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703" r:id="rId4"/>
  </p:sldMasterIdLst>
  <p:notesMasterIdLst>
    <p:notesMasterId r:id="rId34"/>
  </p:notesMasterIdLst>
  <p:handoutMasterIdLst>
    <p:handoutMasterId r:id="rId35"/>
  </p:handoutMasterIdLst>
  <p:sldIdLst>
    <p:sldId id="291" r:id="rId5"/>
    <p:sldId id="256" r:id="rId6"/>
    <p:sldId id="258" r:id="rId7"/>
    <p:sldId id="263" r:id="rId8"/>
    <p:sldId id="264" r:id="rId9"/>
    <p:sldId id="259" r:id="rId10"/>
    <p:sldId id="265" r:id="rId11"/>
    <p:sldId id="280" r:id="rId12"/>
    <p:sldId id="297" r:id="rId13"/>
    <p:sldId id="266" r:id="rId14"/>
    <p:sldId id="267" r:id="rId15"/>
    <p:sldId id="268" r:id="rId16"/>
    <p:sldId id="281" r:id="rId17"/>
    <p:sldId id="269" r:id="rId18"/>
    <p:sldId id="282" r:id="rId19"/>
    <p:sldId id="283" r:id="rId20"/>
    <p:sldId id="260" r:id="rId21"/>
    <p:sldId id="261" r:id="rId22"/>
    <p:sldId id="270" r:id="rId23"/>
    <p:sldId id="293" r:id="rId24"/>
    <p:sldId id="296" r:id="rId25"/>
    <p:sldId id="294" r:id="rId26"/>
    <p:sldId id="295" r:id="rId27"/>
    <p:sldId id="262" r:id="rId28"/>
    <p:sldId id="284" r:id="rId29"/>
    <p:sldId id="285" r:id="rId30"/>
    <p:sldId id="286" r:id="rId31"/>
    <p:sldId id="287" r:id="rId32"/>
    <p:sldId id="288" r:id="rId33"/>
  </p:sldIdLst>
  <p:sldSz cx="9144000" cy="5143500" type="screen16x9"/>
  <p:notesSz cx="6669088"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FF"/>
    <a:srgbClr val="00589A"/>
    <a:srgbClr val="0C003A"/>
    <a:srgbClr val="009AD0"/>
    <a:srgbClr val="007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8" autoAdjust="0"/>
    <p:restoredTop sz="95233" autoAdjust="0"/>
  </p:normalViewPr>
  <p:slideViewPr>
    <p:cSldViewPr>
      <p:cViewPr varScale="1">
        <p:scale>
          <a:sx n="145" d="100"/>
          <a:sy n="145" d="100"/>
        </p:scale>
        <p:origin x="606" y="114"/>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9" d="100"/>
          <a:sy n="59" d="100"/>
        </p:scale>
        <p:origin x="205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laskentataulukko.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laskentataulukko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laskentataulukko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laskentataulukko11.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laskentataulukko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laskentataulukko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laskentataulukko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laskentataulukko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laskentataulukko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laskentataulukko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laskentataulukko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laskentataulukko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Taul1!$B$1</c:f>
              <c:strCache>
                <c:ptCount val="1"/>
                <c:pt idx="0">
                  <c:v>Myynti</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F992-469C-B54B-0FFD0F8F82D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9D9-4466-8AA0-844F9A9A9FE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9D9-4466-8AA0-844F9A9A9FE2}"/>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9D9-4466-8AA0-844F9A9A9FE2}"/>
              </c:ext>
            </c:extLst>
          </c:dPt>
          <c:cat>
            <c:strRef>
              <c:f>Taul1!$A$2:$A$5</c:f>
              <c:strCache>
                <c:ptCount val="2"/>
                <c:pt idx="0">
                  <c:v>1. neljännes</c:v>
                </c:pt>
                <c:pt idx="1">
                  <c:v>2. neljännes</c:v>
                </c:pt>
              </c:strCache>
            </c:strRef>
          </c:cat>
          <c:val>
            <c:numRef>
              <c:f>Taul1!$B$2:$B$5</c:f>
              <c:numCache>
                <c:formatCode>General</c:formatCode>
                <c:ptCount val="4"/>
                <c:pt idx="0">
                  <c:v>25</c:v>
                </c:pt>
                <c:pt idx="1">
                  <c:v>75</c:v>
                </c:pt>
              </c:numCache>
            </c:numRef>
          </c:val>
          <c:extLst>
            <c:ext xmlns:c16="http://schemas.microsoft.com/office/drawing/2014/chart" uri="{C3380CC4-5D6E-409C-BE32-E72D297353CC}">
              <c16:uniqueId val="{00000000-F992-469C-B54B-0FFD0F8F82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73157937161686E-2"/>
          <c:y val="4.2089667749754825E-2"/>
          <c:w val="0.56923373529427168"/>
          <c:h val="0.8432098027802426"/>
        </c:manualLayout>
      </c:layout>
      <c:barChart>
        <c:barDir val="col"/>
        <c:grouping val="clustered"/>
        <c:varyColors val="0"/>
        <c:ser>
          <c:idx val="0"/>
          <c:order val="0"/>
          <c:tx>
            <c:strRef>
              <c:f>Sheet1!$B$1</c:f>
              <c:strCache>
                <c:ptCount val="1"/>
                <c:pt idx="0">
                  <c:v>Uusia asiakkaita</c:v>
                </c:pt>
              </c:strCache>
            </c:strRef>
          </c:tx>
          <c:spPr>
            <a:solidFill>
              <a:schemeClr val="accent3"/>
            </a:solidFill>
          </c:spPr>
          <c:invertIfNegative val="0"/>
          <c:cat>
            <c:strRef>
              <c:f>Sheet1!$A$2:$A$12</c:f>
              <c:strCache>
                <c:ptCount val="5"/>
                <c:pt idx="0">
                  <c:v>2012</c:v>
                </c:pt>
                <c:pt idx="1">
                  <c:v>2013</c:v>
                </c:pt>
                <c:pt idx="2">
                  <c:v>2014</c:v>
                </c:pt>
                <c:pt idx="3">
                  <c:v>2015</c:v>
                </c:pt>
                <c:pt idx="4">
                  <c:v>2016</c:v>
                </c:pt>
              </c:strCache>
            </c:strRef>
          </c:cat>
          <c:val>
            <c:numRef>
              <c:f>Sheet1!$B$2:$B$12</c:f>
              <c:numCache>
                <c:formatCode>General</c:formatCode>
                <c:ptCount val="5"/>
                <c:pt idx="0">
                  <c:v>569</c:v>
                </c:pt>
                <c:pt idx="1">
                  <c:v>613</c:v>
                </c:pt>
                <c:pt idx="2">
                  <c:v>745</c:v>
                </c:pt>
                <c:pt idx="3">
                  <c:v>625</c:v>
                </c:pt>
                <c:pt idx="4">
                  <c:v>881</c:v>
                </c:pt>
              </c:numCache>
            </c:numRef>
          </c:val>
          <c:extLst>
            <c:ext xmlns:c16="http://schemas.microsoft.com/office/drawing/2014/chart" uri="{C3380CC4-5D6E-409C-BE32-E72D297353CC}">
              <c16:uniqueId val="{00000000-01A7-4314-9112-57D105D6778E}"/>
            </c:ext>
          </c:extLst>
        </c:ser>
        <c:ser>
          <c:idx val="1"/>
          <c:order val="1"/>
          <c:tx>
            <c:strRef>
              <c:f>Sheet1!$C$1</c:f>
              <c:strCache>
                <c:ptCount val="1"/>
                <c:pt idx="0">
                  <c:v>Myönteisen rahoituspäätöksen
saaneita yrityksiä</c:v>
                </c:pt>
              </c:strCache>
            </c:strRef>
          </c:tx>
          <c:spPr>
            <a:solidFill>
              <a:schemeClr val="accent4"/>
            </a:solidFill>
          </c:spPr>
          <c:invertIfNegative val="0"/>
          <c:cat>
            <c:strRef>
              <c:f>Sheet1!$A$2:$A$12</c:f>
              <c:strCache>
                <c:ptCount val="5"/>
                <c:pt idx="0">
                  <c:v>2012</c:v>
                </c:pt>
                <c:pt idx="1">
                  <c:v>2013</c:v>
                </c:pt>
                <c:pt idx="2">
                  <c:v>2014</c:v>
                </c:pt>
                <c:pt idx="3">
                  <c:v>2015</c:v>
                </c:pt>
                <c:pt idx="4">
                  <c:v>2016</c:v>
                </c:pt>
              </c:strCache>
            </c:strRef>
          </c:cat>
          <c:val>
            <c:numRef>
              <c:f>Sheet1!$C$2:$C$12</c:f>
              <c:numCache>
                <c:formatCode>General</c:formatCode>
                <c:ptCount val="5"/>
                <c:pt idx="0">
                  <c:v>1378</c:v>
                </c:pt>
                <c:pt idx="1">
                  <c:v>1429</c:v>
                </c:pt>
                <c:pt idx="2">
                  <c:v>1682</c:v>
                </c:pt>
                <c:pt idx="3">
                  <c:v>1557</c:v>
                </c:pt>
                <c:pt idx="4">
                  <c:v>1643</c:v>
                </c:pt>
              </c:numCache>
            </c:numRef>
          </c:val>
          <c:extLst>
            <c:ext xmlns:c16="http://schemas.microsoft.com/office/drawing/2014/chart" uri="{C3380CC4-5D6E-409C-BE32-E72D297353CC}">
              <c16:uniqueId val="{00000001-01A7-4314-9112-57D105D6778E}"/>
            </c:ext>
          </c:extLst>
        </c:ser>
        <c:ser>
          <c:idx val="2"/>
          <c:order val="2"/>
          <c:tx>
            <c:strRef>
              <c:f>Sheet1!$D$1</c:f>
              <c:strCache>
                <c:ptCount val="1"/>
                <c:pt idx="0">
                  <c:v>Rahoituksen maksuja
saaneita yrityksiä</c:v>
                </c:pt>
              </c:strCache>
            </c:strRef>
          </c:tx>
          <c:spPr>
            <a:solidFill>
              <a:schemeClr val="accent2"/>
            </a:solidFill>
          </c:spPr>
          <c:invertIfNegative val="0"/>
          <c:cat>
            <c:strRef>
              <c:f>Sheet1!$A$2:$A$12</c:f>
              <c:strCache>
                <c:ptCount val="5"/>
                <c:pt idx="0">
                  <c:v>2012</c:v>
                </c:pt>
                <c:pt idx="1">
                  <c:v>2013</c:v>
                </c:pt>
                <c:pt idx="2">
                  <c:v>2014</c:v>
                </c:pt>
                <c:pt idx="3">
                  <c:v>2015</c:v>
                </c:pt>
                <c:pt idx="4">
                  <c:v>2016</c:v>
                </c:pt>
              </c:strCache>
            </c:strRef>
          </c:cat>
          <c:val>
            <c:numRef>
              <c:f>Sheet1!$D$2:$D$12</c:f>
              <c:numCache>
                <c:formatCode>General</c:formatCode>
                <c:ptCount val="5"/>
                <c:pt idx="0">
                  <c:v>2309</c:v>
                </c:pt>
                <c:pt idx="1">
                  <c:v>2377</c:v>
                </c:pt>
                <c:pt idx="2">
                  <c:v>2504</c:v>
                </c:pt>
                <c:pt idx="3">
                  <c:v>2631</c:v>
                </c:pt>
                <c:pt idx="4">
                  <c:v>2845</c:v>
                </c:pt>
              </c:numCache>
            </c:numRef>
          </c:val>
          <c:extLst>
            <c:ext xmlns:c16="http://schemas.microsoft.com/office/drawing/2014/chart" uri="{C3380CC4-5D6E-409C-BE32-E72D297353CC}">
              <c16:uniqueId val="{00000002-01A7-4314-9112-57D105D6778E}"/>
            </c:ext>
          </c:extLst>
        </c:ser>
        <c:dLbls>
          <c:showLegendKey val="0"/>
          <c:showVal val="0"/>
          <c:showCatName val="0"/>
          <c:showSerName val="0"/>
          <c:showPercent val="0"/>
          <c:showBubbleSize val="0"/>
        </c:dLbls>
        <c:gapWidth val="50"/>
        <c:axId val="44550400"/>
        <c:axId val="44552192"/>
      </c:barChart>
      <c:catAx>
        <c:axId val="44550400"/>
        <c:scaling>
          <c:orientation val="minMax"/>
        </c:scaling>
        <c:delete val="0"/>
        <c:axPos val="b"/>
        <c:numFmt formatCode="General" sourceLinked="1"/>
        <c:majorTickMark val="out"/>
        <c:minorTickMark val="none"/>
        <c:tickLblPos val="nextTo"/>
        <c:txPr>
          <a:bodyPr/>
          <a:lstStyle/>
          <a:p>
            <a:pPr>
              <a:defRPr sz="1400"/>
            </a:pPr>
            <a:endParaRPr lang="fi-FI"/>
          </a:p>
        </c:txPr>
        <c:crossAx val="44552192"/>
        <c:crosses val="autoZero"/>
        <c:auto val="1"/>
        <c:lblAlgn val="ctr"/>
        <c:lblOffset val="0"/>
        <c:noMultiLvlLbl val="0"/>
      </c:catAx>
      <c:valAx>
        <c:axId val="44552192"/>
        <c:scaling>
          <c:orientation val="minMax"/>
        </c:scaling>
        <c:delete val="0"/>
        <c:axPos val="l"/>
        <c:majorGridlines/>
        <c:numFmt formatCode="#,##0" sourceLinked="0"/>
        <c:majorTickMark val="out"/>
        <c:minorTickMark val="none"/>
        <c:tickLblPos val="nextTo"/>
        <c:txPr>
          <a:bodyPr/>
          <a:lstStyle/>
          <a:p>
            <a:pPr>
              <a:defRPr sz="1400"/>
            </a:pPr>
            <a:endParaRPr lang="fi-FI"/>
          </a:p>
        </c:txPr>
        <c:crossAx val="44550400"/>
        <c:crosses val="autoZero"/>
        <c:crossBetween val="between"/>
      </c:valAx>
    </c:plotArea>
    <c:legend>
      <c:legendPos val="r"/>
      <c:layout>
        <c:manualLayout>
          <c:xMode val="edge"/>
          <c:yMode val="edge"/>
          <c:x val="0.68744661776621641"/>
          <c:y val="0.19224375998704107"/>
          <c:w val="0.29553927002029395"/>
          <c:h val="0.62696243384923589"/>
        </c:manualLayout>
      </c:layout>
      <c:overlay val="0"/>
      <c:txPr>
        <a:bodyPr anchor="ctr" anchorCtr="0"/>
        <a:lstStyle/>
        <a:p>
          <a:pPr>
            <a:defRPr sz="1400"/>
          </a:pPr>
          <a:endParaRPr lang="fi-FI"/>
        </a:p>
      </c:txPr>
    </c:legend>
    <c:plotVisOnly val="1"/>
    <c:dispBlanksAs val="gap"/>
    <c:showDLblsOverMax val="0"/>
  </c:chart>
  <c:txPr>
    <a:bodyPr/>
    <a:lstStyle/>
    <a:p>
      <a:pPr>
        <a:defRPr sz="1600">
          <a:latin typeface="Arial" pitchFamily="34" charset="0"/>
          <a:cs typeface="Arial"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37467733973533E-2"/>
          <c:y val="6.8550535039576713E-2"/>
          <c:w val="0.85486271902044841"/>
          <c:h val="0.79816542646322464"/>
        </c:manualLayout>
      </c:layout>
      <c:barChart>
        <c:barDir val="col"/>
        <c:grouping val="clustered"/>
        <c:varyColors val="0"/>
        <c:ser>
          <c:idx val="0"/>
          <c:order val="0"/>
          <c:tx>
            <c:strRef>
              <c:f>Sheet1!$B$1</c:f>
              <c:strCache>
                <c:ptCount val="1"/>
                <c:pt idx="0">
                  <c:v>Column2</c:v>
                </c:pt>
              </c:strCache>
            </c:strRef>
          </c:tx>
          <c:spPr>
            <a:solidFill>
              <a:schemeClr val="accent2"/>
            </a:solidFill>
          </c:spPr>
          <c:invertIfNegative val="0"/>
          <c:dLbls>
            <c:spPr>
              <a:noFill/>
              <a:ln>
                <a:noFill/>
              </a:ln>
              <a:effectLst/>
            </c:spPr>
            <c:txPr>
              <a:bodyPr/>
              <a:lstStyle/>
              <a:p>
                <a:pPr>
                  <a:defRPr sz="1800">
                    <a:solidFill>
                      <a:schemeClr val="bg1"/>
                    </a:solidFill>
                    <a:latin typeface="Arial" pitchFamily="34" charset="0"/>
                    <a:cs typeface="Arial" pitchFamily="34" charset="0"/>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Sheet1!$B$2:$B$13</c:f>
              <c:numCache>
                <c:formatCode>General</c:formatCode>
                <c:ptCount val="10"/>
                <c:pt idx="0">
                  <c:v>28</c:v>
                </c:pt>
                <c:pt idx="1">
                  <c:v>53</c:v>
                </c:pt>
                <c:pt idx="2">
                  <c:v>67</c:v>
                </c:pt>
                <c:pt idx="3">
                  <c:v>58</c:v>
                </c:pt>
                <c:pt idx="4">
                  <c:v>48</c:v>
                </c:pt>
                <c:pt idx="5">
                  <c:v>86</c:v>
                </c:pt>
                <c:pt idx="6">
                  <c:v>67</c:v>
                </c:pt>
                <c:pt idx="7">
                  <c:v>60</c:v>
                </c:pt>
                <c:pt idx="8">
                  <c:v>64</c:v>
                </c:pt>
                <c:pt idx="9">
                  <c:v>57</c:v>
                </c:pt>
              </c:numCache>
            </c:numRef>
          </c:val>
          <c:extLst>
            <c:ext xmlns:c16="http://schemas.microsoft.com/office/drawing/2014/chart" uri="{C3380CC4-5D6E-409C-BE32-E72D297353CC}">
              <c16:uniqueId val="{00000000-D00A-474C-B7F3-2F608EDA2BF5}"/>
            </c:ext>
          </c:extLst>
        </c:ser>
        <c:dLbls>
          <c:showLegendKey val="0"/>
          <c:showVal val="0"/>
          <c:showCatName val="0"/>
          <c:showSerName val="0"/>
          <c:showPercent val="0"/>
          <c:showBubbleSize val="0"/>
        </c:dLbls>
        <c:gapWidth val="50"/>
        <c:axId val="44585344"/>
        <c:axId val="44586880"/>
      </c:barChart>
      <c:catAx>
        <c:axId val="44585344"/>
        <c:scaling>
          <c:orientation val="minMax"/>
        </c:scaling>
        <c:delete val="0"/>
        <c:axPos val="b"/>
        <c:numFmt formatCode="General" sourceLinked="1"/>
        <c:majorTickMark val="out"/>
        <c:minorTickMark val="none"/>
        <c:tickLblPos val="nextTo"/>
        <c:txPr>
          <a:bodyPr/>
          <a:lstStyle/>
          <a:p>
            <a:pPr>
              <a:defRPr sz="1200">
                <a:solidFill>
                  <a:schemeClr val="tx1"/>
                </a:solidFill>
                <a:latin typeface="Arial" pitchFamily="34" charset="0"/>
                <a:cs typeface="Arial" pitchFamily="34" charset="0"/>
              </a:defRPr>
            </a:pPr>
            <a:endParaRPr lang="fi-FI"/>
          </a:p>
        </c:txPr>
        <c:crossAx val="44586880"/>
        <c:crosses val="autoZero"/>
        <c:auto val="1"/>
        <c:lblAlgn val="ctr"/>
        <c:lblOffset val="0"/>
        <c:noMultiLvlLbl val="0"/>
      </c:catAx>
      <c:valAx>
        <c:axId val="44586880"/>
        <c:scaling>
          <c:orientation val="minMax"/>
          <c:max val="90"/>
          <c:min val="0"/>
        </c:scaling>
        <c:delete val="0"/>
        <c:axPos val="l"/>
        <c:majorGridlines/>
        <c:numFmt formatCode="General" sourceLinked="1"/>
        <c:majorTickMark val="out"/>
        <c:minorTickMark val="none"/>
        <c:tickLblPos val="nextTo"/>
        <c:txPr>
          <a:bodyPr/>
          <a:lstStyle/>
          <a:p>
            <a:pPr>
              <a:defRPr sz="1200">
                <a:solidFill>
                  <a:schemeClr val="tx1"/>
                </a:solidFill>
                <a:latin typeface="Arial" pitchFamily="34" charset="0"/>
                <a:cs typeface="Arial" pitchFamily="34" charset="0"/>
              </a:defRPr>
            </a:pPr>
            <a:endParaRPr lang="fi-FI"/>
          </a:p>
        </c:txPr>
        <c:crossAx val="44585344"/>
        <c:crosses val="autoZero"/>
        <c:crossBetween val="between"/>
      </c:valAx>
    </c:plotArea>
    <c:plotVisOnly val="1"/>
    <c:dispBlanksAs val="gap"/>
    <c:showDLblsOverMax val="0"/>
  </c:chart>
  <c:txPr>
    <a:bodyPr/>
    <a:lstStyle/>
    <a:p>
      <a:pPr>
        <a:defRPr sz="1800"/>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8805555552125E-2"/>
          <c:y val="0.12256106832315722"/>
          <c:w val="0.44030796150482515"/>
          <c:h val="0.66070672552469034"/>
        </c:manualLayout>
      </c:layout>
      <c:pieChart>
        <c:varyColors val="1"/>
        <c:ser>
          <c:idx val="0"/>
          <c:order val="0"/>
          <c:tx>
            <c:strRef>
              <c:f>Sheet1!$A$2</c:f>
              <c:strCache>
                <c:ptCount val="1"/>
                <c:pt idx="0">
                  <c:v>Rahoitus</c:v>
                </c:pt>
              </c:strCache>
            </c:strRef>
          </c:tx>
          <c:spPr>
            <a:ln w="19050">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4D78-4139-96FB-70D2E680F558}"/>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4D78-4139-96FB-70D2E680F558}"/>
              </c:ext>
            </c:extLst>
          </c:dPt>
          <c:dPt>
            <c:idx val="2"/>
            <c:bubble3D val="0"/>
            <c:spPr>
              <a:solidFill>
                <a:schemeClr val="accent3"/>
              </a:solidFill>
              <a:ln w="19050">
                <a:solidFill>
                  <a:schemeClr val="bg1"/>
                </a:solidFill>
              </a:ln>
              <a:effectLst/>
            </c:spPr>
            <c:extLst>
              <c:ext xmlns:c16="http://schemas.microsoft.com/office/drawing/2014/chart" uri="{C3380CC4-5D6E-409C-BE32-E72D297353CC}">
                <c16:uniqueId val="{00000005-4D78-4139-96FB-70D2E680F558}"/>
              </c:ext>
            </c:extLst>
          </c:dPt>
          <c:dPt>
            <c:idx val="3"/>
            <c:bubble3D val="0"/>
            <c:spPr>
              <a:solidFill>
                <a:schemeClr val="accent4"/>
              </a:solidFill>
              <a:ln w="19050">
                <a:solidFill>
                  <a:schemeClr val="bg1"/>
                </a:solidFill>
              </a:ln>
              <a:effectLst/>
            </c:spPr>
            <c:extLst>
              <c:ext xmlns:c16="http://schemas.microsoft.com/office/drawing/2014/chart" uri="{C3380CC4-5D6E-409C-BE32-E72D297353CC}">
                <c16:uniqueId val="{00000007-4D78-4139-96FB-70D2E680F558}"/>
              </c:ext>
            </c:extLst>
          </c:dPt>
          <c:dPt>
            <c:idx val="4"/>
            <c:bubble3D val="0"/>
            <c:spPr>
              <a:solidFill>
                <a:schemeClr val="accent6"/>
              </a:solidFill>
              <a:ln w="19050">
                <a:solidFill>
                  <a:schemeClr val="bg1"/>
                </a:solidFill>
              </a:ln>
              <a:effectLst/>
            </c:spPr>
            <c:extLst>
              <c:ext xmlns:c16="http://schemas.microsoft.com/office/drawing/2014/chart" uri="{C3380CC4-5D6E-409C-BE32-E72D297353CC}">
                <c16:uniqueId val="{00000001-177E-4B38-89FD-79B35B45AE8E}"/>
              </c:ext>
            </c:extLst>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itchFamily="34" charset="0"/>
                    <a:ea typeface="+mn-ea"/>
                    <a:cs typeface="Arial" pitchFamily="34" charset="0"/>
                  </a:defRPr>
                </a:pPr>
                <a:endParaRPr lang="fi-FI"/>
              </a:p>
            </c:txPr>
            <c:dLblPos val="inEnd"/>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Sheet1!$B$1:$G$1</c:f>
              <c:strCache>
                <c:ptCount val="5"/>
                <c:pt idx="0">
                  <c:v>Yliopistot</c:v>
                </c:pt>
                <c:pt idx="1">
                  <c:v>Ammattikorkeakoulut</c:v>
                </c:pt>
                <c:pt idx="2">
                  <c:v>Tutkimuslaitokset</c:v>
                </c:pt>
                <c:pt idx="3">
                  <c:v>Euroopan avaruusjärjestön
ohjelmien osallistumismaksut</c:v>
                </c:pt>
                <c:pt idx="4">
                  <c:v>Muut</c:v>
                </c:pt>
              </c:strCache>
            </c:strRef>
          </c:cat>
          <c:val>
            <c:numRef>
              <c:f>Sheet1!$B$2:$G$2</c:f>
              <c:numCache>
                <c:formatCode>General</c:formatCode>
                <c:ptCount val="5"/>
                <c:pt idx="0">
                  <c:v>56</c:v>
                </c:pt>
                <c:pt idx="1">
                  <c:v>5</c:v>
                </c:pt>
                <c:pt idx="2">
                  <c:v>19</c:v>
                </c:pt>
                <c:pt idx="3">
                  <c:v>16</c:v>
                </c:pt>
                <c:pt idx="4">
                  <c:v>2</c:v>
                </c:pt>
              </c:numCache>
            </c:numRef>
          </c:val>
          <c:extLst>
            <c:ext xmlns:c16="http://schemas.microsoft.com/office/drawing/2014/chart" uri="{C3380CC4-5D6E-409C-BE32-E72D297353CC}">
              <c16:uniqueId val="{00000000-177E-4B38-89FD-79B35B45AE8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428290264439772"/>
          <c:y val="0.14660546594043891"/>
          <c:w val="0.40250552334633233"/>
          <c:h val="0.68322131821268184"/>
        </c:manualLayout>
      </c:layout>
      <c:overlay val="0"/>
      <c:spPr>
        <a:noFill/>
        <a:ln>
          <a:noFill/>
        </a:ln>
        <a:effectLst/>
      </c:spPr>
      <c:txPr>
        <a:bodyPr rot="0" spcFirstLastPara="1" vertOverflow="ellipsis" vert="horz" wrap="square" anchor="ctr" anchorCtr="1"/>
        <a:lstStyle/>
        <a:p>
          <a:pPr>
            <a:lnSpc>
              <a:spcPts val="1700"/>
            </a:lnSpc>
            <a:defRPr sz="1600" b="0" i="0" u="none" strike="noStrike" kern="1200" baseline="0">
              <a:solidFill>
                <a:schemeClr val="tx1"/>
              </a:solidFill>
              <a:latin typeface="Arial" pitchFamily="34" charset="0"/>
              <a:ea typeface="+mn-ea"/>
              <a:cs typeface="Arial" pitchFamily="34" charset="0"/>
            </a:defRPr>
          </a:pPr>
          <a:endParaRPr lang="fi-FI"/>
        </a:p>
      </c:txPr>
    </c:legend>
    <c:plotVisOnly val="1"/>
    <c:dispBlanksAs val="gap"/>
    <c:showDLblsOverMax val="0"/>
  </c:chart>
  <c:spPr>
    <a:noFill/>
    <a:ln w="9525" cap="flat" cmpd="sng" algn="ctr">
      <a:noFill/>
      <a:prstDash val="solid"/>
    </a:ln>
    <a:effectLst/>
  </c:spPr>
  <c:txPr>
    <a:bodyPr/>
    <a:lstStyle/>
    <a:p>
      <a:pPr>
        <a:defRPr sz="1800"/>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Taul1!$B$1</c:f>
              <c:strCache>
                <c:ptCount val="1"/>
                <c:pt idx="0">
                  <c:v>Myynti</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0995-4EB4-AEE7-ADFF1ACF5BF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1-0995-4EB4-AEE7-ADFF1ACF5B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FF-4FF0-9163-81B7AC5C21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EFF-4FF0-9163-81B7AC5C2157}"/>
              </c:ext>
            </c:extLst>
          </c:dPt>
          <c:cat>
            <c:strRef>
              <c:f>Taul1!$A$2:$A$5</c:f>
              <c:strCache>
                <c:ptCount val="2"/>
                <c:pt idx="0">
                  <c:v>1. neljännes</c:v>
                </c:pt>
                <c:pt idx="1">
                  <c:v>2. neljännes</c:v>
                </c:pt>
              </c:strCache>
            </c:strRef>
          </c:cat>
          <c:val>
            <c:numRef>
              <c:f>Taul1!$B$2:$B$5</c:f>
              <c:numCache>
                <c:formatCode>General</c:formatCode>
                <c:ptCount val="4"/>
                <c:pt idx="0">
                  <c:v>23</c:v>
                </c:pt>
                <c:pt idx="1">
                  <c:v>77</c:v>
                </c:pt>
              </c:numCache>
            </c:numRef>
          </c:val>
          <c:extLst>
            <c:ext xmlns:c16="http://schemas.microsoft.com/office/drawing/2014/chart" uri="{C3380CC4-5D6E-409C-BE32-E72D297353CC}">
              <c16:uniqueId val="{00000000-0995-4EB4-AEE7-ADFF1ACF5BF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8805555552125E-2"/>
          <c:y val="0.12256106832315722"/>
          <c:w val="0.44030796150482576"/>
          <c:h val="0.66070672552469112"/>
        </c:manualLayout>
      </c:layout>
      <c:pieChart>
        <c:varyColors val="1"/>
        <c:ser>
          <c:idx val="0"/>
          <c:order val="0"/>
          <c:tx>
            <c:strRef>
              <c:f>Sheet1!$A$2</c:f>
              <c:strCache>
                <c:ptCount val="1"/>
                <c:pt idx="0">
                  <c:v>Rahoitus</c:v>
                </c:pt>
              </c:strCache>
            </c:strRef>
          </c:tx>
          <c:spPr>
            <a:ln w="12700">
              <a:solidFill>
                <a:schemeClr val="bg1"/>
              </a:solidFill>
            </a:ln>
          </c:spPr>
          <c:dPt>
            <c:idx val="0"/>
            <c:bubble3D val="0"/>
            <c:spPr>
              <a:solidFill>
                <a:schemeClr val="accent1"/>
              </a:solidFill>
              <a:ln w="12700">
                <a:solidFill>
                  <a:schemeClr val="bg1"/>
                </a:solidFill>
              </a:ln>
              <a:effectLst/>
            </c:spPr>
            <c:extLst>
              <c:ext xmlns:c16="http://schemas.microsoft.com/office/drawing/2014/chart" uri="{C3380CC4-5D6E-409C-BE32-E72D297353CC}">
                <c16:uniqueId val="{00000004-4AF8-4E06-B5C9-3743B0B4B000}"/>
              </c:ext>
            </c:extLst>
          </c:dPt>
          <c:dPt>
            <c:idx val="1"/>
            <c:bubble3D val="0"/>
            <c:spPr>
              <a:solidFill>
                <a:schemeClr val="accent2"/>
              </a:solidFill>
              <a:ln w="12700">
                <a:solidFill>
                  <a:schemeClr val="bg1"/>
                </a:solidFill>
              </a:ln>
              <a:effectLst/>
            </c:spPr>
            <c:extLst>
              <c:ext xmlns:c16="http://schemas.microsoft.com/office/drawing/2014/chart" uri="{C3380CC4-5D6E-409C-BE32-E72D297353CC}">
                <c16:uniqueId val="{00000001-4AF8-4E06-B5C9-3743B0B4B000}"/>
              </c:ext>
            </c:extLst>
          </c:dPt>
          <c:dPt>
            <c:idx val="2"/>
            <c:bubble3D val="0"/>
            <c:spPr>
              <a:solidFill>
                <a:schemeClr val="accent4"/>
              </a:solidFill>
              <a:ln w="12700">
                <a:solidFill>
                  <a:schemeClr val="bg1"/>
                </a:solidFill>
              </a:ln>
              <a:effectLst/>
            </c:spPr>
            <c:extLst>
              <c:ext xmlns:c16="http://schemas.microsoft.com/office/drawing/2014/chart" uri="{C3380CC4-5D6E-409C-BE32-E72D297353CC}">
                <c16:uniqueId val="{00000003-4AF8-4E06-B5C9-3743B0B4B000}"/>
              </c:ext>
            </c:extLst>
          </c:dPt>
          <c:dLbls>
            <c:dLbl>
              <c:idx val="0"/>
              <c:layout>
                <c:manualLayout>
                  <c:x val="-0.1040336560378315"/>
                  <c:y val="0.11688006136668767"/>
                </c:manualLayout>
              </c:layout>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itchFamily="34" charset="0"/>
                      <a:ea typeface="+mn-ea"/>
                      <a:cs typeface="Arial" pitchFamily="34" charset="0"/>
                    </a:defRPr>
                  </a:pPr>
                  <a:endParaRPr lang="fi-FI"/>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F8-4E06-B5C9-3743B0B4B000}"/>
                </c:ext>
              </c:extLst>
            </c:dLbl>
            <c:dLbl>
              <c:idx val="1"/>
              <c:layout>
                <c:manualLayout>
                  <c:x val="6.2262460262685698E-2"/>
                  <c:y val="-0.18767848483051308"/>
                </c:manualLayout>
              </c:layout>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itchFamily="34" charset="0"/>
                      <a:ea typeface="+mn-ea"/>
                      <a:cs typeface="Arial" pitchFamily="34" charset="0"/>
                    </a:defRPr>
                  </a:pPr>
                  <a:endParaRPr lang="fi-FI"/>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8-4E06-B5C9-3743B0B4B000}"/>
                </c:ext>
              </c:extLst>
            </c:dLbl>
            <c:dLbl>
              <c:idx val="2"/>
              <c:layout>
                <c:manualLayout>
                  <c:x val="6.1846092581261107E-2"/>
                  <c:y val="0.11729423281511872"/>
                </c:manualLayout>
              </c:layout>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itchFamily="34" charset="0"/>
                      <a:ea typeface="+mn-ea"/>
                      <a:cs typeface="Arial" pitchFamily="34" charset="0"/>
                    </a:defRPr>
                  </a:pPr>
                  <a:endParaRPr lang="fi-FI"/>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8-4E06-B5C9-3743B0B4B000}"/>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itchFamily="34" charset="0"/>
                    <a:ea typeface="+mn-ea"/>
                    <a:cs typeface="Arial" pitchFamily="34" charset="0"/>
                  </a:defRPr>
                </a:pPr>
                <a:endParaRPr lang="fi-FI"/>
              </a:p>
            </c:txPr>
            <c:dLblPos val="inEnd"/>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Sheet1!$B$1:$D$1</c:f>
              <c:strCache>
                <c:ptCount val="3"/>
                <c:pt idx="0">
                  <c:v>Avustukset yritysten tutkimus-, kehitys-  ja innovaatiotoimintaan ja  julkisille organisaatioille </c:v>
                </c:pt>
                <c:pt idx="1">
                  <c:v>Lainat yritysten kehitys-  ja innovaatiotoimintaan</c:v>
                </c:pt>
                <c:pt idx="2">
                  <c:v>Tutkimusrahoitus yliopistoille, korkeakouluille ja tutkimuslaitoksille</c:v>
                </c:pt>
              </c:strCache>
            </c:strRef>
          </c:cat>
          <c:val>
            <c:numRef>
              <c:f>Sheet1!$B$2:$D$2</c:f>
              <c:numCache>
                <c:formatCode>General</c:formatCode>
                <c:ptCount val="3"/>
                <c:pt idx="0">
                  <c:v>194</c:v>
                </c:pt>
                <c:pt idx="1">
                  <c:v>175</c:v>
                </c:pt>
                <c:pt idx="2">
                  <c:v>98</c:v>
                </c:pt>
              </c:numCache>
            </c:numRef>
          </c:val>
          <c:extLst>
            <c:ext xmlns:c16="http://schemas.microsoft.com/office/drawing/2014/chart" uri="{C3380CC4-5D6E-409C-BE32-E72D297353CC}">
              <c16:uniqueId val="{00000005-4AF8-4E06-B5C9-3743B0B4B00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828212843201076"/>
          <c:y val="0.15236476957248496"/>
          <c:w val="0.3806415907874332"/>
          <c:h val="0.57473622501639476"/>
        </c:manualLayout>
      </c:layout>
      <c:overlay val="0"/>
      <c:spPr>
        <a:noFill/>
        <a:ln>
          <a:noFill/>
        </a:ln>
        <a:effectLst/>
      </c:spPr>
      <c:txPr>
        <a:bodyPr rot="0" spcFirstLastPara="1" vertOverflow="ellipsis" vert="horz" wrap="square" anchor="ctr" anchorCtr="1"/>
        <a:lstStyle/>
        <a:p>
          <a:pPr>
            <a:lnSpc>
              <a:spcPts val="1700"/>
            </a:lnSpc>
            <a:defRPr sz="1400" b="0" i="0" u="none" strike="noStrike" kern="1200" baseline="0">
              <a:solidFill>
                <a:schemeClr val="tx1"/>
              </a:solidFill>
              <a:latin typeface="Arial" pitchFamily="34" charset="0"/>
              <a:ea typeface="+mn-ea"/>
              <a:cs typeface="Arial" pitchFamily="34" charset="0"/>
            </a:defRPr>
          </a:pPr>
          <a:endParaRPr lang="fi-FI"/>
        </a:p>
      </c:txPr>
    </c:legend>
    <c:plotVisOnly val="1"/>
    <c:dispBlanksAs val="gap"/>
    <c:showDLblsOverMax val="0"/>
  </c:chart>
  <c:spPr>
    <a:noFill/>
    <a:ln w="9525" cap="flat" cmpd="sng" algn="ctr">
      <a:noFill/>
      <a:prstDash val="solid"/>
    </a:ln>
    <a:effectLst/>
  </c:spPr>
  <c:txPr>
    <a:bodyPr/>
    <a:lstStyle/>
    <a:p>
      <a:pPr>
        <a:defRPr sz="1800"/>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122697041511917E-2"/>
          <c:y val="0.12979186237304863"/>
          <c:w val="0.67488934845280846"/>
          <c:h val="0.77961171449058475"/>
        </c:manualLayout>
      </c:layout>
      <c:barChart>
        <c:barDir val="col"/>
        <c:grouping val="clustered"/>
        <c:varyColors val="0"/>
        <c:ser>
          <c:idx val="0"/>
          <c:order val="0"/>
          <c:tx>
            <c:strRef>
              <c:f>Sheet1!$B$1</c:f>
              <c:strCache>
                <c:ptCount val="1"/>
                <c:pt idx="0">
                  <c:v>Alle 500
hengen
yritykset</c:v>
                </c:pt>
              </c:strCache>
            </c:strRef>
          </c:tx>
          <c:spPr>
            <a:solidFill>
              <a:srgbClr val="0070C0"/>
            </a:solidFill>
            <a:ln>
              <a:noFill/>
            </a:ln>
            <a:effectLst/>
          </c:spPr>
          <c:invertIfNegative val="0"/>
          <c:cat>
            <c:numRef>
              <c:f>Sheet1!$A$2:$A$12</c:f>
              <c:numCache>
                <c:formatCode>General</c:formatCode>
                <c:ptCount val="5"/>
                <c:pt idx="0">
                  <c:v>2012</c:v>
                </c:pt>
                <c:pt idx="1">
                  <c:v>2013</c:v>
                </c:pt>
                <c:pt idx="2">
                  <c:v>2014</c:v>
                </c:pt>
                <c:pt idx="3">
                  <c:v>2015</c:v>
                </c:pt>
                <c:pt idx="4">
                  <c:v>2016</c:v>
                </c:pt>
              </c:numCache>
            </c:numRef>
          </c:cat>
          <c:val>
            <c:numRef>
              <c:f>Sheet1!$B$2:$B$12</c:f>
              <c:numCache>
                <c:formatCode>General</c:formatCode>
                <c:ptCount val="5"/>
                <c:pt idx="0">
                  <c:v>73.2</c:v>
                </c:pt>
                <c:pt idx="1">
                  <c:v>75</c:v>
                </c:pt>
                <c:pt idx="2">
                  <c:v>71.2</c:v>
                </c:pt>
                <c:pt idx="3">
                  <c:v>75.7</c:v>
                </c:pt>
                <c:pt idx="4">
                  <c:v>92</c:v>
                </c:pt>
              </c:numCache>
            </c:numRef>
          </c:val>
          <c:extLst>
            <c:ext xmlns:c16="http://schemas.microsoft.com/office/drawing/2014/chart" uri="{C3380CC4-5D6E-409C-BE32-E72D297353CC}">
              <c16:uniqueId val="{00000000-5CDA-43F9-87CF-674511747651}"/>
            </c:ext>
          </c:extLst>
        </c:ser>
        <c:ser>
          <c:idx val="1"/>
          <c:order val="1"/>
          <c:tx>
            <c:strRef>
              <c:f>Sheet1!$C$1</c:f>
              <c:strCache>
                <c:ptCount val="1"/>
                <c:pt idx="0">
                  <c:v>joista pk-
yrityksiä</c:v>
                </c:pt>
              </c:strCache>
            </c:strRef>
          </c:tx>
          <c:spPr>
            <a:solidFill>
              <a:schemeClr val="accent4"/>
            </a:solidFill>
            <a:ln>
              <a:noFill/>
            </a:ln>
            <a:effectLst/>
          </c:spPr>
          <c:invertIfNegative val="0"/>
          <c:cat>
            <c:numRef>
              <c:f>Sheet1!$A$2:$A$12</c:f>
              <c:numCache>
                <c:formatCode>General</c:formatCode>
                <c:ptCount val="5"/>
                <c:pt idx="0">
                  <c:v>2012</c:v>
                </c:pt>
                <c:pt idx="1">
                  <c:v>2013</c:v>
                </c:pt>
                <c:pt idx="2">
                  <c:v>2014</c:v>
                </c:pt>
                <c:pt idx="3">
                  <c:v>2015</c:v>
                </c:pt>
                <c:pt idx="4">
                  <c:v>2016</c:v>
                </c:pt>
              </c:numCache>
            </c:numRef>
          </c:cat>
          <c:val>
            <c:numRef>
              <c:f>Sheet1!$C$2:$C$12</c:f>
              <c:numCache>
                <c:formatCode>General</c:formatCode>
                <c:ptCount val="5"/>
                <c:pt idx="0">
                  <c:v>66.099999999999994</c:v>
                </c:pt>
                <c:pt idx="1">
                  <c:v>66</c:v>
                </c:pt>
                <c:pt idx="2">
                  <c:v>64</c:v>
                </c:pt>
                <c:pt idx="3">
                  <c:v>70</c:v>
                </c:pt>
                <c:pt idx="4">
                  <c:v>77.400000000000006</c:v>
                </c:pt>
              </c:numCache>
            </c:numRef>
          </c:val>
          <c:extLst>
            <c:ext xmlns:c16="http://schemas.microsoft.com/office/drawing/2014/chart" uri="{C3380CC4-5D6E-409C-BE32-E72D297353CC}">
              <c16:uniqueId val="{00000001-5CDA-43F9-87CF-674511747651}"/>
            </c:ext>
          </c:extLst>
        </c:ser>
        <c:dLbls>
          <c:showLegendKey val="0"/>
          <c:showVal val="0"/>
          <c:showCatName val="0"/>
          <c:showSerName val="0"/>
          <c:showPercent val="0"/>
          <c:showBubbleSize val="0"/>
        </c:dLbls>
        <c:gapWidth val="50"/>
        <c:axId val="40905344"/>
        <c:axId val="40923520"/>
      </c:barChart>
      <c:catAx>
        <c:axId val="40905344"/>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fi-FI"/>
          </a:p>
        </c:txPr>
        <c:crossAx val="40923520"/>
        <c:crosses val="autoZero"/>
        <c:auto val="1"/>
        <c:lblAlgn val="ctr"/>
        <c:lblOffset val="0"/>
        <c:tickLblSkip val="1"/>
        <c:tickMarkSkip val="1"/>
        <c:noMultiLvlLbl val="0"/>
      </c:catAx>
      <c:valAx>
        <c:axId val="40923520"/>
        <c:scaling>
          <c:orientation val="minMax"/>
          <c:max val="100"/>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fi-FI"/>
          </a:p>
        </c:txPr>
        <c:crossAx val="40905344"/>
        <c:crosses val="autoZero"/>
        <c:crossBetween val="between"/>
        <c:majorUnit val="20"/>
      </c:valAx>
      <c:spPr>
        <a:noFill/>
        <a:ln>
          <a:noFill/>
        </a:ln>
        <a:effectLst/>
      </c:spPr>
    </c:plotArea>
    <c:legend>
      <c:legendPos val="r"/>
      <c:legendEntry>
        <c:idx val="0"/>
        <c:txPr>
          <a:bodyPr rot="0" spcFirstLastPara="1" vertOverflow="ellipsis" vert="horz" wrap="square" anchor="ctr" anchorCtr="1"/>
          <a:lstStyle/>
          <a:p>
            <a:pPr>
              <a:lnSpc>
                <a:spcPts val="1600"/>
              </a:lnSpc>
              <a:defRPr sz="1600" b="0" i="0" u="none" strike="noStrike" kern="1200" baseline="0">
                <a:solidFill>
                  <a:schemeClr val="tx1"/>
                </a:solidFill>
                <a:latin typeface="Arial" pitchFamily="34" charset="0"/>
                <a:ea typeface="+mn-ea"/>
                <a:cs typeface="Arial" pitchFamily="34" charset="0"/>
              </a:defRPr>
            </a:pPr>
            <a:endParaRPr lang="fi-FI"/>
          </a:p>
        </c:txPr>
      </c:legendEntry>
      <c:legendEntry>
        <c:idx val="1"/>
        <c:txPr>
          <a:bodyPr rot="0" spcFirstLastPara="1" vertOverflow="ellipsis" vert="horz" wrap="square" anchor="ctr" anchorCtr="1"/>
          <a:lstStyle/>
          <a:p>
            <a:pPr>
              <a:lnSpc>
                <a:spcPts val="1600"/>
              </a:lnSpc>
              <a:defRPr sz="1600" b="0" i="0" u="none" strike="noStrike" kern="1200" baseline="0">
                <a:solidFill>
                  <a:schemeClr val="tx1"/>
                </a:solidFill>
                <a:latin typeface="Arial" pitchFamily="34" charset="0"/>
                <a:ea typeface="+mn-ea"/>
                <a:cs typeface="Arial" pitchFamily="34" charset="0"/>
              </a:defRPr>
            </a:pPr>
            <a:endParaRPr lang="fi-FI"/>
          </a:p>
        </c:txPr>
      </c:legendEntry>
      <c:layout>
        <c:manualLayout>
          <c:xMode val="edge"/>
          <c:yMode val="edge"/>
          <c:x val="0.76217425935724659"/>
          <c:y val="0.28206126057890546"/>
          <c:w val="0.22885781052576076"/>
          <c:h val="0.6129171191165661"/>
        </c:manualLayout>
      </c:layout>
      <c:overlay val="0"/>
      <c:spPr>
        <a:noFill/>
        <a:ln>
          <a:noFill/>
        </a:ln>
        <a:effectLst/>
      </c:spPr>
      <c:txPr>
        <a:bodyPr rot="0" spcFirstLastPara="1" vertOverflow="ellipsis" vert="horz" wrap="square" anchor="ctr" anchorCtr="1"/>
        <a:lstStyle/>
        <a:p>
          <a:pPr>
            <a:lnSpc>
              <a:spcPts val="1600"/>
            </a:lnSpc>
            <a:defRPr sz="1600" b="0" i="0" u="none" strike="noStrike" kern="1200" baseline="0">
              <a:solidFill>
                <a:schemeClr val="bg2"/>
              </a:solidFill>
              <a:latin typeface="+mn-lt"/>
              <a:ea typeface="+mn-ea"/>
              <a:cs typeface="+mn-cs"/>
            </a:defRPr>
          </a:pPr>
          <a:endParaRPr lang="fi-FI"/>
        </a:p>
      </c:txPr>
    </c:legend>
    <c:plotVisOnly val="1"/>
    <c:dispBlanksAs val="gap"/>
    <c:showDLblsOverMax val="0"/>
  </c:chart>
  <c:spPr>
    <a:noFill/>
    <a:ln w="9525" cap="flat" cmpd="sng" algn="ctr">
      <a:noFill/>
      <a:prstDash val="solid"/>
    </a:ln>
    <a:effectLst/>
  </c:spPr>
  <c:txPr>
    <a:bodyPr/>
    <a:lstStyle/>
    <a:p>
      <a:pPr>
        <a:defRPr sz="1800"/>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4282963121759"/>
          <c:y val="0.17690706782775081"/>
          <c:w val="0.8234591470085868"/>
          <c:h val="0.70559409013520591"/>
        </c:manualLayout>
      </c:layout>
      <c:barChart>
        <c:barDir val="col"/>
        <c:grouping val="stacked"/>
        <c:varyColors val="0"/>
        <c:ser>
          <c:idx val="0"/>
          <c:order val="0"/>
          <c:tx>
            <c:strRef>
              <c:f>Sheet1!$B$1</c:f>
              <c:strCache>
                <c:ptCount val="1"/>
                <c:pt idx="0">
                  <c:v>Sarake3</c:v>
                </c:pt>
              </c:strCache>
            </c:strRef>
          </c:tx>
          <c:spPr>
            <a:solidFill>
              <a:schemeClr val="accent1">
                <a:lumMod val="50000"/>
              </a:schemeClr>
            </a:solidFill>
          </c:spPr>
          <c:invertIfNegative val="0"/>
          <c:cat>
            <c:strRef>
              <c:f>Sheet1!$A$2:$A$12</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Sheet1!$B$2:$B$12</c:f>
              <c:numCache>
                <c:formatCode>General</c:formatCode>
                <c:ptCount val="10"/>
              </c:numCache>
            </c:numRef>
          </c:val>
          <c:extLst>
            <c:ext xmlns:c16="http://schemas.microsoft.com/office/drawing/2014/chart" uri="{C3380CC4-5D6E-409C-BE32-E72D297353CC}">
              <c16:uniqueId val="{00000000-8DA8-4BE7-A3B4-6D3C7C20AB26}"/>
            </c:ext>
          </c:extLst>
        </c:ser>
        <c:ser>
          <c:idx val="1"/>
          <c:order val="1"/>
          <c:tx>
            <c:strRef>
              <c:f>Sheet1!$C$1</c:f>
              <c:strCache>
                <c:ptCount val="1"/>
                <c:pt idx="0">
                  <c:v>Tekesin rahoitus</c:v>
                </c:pt>
              </c:strCache>
            </c:strRef>
          </c:tx>
          <c:spPr>
            <a:solidFill>
              <a:schemeClr val="accent2"/>
            </a:solidFill>
          </c:spPr>
          <c:invertIfNegative val="0"/>
          <c:cat>
            <c:strRef>
              <c:f>Sheet1!$A$2:$A$12</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Sheet1!$C$2:$C$12</c:f>
              <c:numCache>
                <c:formatCode>#,##0.0</c:formatCode>
                <c:ptCount val="10"/>
                <c:pt idx="0">
                  <c:v>57.2</c:v>
                </c:pt>
                <c:pt idx="1">
                  <c:v>73.900000000000006</c:v>
                </c:pt>
                <c:pt idx="2">
                  <c:v>88.4</c:v>
                </c:pt>
                <c:pt idx="3">
                  <c:v>102.4</c:v>
                </c:pt>
                <c:pt idx="4">
                  <c:v>128.30000000000001</c:v>
                </c:pt>
                <c:pt idx="5">
                  <c:v>135</c:v>
                </c:pt>
                <c:pt idx="6">
                  <c:v>133</c:v>
                </c:pt>
                <c:pt idx="7">
                  <c:v>134</c:v>
                </c:pt>
                <c:pt idx="8">
                  <c:v>139.80000000000001</c:v>
                </c:pt>
                <c:pt idx="9">
                  <c:v>142</c:v>
                </c:pt>
              </c:numCache>
            </c:numRef>
          </c:val>
          <c:extLst>
            <c:ext xmlns:c16="http://schemas.microsoft.com/office/drawing/2014/chart" uri="{C3380CC4-5D6E-409C-BE32-E72D297353CC}">
              <c16:uniqueId val="{00000001-8DA8-4BE7-A3B4-6D3C7C20AB26}"/>
            </c:ext>
          </c:extLst>
        </c:ser>
        <c:ser>
          <c:idx val="2"/>
          <c:order val="2"/>
          <c:tx>
            <c:strRef>
              <c:f>Sheet1!$D$1</c:f>
              <c:strCache>
                <c:ptCount val="1"/>
                <c:pt idx="0">
                  <c:v>Sarake2</c:v>
                </c:pt>
              </c:strCache>
            </c:strRef>
          </c:tx>
          <c:spPr>
            <a:solidFill>
              <a:schemeClr val="accent3"/>
            </a:solidFill>
          </c:spPr>
          <c:invertIfNegative val="0"/>
          <c:cat>
            <c:strRef>
              <c:f>Sheet1!$A$2:$A$12</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Sheet1!$D$2:$D$12</c:f>
              <c:numCache>
                <c:formatCode>General</c:formatCode>
                <c:ptCount val="10"/>
              </c:numCache>
            </c:numRef>
          </c:val>
          <c:extLst>
            <c:ext xmlns:c16="http://schemas.microsoft.com/office/drawing/2014/chart" uri="{C3380CC4-5D6E-409C-BE32-E72D297353CC}">
              <c16:uniqueId val="{00000002-8DA8-4BE7-A3B4-6D3C7C20AB26}"/>
            </c:ext>
          </c:extLst>
        </c:ser>
        <c:ser>
          <c:idx val="3"/>
          <c:order val="3"/>
          <c:tx>
            <c:strRef>
              <c:f>Sheet1!$E$1</c:f>
              <c:strCache>
                <c:ptCount val="1"/>
                <c:pt idx="0">
                  <c:v>Sarake1</c:v>
                </c:pt>
              </c:strCache>
            </c:strRef>
          </c:tx>
          <c:invertIfNegative val="0"/>
          <c:cat>
            <c:strRef>
              <c:f>Sheet1!$A$2:$A$12</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Sheet1!$E$2:$E$12</c:f>
              <c:numCache>
                <c:formatCode>General</c:formatCode>
                <c:ptCount val="10"/>
              </c:numCache>
            </c:numRef>
          </c:val>
          <c:extLst>
            <c:ext xmlns:c16="http://schemas.microsoft.com/office/drawing/2014/chart" uri="{C3380CC4-5D6E-409C-BE32-E72D297353CC}">
              <c16:uniqueId val="{00000003-8DA8-4BE7-A3B4-6D3C7C20AB26}"/>
            </c:ext>
          </c:extLst>
        </c:ser>
        <c:dLbls>
          <c:showLegendKey val="0"/>
          <c:showVal val="0"/>
          <c:showCatName val="0"/>
          <c:showSerName val="0"/>
          <c:showPercent val="0"/>
          <c:showBubbleSize val="0"/>
        </c:dLbls>
        <c:gapWidth val="50"/>
        <c:overlap val="100"/>
        <c:axId val="43395712"/>
        <c:axId val="43409792"/>
      </c:barChart>
      <c:catAx>
        <c:axId val="43395712"/>
        <c:scaling>
          <c:orientation val="minMax"/>
        </c:scaling>
        <c:delete val="0"/>
        <c:axPos val="b"/>
        <c:numFmt formatCode="General" sourceLinked="1"/>
        <c:majorTickMark val="out"/>
        <c:minorTickMark val="none"/>
        <c:tickLblPos val="nextTo"/>
        <c:txPr>
          <a:bodyPr/>
          <a:lstStyle/>
          <a:p>
            <a:pPr>
              <a:defRPr sz="1050"/>
            </a:pPr>
            <a:endParaRPr lang="fi-FI"/>
          </a:p>
        </c:txPr>
        <c:crossAx val="43409792"/>
        <c:crosses val="autoZero"/>
        <c:auto val="1"/>
        <c:lblAlgn val="ctr"/>
        <c:lblOffset val="0"/>
        <c:noMultiLvlLbl val="0"/>
      </c:catAx>
      <c:valAx>
        <c:axId val="43409792"/>
        <c:scaling>
          <c:orientation val="minMax"/>
          <c:max val="145"/>
          <c:min val="0"/>
        </c:scaling>
        <c:delete val="0"/>
        <c:axPos val="l"/>
        <c:majorGridlines/>
        <c:numFmt formatCode="0" sourceLinked="0"/>
        <c:majorTickMark val="out"/>
        <c:minorTickMark val="none"/>
        <c:tickLblPos val="nextTo"/>
        <c:txPr>
          <a:bodyPr/>
          <a:lstStyle/>
          <a:p>
            <a:pPr>
              <a:defRPr sz="1050"/>
            </a:pPr>
            <a:endParaRPr lang="fi-FI"/>
          </a:p>
        </c:txPr>
        <c:crossAx val="43395712"/>
        <c:crosses val="autoZero"/>
        <c:crossBetween val="between"/>
        <c:majorUnit val="40"/>
      </c:valAx>
    </c:plotArea>
    <c:plotVisOnly val="1"/>
    <c:dispBlanksAs val="gap"/>
    <c:showDLblsOverMax val="0"/>
  </c:chart>
  <c:txPr>
    <a:bodyPr/>
    <a:lstStyle/>
    <a:p>
      <a:pPr>
        <a:defRPr sz="1200"/>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2350954622247E-2"/>
          <c:y val="7.8761865725959446E-2"/>
          <c:w val="0.90661821251947439"/>
          <c:h val="0.72724489640587675"/>
        </c:manualLayout>
      </c:layout>
      <c:barChart>
        <c:barDir val="col"/>
        <c:grouping val="clustered"/>
        <c:varyColors val="0"/>
        <c:ser>
          <c:idx val="0"/>
          <c:order val="0"/>
          <c:tx>
            <c:strRef>
              <c:f>Taul1!$B$1</c:f>
              <c:strCache>
                <c:ptCount val="1"/>
                <c:pt idx="0">
                  <c:v>Sarja 1</c:v>
                </c:pt>
              </c:strCache>
            </c:strRef>
          </c:tx>
          <c:spPr>
            <a:solidFill>
              <a:schemeClr val="tx2"/>
            </a:solidFill>
            <a:ln>
              <a:noFill/>
            </a:ln>
            <a:effectLst>
              <a:outerShdw blurRad="76200" dir="18900000" sy="23000" kx="-1200000" algn="bl" rotWithShape="0">
                <a:prstClr val="black">
                  <a:alpha val="20000"/>
                </a:prstClr>
              </a:outerShdw>
            </a:effectLst>
          </c:spPr>
          <c:invertIfNegative val="0"/>
          <c:dPt>
            <c:idx val="1"/>
            <c:invertIfNegative val="0"/>
            <c:bubble3D val="0"/>
            <c:spPr>
              <a:solidFill>
                <a:srgbClr val="C00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1BFD-459C-8F0D-AAC9E73DF92C}"/>
              </c:ext>
            </c:extLst>
          </c:dPt>
          <c:dLbls>
            <c:dLbl>
              <c:idx val="0"/>
              <c:layout>
                <c:manualLayout>
                  <c:x val="-6.5955734953024023E-2"/>
                  <c:y val="0.598289102080055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FD-459C-8F0D-AAC9E73DF92C}"/>
                </c:ext>
              </c:extLst>
            </c:dLbl>
            <c:dLbl>
              <c:idx val="1"/>
              <c:layout>
                <c:manualLayout>
                  <c:x val="-4.5661662659785954E-2"/>
                  <c:y val="0.2655983360887773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FD-459C-8F0D-AAC9E73DF9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Taul1!$A$2:$A$3</c:f>
              <c:numCache>
                <c:formatCode>General</c:formatCode>
                <c:ptCount val="2"/>
                <c:pt idx="0">
                  <c:v>2015</c:v>
                </c:pt>
                <c:pt idx="1">
                  <c:v>2016</c:v>
                </c:pt>
              </c:numCache>
            </c:numRef>
          </c:cat>
          <c:val>
            <c:numRef>
              <c:f>Taul1!$B$2:$B$3</c:f>
              <c:numCache>
                <c:formatCode>General</c:formatCode>
                <c:ptCount val="2"/>
                <c:pt idx="0">
                  <c:v>209</c:v>
                </c:pt>
                <c:pt idx="1">
                  <c:v>98</c:v>
                </c:pt>
              </c:numCache>
            </c:numRef>
          </c:val>
          <c:extLst>
            <c:ext xmlns:c16="http://schemas.microsoft.com/office/drawing/2014/chart" uri="{C3380CC4-5D6E-409C-BE32-E72D297353CC}">
              <c16:uniqueId val="{00000000-1BFD-459C-8F0D-AAC9E73DF92C}"/>
            </c:ext>
          </c:extLst>
        </c:ser>
        <c:dLbls>
          <c:dLblPos val="inEnd"/>
          <c:showLegendKey val="0"/>
          <c:showVal val="1"/>
          <c:showCatName val="0"/>
          <c:showSerName val="0"/>
          <c:showPercent val="0"/>
          <c:showBubbleSize val="0"/>
        </c:dLbls>
        <c:gapWidth val="41"/>
        <c:axId val="550734288"/>
        <c:axId val="550734616"/>
      </c:barChart>
      <c:catAx>
        <c:axId val="550734288"/>
        <c:scaling>
          <c:orientation val="minMax"/>
        </c:scaling>
        <c:delete val="1"/>
        <c:axPos val="b"/>
        <c:numFmt formatCode="General" sourceLinked="1"/>
        <c:majorTickMark val="none"/>
        <c:minorTickMark val="none"/>
        <c:tickLblPos val="nextTo"/>
        <c:crossAx val="550734616"/>
        <c:crosses val="autoZero"/>
        <c:auto val="1"/>
        <c:lblAlgn val="ctr"/>
        <c:lblOffset val="100"/>
        <c:noMultiLvlLbl val="0"/>
      </c:catAx>
      <c:valAx>
        <c:axId val="550734616"/>
        <c:scaling>
          <c:orientation val="minMax"/>
        </c:scaling>
        <c:delete val="1"/>
        <c:axPos val="l"/>
        <c:numFmt formatCode="General" sourceLinked="1"/>
        <c:majorTickMark val="none"/>
        <c:minorTickMark val="none"/>
        <c:tickLblPos val="nextTo"/>
        <c:crossAx val="55073428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60781201715216E-2"/>
          <c:y val="5.5866898627425235E-2"/>
          <c:w val="0.62744417286968113"/>
          <c:h val="0.82563301047358373"/>
        </c:manualLayout>
      </c:layout>
      <c:lineChart>
        <c:grouping val="standard"/>
        <c:varyColors val="0"/>
        <c:ser>
          <c:idx val="0"/>
          <c:order val="0"/>
          <c:tx>
            <c:strRef>
              <c:f>Sheet1!$A$2</c:f>
              <c:strCache>
                <c:ptCount val="1"/>
                <c:pt idx="0">
                  <c:v>Palvelut</c:v>
                </c:pt>
              </c:strCache>
            </c:strRef>
          </c:tx>
          <c:spPr>
            <a:ln w="38100" cap="rnd" cmpd="sng" algn="ctr">
              <a:solidFill>
                <a:schemeClr val="accent2">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Sheet1!$B$2:$M$2</c:f>
              <c:numCache>
                <c:formatCode>0.0</c:formatCode>
                <c:ptCount val="10"/>
                <c:pt idx="0">
                  <c:v>130.9</c:v>
                </c:pt>
                <c:pt idx="1">
                  <c:v>149.69999999999999</c:v>
                </c:pt>
                <c:pt idx="2">
                  <c:v>165.2</c:v>
                </c:pt>
                <c:pt idx="3">
                  <c:v>204.3</c:v>
                </c:pt>
                <c:pt idx="4">
                  <c:v>197.6</c:v>
                </c:pt>
                <c:pt idx="5" formatCode="_-* #,##0.0\ _€_-;\-* #,##0.0\ _€_-;_-* &quot;-&quot;??\ _€_-;_-@_-">
                  <c:v>207.912925</c:v>
                </c:pt>
                <c:pt idx="6">
                  <c:v>185.7</c:v>
                </c:pt>
                <c:pt idx="7">
                  <c:v>207.8</c:v>
                </c:pt>
                <c:pt idx="8">
                  <c:v>232</c:v>
                </c:pt>
                <c:pt idx="9">
                  <c:v>259.10000000000002</c:v>
                </c:pt>
              </c:numCache>
            </c:numRef>
          </c:val>
          <c:smooth val="0"/>
          <c:extLst>
            <c:ext xmlns:c16="http://schemas.microsoft.com/office/drawing/2014/chart" uri="{C3380CC4-5D6E-409C-BE32-E72D297353CC}">
              <c16:uniqueId val="{00000000-D84F-4925-866B-08A03F7620C4}"/>
            </c:ext>
          </c:extLst>
        </c:ser>
        <c:ser>
          <c:idx val="1"/>
          <c:order val="1"/>
          <c:tx>
            <c:strRef>
              <c:f>Sheet1!$A$3</c:f>
              <c:strCache>
                <c:ptCount val="1"/>
                <c:pt idx="0">
                  <c:v>Teollisuus</c:v>
                </c:pt>
              </c:strCache>
            </c:strRef>
          </c:tx>
          <c:spPr>
            <a:ln w="38100" cap="rnd" cmpd="sng" algn="ctr">
              <a:solidFill>
                <a:schemeClr val="accent4">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Sheet1!$B$3:$M$3</c:f>
              <c:numCache>
                <c:formatCode>0.0</c:formatCode>
                <c:ptCount val="10"/>
                <c:pt idx="0">
                  <c:v>141.69999999999999</c:v>
                </c:pt>
                <c:pt idx="1">
                  <c:v>128.9</c:v>
                </c:pt>
                <c:pt idx="2">
                  <c:v>148.9</c:v>
                </c:pt>
                <c:pt idx="3">
                  <c:v>161.69999999999999</c:v>
                </c:pt>
                <c:pt idx="4">
                  <c:v>139.4</c:v>
                </c:pt>
                <c:pt idx="5">
                  <c:v>132.57816199999999</c:v>
                </c:pt>
                <c:pt idx="6">
                  <c:v>144.30000000000001</c:v>
                </c:pt>
                <c:pt idx="7">
                  <c:v>132.6</c:v>
                </c:pt>
                <c:pt idx="8">
                  <c:v>107</c:v>
                </c:pt>
                <c:pt idx="9">
                  <c:v>93.9</c:v>
                </c:pt>
              </c:numCache>
            </c:numRef>
          </c:val>
          <c:smooth val="0"/>
          <c:extLst>
            <c:ext xmlns:c16="http://schemas.microsoft.com/office/drawing/2014/chart" uri="{C3380CC4-5D6E-409C-BE32-E72D297353CC}">
              <c16:uniqueId val="{00000001-D84F-4925-866B-08A03F7620C4}"/>
            </c:ext>
          </c:extLst>
        </c:ser>
        <c:ser>
          <c:idx val="2"/>
          <c:order val="2"/>
          <c:tx>
            <c:strRef>
              <c:f>Sheet1!$A$4</c:f>
              <c:strCache>
                <c:ptCount val="1"/>
                <c:pt idx="0">
                  <c:v>Muut toimialat</c:v>
                </c:pt>
              </c:strCache>
            </c:strRef>
          </c:tx>
          <c:spPr>
            <a:ln w="38100" cap="rnd" cmpd="sng" algn="ctr">
              <a:solidFill>
                <a:schemeClr val="accent6">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Sheet1!$B$4:$M$4</c:f>
              <c:numCache>
                <c:formatCode>0.0</c:formatCode>
                <c:ptCount val="10"/>
                <c:pt idx="0">
                  <c:v>10.3</c:v>
                </c:pt>
                <c:pt idx="1">
                  <c:v>14.6</c:v>
                </c:pt>
                <c:pt idx="2">
                  <c:v>16.8</c:v>
                </c:pt>
                <c:pt idx="3">
                  <c:v>15.8</c:v>
                </c:pt>
                <c:pt idx="4">
                  <c:v>21.7</c:v>
                </c:pt>
                <c:pt idx="5">
                  <c:v>11.318194</c:v>
                </c:pt>
                <c:pt idx="6">
                  <c:v>20.399999999999999</c:v>
                </c:pt>
                <c:pt idx="7">
                  <c:v>11.3</c:v>
                </c:pt>
                <c:pt idx="8">
                  <c:v>27</c:v>
                </c:pt>
                <c:pt idx="9">
                  <c:v>16</c:v>
                </c:pt>
              </c:numCache>
            </c:numRef>
          </c:val>
          <c:smooth val="0"/>
          <c:extLst>
            <c:ext xmlns:c16="http://schemas.microsoft.com/office/drawing/2014/chart" uri="{C3380CC4-5D6E-409C-BE32-E72D297353CC}">
              <c16:uniqueId val="{00000002-D84F-4925-866B-08A03F7620C4}"/>
            </c:ext>
          </c:extLst>
        </c:ser>
        <c:dLbls>
          <c:showLegendKey val="0"/>
          <c:showVal val="0"/>
          <c:showCatName val="0"/>
          <c:showSerName val="0"/>
          <c:showPercent val="0"/>
          <c:showBubbleSize val="0"/>
        </c:dLbls>
        <c:smooth val="0"/>
        <c:axId val="43464192"/>
        <c:axId val="43465728"/>
      </c:lineChart>
      <c:catAx>
        <c:axId val="434641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43465728"/>
        <c:crosses val="autoZero"/>
        <c:auto val="1"/>
        <c:lblAlgn val="ctr"/>
        <c:lblOffset val="0"/>
        <c:noMultiLvlLbl val="0"/>
      </c:catAx>
      <c:valAx>
        <c:axId val="43465728"/>
        <c:scaling>
          <c:orientation val="minMax"/>
          <c:max val="3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43464192"/>
        <c:crosses val="autoZero"/>
        <c:crossBetween val="midCat"/>
      </c:valAx>
      <c:spPr>
        <a:noFill/>
        <a:ln>
          <a:noFill/>
        </a:ln>
        <a:effectLst/>
      </c:spPr>
    </c:plotArea>
    <c:legend>
      <c:legendPos val="r"/>
      <c:layout>
        <c:manualLayout>
          <c:xMode val="edge"/>
          <c:yMode val="edge"/>
          <c:x val="0.76434131034927022"/>
          <c:y val="0.20614849612669295"/>
          <c:w val="0.22676612029102275"/>
          <c:h val="0.5367578586128948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w="9525" cap="flat" cmpd="sng" algn="ctr">
      <a:noFill/>
      <a:prstDash val="solid"/>
    </a:ln>
    <a:effectLst/>
  </c:spPr>
  <c:txPr>
    <a:bodyPr/>
    <a:lstStyle/>
    <a:p>
      <a:pPr>
        <a:defRPr sz="1800"/>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04655738732915E-2"/>
          <c:y val="4.2089667749754825E-2"/>
          <c:w val="0.6316686559992859"/>
          <c:h val="0.8432098027802426"/>
        </c:manualLayout>
      </c:layout>
      <c:lineChart>
        <c:grouping val="standard"/>
        <c:varyColors val="0"/>
        <c:ser>
          <c:idx val="0"/>
          <c:order val="0"/>
          <c:tx>
            <c:strRef>
              <c:f>Sheet1!$A$2</c:f>
              <c:strCache>
                <c:ptCount val="1"/>
                <c:pt idx="0">
                  <c:v>Kone- ja metallituoteteollisuus</c:v>
                </c:pt>
              </c:strCache>
            </c:strRef>
          </c:tx>
          <c:spPr>
            <a:ln w="38100">
              <a:solidFill>
                <a:schemeClr val="accent1"/>
              </a:solidFill>
            </a:ln>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Sheet1!$B$2:$M$2</c:f>
              <c:numCache>
                <c:formatCode>0.0</c:formatCode>
                <c:ptCount val="10"/>
                <c:pt idx="0">
                  <c:v>50</c:v>
                </c:pt>
                <c:pt idx="1">
                  <c:v>40.5</c:v>
                </c:pt>
                <c:pt idx="2">
                  <c:v>55.7</c:v>
                </c:pt>
                <c:pt idx="3">
                  <c:v>45.1</c:v>
                </c:pt>
                <c:pt idx="4">
                  <c:v>31.9</c:v>
                </c:pt>
                <c:pt idx="5" formatCode="_-* #,##0.0\ _€_-;\-* #,##0.0\ _€_-;_-* &quot;-&quot;??\ _€_-;_-@_-">
                  <c:v>48.1</c:v>
                </c:pt>
                <c:pt idx="6">
                  <c:v>51.5</c:v>
                </c:pt>
                <c:pt idx="7" formatCode="0.00">
                  <c:v>48.138714</c:v>
                </c:pt>
                <c:pt idx="8" formatCode="_-* #,##0.0\ _€_-;\-* #,##0.0\ _€_-;_-* &quot;-&quot;??\ _€_-;_-@_-">
                  <c:v>40.523260999999998</c:v>
                </c:pt>
                <c:pt idx="9">
                  <c:v>38.451296999999997</c:v>
                </c:pt>
              </c:numCache>
            </c:numRef>
          </c:val>
          <c:smooth val="0"/>
          <c:extLst>
            <c:ext xmlns:c16="http://schemas.microsoft.com/office/drawing/2014/chart" uri="{C3380CC4-5D6E-409C-BE32-E72D297353CC}">
              <c16:uniqueId val="{00000000-CCB3-4FAB-B209-15FF5C530931}"/>
            </c:ext>
          </c:extLst>
        </c:ser>
        <c:ser>
          <c:idx val="1"/>
          <c:order val="1"/>
          <c:tx>
            <c:strRef>
              <c:f>Sheet1!$A$3</c:f>
              <c:strCache>
                <c:ptCount val="1"/>
                <c:pt idx="0">
                  <c:v>Elektroniikka- ja sähköteollisuus</c:v>
                </c:pt>
              </c:strCache>
            </c:strRef>
          </c:tx>
          <c:spPr>
            <a:ln w="38100"/>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Sheet1!$B$3:$M$3</c:f>
              <c:numCache>
                <c:formatCode>0.0</c:formatCode>
                <c:ptCount val="10"/>
                <c:pt idx="0">
                  <c:v>49.7</c:v>
                </c:pt>
                <c:pt idx="1">
                  <c:v>47.5</c:v>
                </c:pt>
                <c:pt idx="2">
                  <c:v>46.7</c:v>
                </c:pt>
                <c:pt idx="3">
                  <c:v>48.8</c:v>
                </c:pt>
                <c:pt idx="4">
                  <c:v>53.1</c:v>
                </c:pt>
                <c:pt idx="5" formatCode="_-* #,##0.0\ _€_-;\-* #,##0.0\ _€_-;_-* &quot;-&quot;??\ _€_-;_-@_-">
                  <c:v>45.5</c:v>
                </c:pt>
                <c:pt idx="6">
                  <c:v>45.8</c:v>
                </c:pt>
                <c:pt idx="7" formatCode="0.00">
                  <c:v>51.415613999999998</c:v>
                </c:pt>
                <c:pt idx="8" formatCode="_-* #,##0.0\ _€_-;\-* #,##0.0\ _€_-;_-* &quot;-&quot;??\ _€_-;_-@_-">
                  <c:v>37.974817999999999</c:v>
                </c:pt>
                <c:pt idx="9">
                  <c:v>25.29175</c:v>
                </c:pt>
              </c:numCache>
            </c:numRef>
          </c:val>
          <c:smooth val="0"/>
          <c:extLst>
            <c:ext xmlns:c16="http://schemas.microsoft.com/office/drawing/2014/chart" uri="{C3380CC4-5D6E-409C-BE32-E72D297353CC}">
              <c16:uniqueId val="{00000001-CCB3-4FAB-B209-15FF5C530931}"/>
            </c:ext>
          </c:extLst>
        </c:ser>
        <c:ser>
          <c:idx val="2"/>
          <c:order val="2"/>
          <c:tx>
            <c:strRef>
              <c:f>Sheet1!$A$4</c:f>
              <c:strCache>
                <c:ptCount val="1"/>
                <c:pt idx="0">
                  <c:v>Kemianteollisuus</c:v>
                </c:pt>
              </c:strCache>
            </c:strRef>
          </c:tx>
          <c:spPr>
            <a:ln w="38100"/>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Sheet1!$B$4:$M$4</c:f>
              <c:numCache>
                <c:formatCode>0.0</c:formatCode>
                <c:ptCount val="10"/>
                <c:pt idx="0">
                  <c:v>25.1</c:v>
                </c:pt>
                <c:pt idx="1">
                  <c:v>19.2</c:v>
                </c:pt>
                <c:pt idx="2">
                  <c:v>18.399999999999999</c:v>
                </c:pt>
                <c:pt idx="3">
                  <c:v>30.3</c:v>
                </c:pt>
                <c:pt idx="4">
                  <c:v>24.7</c:v>
                </c:pt>
                <c:pt idx="5" formatCode="_-* #,##0.0\ _€_-;\-* #,##0.0\ _€_-;_-* &quot;-&quot;??\ _€_-;_-@_-">
                  <c:v>10.9</c:v>
                </c:pt>
                <c:pt idx="6">
                  <c:v>36.5</c:v>
                </c:pt>
                <c:pt idx="7" formatCode="0.00">
                  <c:v>10.927581999999999</c:v>
                </c:pt>
                <c:pt idx="8" formatCode="_-* #,##0.0\ _€_-;\-* #,##0.0\ _€_-;_-* &quot;-&quot;??\ _€_-;_-@_-">
                  <c:v>7.1649989999999999</c:v>
                </c:pt>
                <c:pt idx="9">
                  <c:v>5.5275160000000003</c:v>
                </c:pt>
              </c:numCache>
            </c:numRef>
          </c:val>
          <c:smooth val="0"/>
          <c:extLst>
            <c:ext xmlns:c16="http://schemas.microsoft.com/office/drawing/2014/chart" uri="{C3380CC4-5D6E-409C-BE32-E72D297353CC}">
              <c16:uniqueId val="{00000002-CCB3-4FAB-B209-15FF5C530931}"/>
            </c:ext>
          </c:extLst>
        </c:ser>
        <c:ser>
          <c:idx val="3"/>
          <c:order val="3"/>
          <c:tx>
            <c:strRef>
              <c:f>Sheet1!$A$5</c:f>
              <c:strCache>
                <c:ptCount val="1"/>
                <c:pt idx="0">
                  <c:v>Metsäteollisuus</c:v>
                </c:pt>
              </c:strCache>
            </c:strRef>
          </c:tx>
          <c:spPr>
            <a:ln w="38100"/>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Sheet1!$B$5:$M$5</c:f>
              <c:numCache>
                <c:formatCode>0.0</c:formatCode>
                <c:ptCount val="10"/>
                <c:pt idx="0">
                  <c:v>8.6</c:v>
                </c:pt>
                <c:pt idx="1">
                  <c:v>12.1</c:v>
                </c:pt>
                <c:pt idx="2">
                  <c:v>15</c:v>
                </c:pt>
                <c:pt idx="3">
                  <c:v>24.7</c:v>
                </c:pt>
                <c:pt idx="4">
                  <c:v>19.399999999999999</c:v>
                </c:pt>
                <c:pt idx="5" formatCode="_-* #,##0.0\ _€_-;\-* #,##0.0\ _€_-;_-* &quot;-&quot;??\ _€_-;_-@_-">
                  <c:v>11.2</c:v>
                </c:pt>
                <c:pt idx="6">
                  <c:v>4.8</c:v>
                </c:pt>
                <c:pt idx="7" formatCode="0.00">
                  <c:v>11.183807</c:v>
                </c:pt>
                <c:pt idx="8" formatCode="_-* #,##0.0\ _€_-;\-* #,##0.0\ _€_-;_-* &quot;-&quot;??\ _€_-;_-@_-">
                  <c:v>13.794985</c:v>
                </c:pt>
                <c:pt idx="9">
                  <c:v>13.304710999999999</c:v>
                </c:pt>
              </c:numCache>
            </c:numRef>
          </c:val>
          <c:smooth val="0"/>
          <c:extLst>
            <c:ext xmlns:c16="http://schemas.microsoft.com/office/drawing/2014/chart" uri="{C3380CC4-5D6E-409C-BE32-E72D297353CC}">
              <c16:uniqueId val="{00000003-CCB3-4FAB-B209-15FF5C530931}"/>
            </c:ext>
          </c:extLst>
        </c:ser>
        <c:ser>
          <c:idx val="4"/>
          <c:order val="4"/>
          <c:tx>
            <c:strRef>
              <c:f>Sheet1!$A$6</c:f>
              <c:strCache>
                <c:ptCount val="1"/>
                <c:pt idx="0">
                  <c:v>Rakentaminen</c:v>
                </c:pt>
              </c:strCache>
            </c:strRef>
          </c:tx>
          <c:spPr>
            <a:ln w="38100"/>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Sheet1!$B$6:$M$6</c:f>
              <c:numCache>
                <c:formatCode>0.0</c:formatCode>
                <c:ptCount val="10"/>
                <c:pt idx="0">
                  <c:v>4.0999999999999996</c:v>
                </c:pt>
                <c:pt idx="1">
                  <c:v>5.6</c:v>
                </c:pt>
                <c:pt idx="2">
                  <c:v>9.6</c:v>
                </c:pt>
                <c:pt idx="3">
                  <c:v>9.8000000000000007</c:v>
                </c:pt>
                <c:pt idx="4">
                  <c:v>3.3</c:v>
                </c:pt>
                <c:pt idx="5" formatCode="_-* #,##0.0\ _€_-;\-* #,##0.0\ _€_-;_-* &quot;-&quot;??\ _€_-;_-@_-">
                  <c:v>5.7</c:v>
                </c:pt>
                <c:pt idx="6">
                  <c:v>3.5</c:v>
                </c:pt>
                <c:pt idx="7" formatCode="0.00">
                  <c:v>5.7458349999999996</c:v>
                </c:pt>
                <c:pt idx="8" formatCode="_-* #,##0.0\ _€_-;\-* #,##0.0\ _€_-;_-* &quot;-&quot;??\ _€_-;_-@_-">
                  <c:v>5.2923799999999996</c:v>
                </c:pt>
                <c:pt idx="9">
                  <c:v>7.4806600000000003</c:v>
                </c:pt>
              </c:numCache>
            </c:numRef>
          </c:val>
          <c:smooth val="0"/>
          <c:extLst>
            <c:ext xmlns:c16="http://schemas.microsoft.com/office/drawing/2014/chart" uri="{C3380CC4-5D6E-409C-BE32-E72D297353CC}">
              <c16:uniqueId val="{00000004-CCB3-4FAB-B209-15FF5C530931}"/>
            </c:ext>
          </c:extLst>
        </c:ser>
        <c:ser>
          <c:idx val="5"/>
          <c:order val="5"/>
          <c:tx>
            <c:strRef>
              <c:f>Sheet1!$A$7</c:f>
              <c:strCache>
                <c:ptCount val="1"/>
                <c:pt idx="0">
                  <c:v>Elintarviketeollisuus</c:v>
                </c:pt>
              </c:strCache>
            </c:strRef>
          </c:tx>
          <c:spPr>
            <a:ln w="38100"/>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Sheet1!$B$7:$M$7</c:f>
              <c:numCache>
                <c:formatCode>0.0</c:formatCode>
                <c:ptCount val="10"/>
                <c:pt idx="0">
                  <c:v>4.2</c:v>
                </c:pt>
                <c:pt idx="1">
                  <c:v>4.0999999999999996</c:v>
                </c:pt>
                <c:pt idx="2">
                  <c:v>3.6</c:v>
                </c:pt>
                <c:pt idx="3">
                  <c:v>3.1</c:v>
                </c:pt>
                <c:pt idx="4">
                  <c:v>6.9</c:v>
                </c:pt>
                <c:pt idx="5">
                  <c:v>5.2</c:v>
                </c:pt>
                <c:pt idx="6">
                  <c:v>2.1</c:v>
                </c:pt>
                <c:pt idx="7" formatCode="0.00">
                  <c:v>5.1666100000000004</c:v>
                </c:pt>
                <c:pt idx="8" formatCode="_-* #,##0.0\ _€_-;\-* #,##0.0\ _€_-;_-* &quot;-&quot;??\ _€_-;_-@_-">
                  <c:v>2.53837</c:v>
                </c:pt>
                <c:pt idx="9">
                  <c:v>3.8306960000000001</c:v>
                </c:pt>
              </c:numCache>
            </c:numRef>
          </c:val>
          <c:smooth val="0"/>
          <c:extLst>
            <c:ext xmlns:c16="http://schemas.microsoft.com/office/drawing/2014/chart" uri="{C3380CC4-5D6E-409C-BE32-E72D297353CC}">
              <c16:uniqueId val="{00000005-CCB3-4FAB-B209-15FF5C530931}"/>
            </c:ext>
          </c:extLst>
        </c:ser>
        <c:dLbls>
          <c:showLegendKey val="0"/>
          <c:showVal val="0"/>
          <c:showCatName val="0"/>
          <c:showSerName val="0"/>
          <c:showPercent val="0"/>
          <c:showBubbleSize val="0"/>
        </c:dLbls>
        <c:smooth val="0"/>
        <c:axId val="43600128"/>
        <c:axId val="43606016"/>
      </c:lineChart>
      <c:catAx>
        <c:axId val="43600128"/>
        <c:scaling>
          <c:orientation val="minMax"/>
        </c:scaling>
        <c:delete val="0"/>
        <c:axPos val="b"/>
        <c:numFmt formatCode="General" sourceLinked="0"/>
        <c:majorTickMark val="out"/>
        <c:minorTickMark val="none"/>
        <c:tickLblPos val="nextTo"/>
        <c:txPr>
          <a:bodyPr/>
          <a:lstStyle/>
          <a:p>
            <a:pPr>
              <a:defRPr sz="1400">
                <a:solidFill>
                  <a:schemeClr val="tx1"/>
                </a:solidFill>
                <a:latin typeface="Arial" pitchFamily="34" charset="0"/>
                <a:cs typeface="Arial" pitchFamily="34" charset="0"/>
              </a:defRPr>
            </a:pPr>
            <a:endParaRPr lang="fi-FI"/>
          </a:p>
        </c:txPr>
        <c:crossAx val="43606016"/>
        <c:crosses val="autoZero"/>
        <c:auto val="1"/>
        <c:lblAlgn val="ctr"/>
        <c:lblOffset val="0"/>
        <c:noMultiLvlLbl val="0"/>
      </c:catAx>
      <c:valAx>
        <c:axId val="43606016"/>
        <c:scaling>
          <c:orientation val="minMax"/>
          <c:max val="60"/>
          <c:min val="0"/>
        </c:scaling>
        <c:delete val="0"/>
        <c:axPos val="l"/>
        <c:majorGridlines/>
        <c:numFmt formatCode="0" sourceLinked="0"/>
        <c:majorTickMark val="out"/>
        <c:minorTickMark val="none"/>
        <c:tickLblPos val="nextTo"/>
        <c:txPr>
          <a:bodyPr/>
          <a:lstStyle/>
          <a:p>
            <a:pPr>
              <a:defRPr sz="1400">
                <a:solidFill>
                  <a:schemeClr val="tx1"/>
                </a:solidFill>
                <a:latin typeface="Arial" pitchFamily="34" charset="0"/>
                <a:cs typeface="Arial" pitchFamily="34" charset="0"/>
              </a:defRPr>
            </a:pPr>
            <a:endParaRPr lang="fi-FI"/>
          </a:p>
        </c:txPr>
        <c:crossAx val="43600128"/>
        <c:crosses val="autoZero"/>
        <c:crossBetween val="midCat"/>
      </c:valAx>
    </c:plotArea>
    <c:legend>
      <c:legendPos val="r"/>
      <c:layout>
        <c:manualLayout>
          <c:xMode val="edge"/>
          <c:yMode val="edge"/>
          <c:x val="0.72436146377893951"/>
          <c:y val="3.501723123084155E-2"/>
          <c:w val="0.2729200656757399"/>
          <c:h val="0.94569936522185061"/>
        </c:manualLayout>
      </c:layout>
      <c:overlay val="0"/>
      <c:txPr>
        <a:bodyPr/>
        <a:lstStyle/>
        <a:p>
          <a:pPr>
            <a:defRPr sz="1600">
              <a:solidFill>
                <a:schemeClr val="tx1"/>
              </a:solidFill>
              <a:latin typeface="Arial" pitchFamily="34" charset="0"/>
              <a:cs typeface="Arial"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578531399034424E-2"/>
          <c:y val="4.2089667749754825E-2"/>
          <c:w val="0.62971488480720716"/>
          <c:h val="0.83615510392042658"/>
        </c:manualLayout>
      </c:layout>
      <c:lineChart>
        <c:grouping val="standard"/>
        <c:varyColors val="0"/>
        <c:ser>
          <c:idx val="0"/>
          <c:order val="0"/>
          <c:tx>
            <c:strRef>
              <c:f>Sheet1!$A$2</c:f>
              <c:strCache>
                <c:ptCount val="1"/>
                <c:pt idx="0">
                  <c:v>Ohjelmistotuotanto
ja tietojenkäsittely</c:v>
                </c:pt>
              </c:strCache>
            </c:strRef>
          </c:tx>
          <c:spPr>
            <a:ln w="38100" cap="rnd" cmpd="sng" algn="ctr">
              <a:solidFill>
                <a:schemeClr val="accent1">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Sheet1!$B$2:$M$2</c:f>
              <c:numCache>
                <c:formatCode>0.0</c:formatCode>
                <c:ptCount val="10"/>
                <c:pt idx="0">
                  <c:v>49.7</c:v>
                </c:pt>
                <c:pt idx="1">
                  <c:v>49.2</c:v>
                </c:pt>
                <c:pt idx="2">
                  <c:v>60.4</c:v>
                </c:pt>
                <c:pt idx="3">
                  <c:v>63.2</c:v>
                </c:pt>
                <c:pt idx="4">
                  <c:v>72.400000000000006</c:v>
                </c:pt>
                <c:pt idx="5" formatCode="_-* #,##0.0\ _€_-;\-* #,##0.0\ _€_-;_-* &quot;-&quot;??\ _€_-;_-@_-">
                  <c:v>96.621193000000005</c:v>
                </c:pt>
                <c:pt idx="6">
                  <c:v>87.1</c:v>
                </c:pt>
                <c:pt idx="7" formatCode="General">
                  <c:v>96.6</c:v>
                </c:pt>
                <c:pt idx="8" formatCode="_-* #,##0.0\ _€_-;\-* #,##0.0\ _€_-;_-* &quot;-&quot;??\ _€_-;_-@_-">
                  <c:v>101.76146995000001</c:v>
                </c:pt>
                <c:pt idx="9">
                  <c:v>104.86573799999999</c:v>
                </c:pt>
              </c:numCache>
            </c:numRef>
          </c:val>
          <c:smooth val="0"/>
          <c:extLst>
            <c:ext xmlns:c16="http://schemas.microsoft.com/office/drawing/2014/chart" uri="{C3380CC4-5D6E-409C-BE32-E72D297353CC}">
              <c16:uniqueId val="{00000000-020D-4ADD-9D20-85F2FD12AED8}"/>
            </c:ext>
          </c:extLst>
        </c:ser>
        <c:ser>
          <c:idx val="1"/>
          <c:order val="1"/>
          <c:tx>
            <c:strRef>
              <c:f>Sheet1!$A$3</c:f>
              <c:strCache>
                <c:ptCount val="1"/>
                <c:pt idx="0">
                  <c:v>Muut palvelut</c:v>
                </c:pt>
              </c:strCache>
            </c:strRef>
          </c:tx>
          <c:spPr>
            <a:ln w="38100" cap="rnd" cmpd="sng" algn="ctr">
              <a:solidFill>
                <a:schemeClr val="accent2">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Sheet1!$B$3:$M$3</c:f>
              <c:numCache>
                <c:formatCode>0.0</c:formatCode>
                <c:ptCount val="10"/>
                <c:pt idx="0">
                  <c:v>16.899999999999999</c:v>
                </c:pt>
                <c:pt idx="1">
                  <c:v>21.4</c:v>
                </c:pt>
                <c:pt idx="2">
                  <c:v>20.100000000000001</c:v>
                </c:pt>
                <c:pt idx="3">
                  <c:v>26.1</c:v>
                </c:pt>
                <c:pt idx="4">
                  <c:v>29</c:v>
                </c:pt>
                <c:pt idx="5" formatCode="_-* #,##0.0\ _€_-;\-* #,##0.0\ _€_-;_-* &quot;-&quot;??\ _€_-;_-@_-">
                  <c:v>33.641449999999999</c:v>
                </c:pt>
                <c:pt idx="6">
                  <c:v>28.7</c:v>
                </c:pt>
                <c:pt idx="7">
                  <c:v>33.641449999999999</c:v>
                </c:pt>
                <c:pt idx="8" formatCode="_-* #,##0.0\ _€_-;\-* #,##0.0\ _€_-;_-* &quot;-&quot;??\ _€_-;_-@_-">
                  <c:v>33.024599000000002</c:v>
                </c:pt>
                <c:pt idx="9">
                  <c:v>43.820391999999998</c:v>
                </c:pt>
              </c:numCache>
            </c:numRef>
          </c:val>
          <c:smooth val="0"/>
          <c:extLst>
            <c:ext xmlns:c16="http://schemas.microsoft.com/office/drawing/2014/chart" uri="{C3380CC4-5D6E-409C-BE32-E72D297353CC}">
              <c16:uniqueId val="{00000001-020D-4ADD-9D20-85F2FD12AED8}"/>
            </c:ext>
          </c:extLst>
        </c:ser>
        <c:ser>
          <c:idx val="2"/>
          <c:order val="2"/>
          <c:tx>
            <c:strRef>
              <c:f>Sheet1!$A$4</c:f>
              <c:strCache>
                <c:ptCount val="1"/>
                <c:pt idx="0">
                  <c:v>Arkkitehti-,
insinööri- ja muut
tekniset palvelut</c:v>
                </c:pt>
              </c:strCache>
            </c:strRef>
          </c:tx>
          <c:spPr>
            <a:ln w="38100" cap="rnd" cmpd="sng" algn="ctr">
              <a:solidFill>
                <a:schemeClr val="accent3">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Sheet1!$B$4:$M$4</c:f>
              <c:numCache>
                <c:formatCode>0.0</c:formatCode>
                <c:ptCount val="10"/>
                <c:pt idx="0">
                  <c:v>21.6</c:v>
                </c:pt>
                <c:pt idx="1">
                  <c:v>30.1</c:v>
                </c:pt>
                <c:pt idx="2">
                  <c:v>27.6</c:v>
                </c:pt>
                <c:pt idx="3">
                  <c:v>38.799999999999997</c:v>
                </c:pt>
                <c:pt idx="4">
                  <c:v>29.2</c:v>
                </c:pt>
                <c:pt idx="5" formatCode="_-* #,##0.0\ _€_-;\-* #,##0.0\ _€_-;_-* &quot;-&quot;??\ _€_-;_-@_-">
                  <c:v>25.196193999999998</c:v>
                </c:pt>
                <c:pt idx="6">
                  <c:v>23.7</c:v>
                </c:pt>
                <c:pt idx="7" formatCode="General">
                  <c:v>25.2</c:v>
                </c:pt>
                <c:pt idx="8" formatCode="_-* #,##0.0\ _€_-;\-* #,##0.0\ _€_-;_-* &quot;-&quot;??\ _€_-;_-@_-">
                  <c:v>31.526464000000001</c:v>
                </c:pt>
                <c:pt idx="9">
                  <c:v>22.574860000000001</c:v>
                </c:pt>
              </c:numCache>
            </c:numRef>
          </c:val>
          <c:smooth val="0"/>
          <c:extLst>
            <c:ext xmlns:c16="http://schemas.microsoft.com/office/drawing/2014/chart" uri="{C3380CC4-5D6E-409C-BE32-E72D297353CC}">
              <c16:uniqueId val="{00000002-020D-4ADD-9D20-85F2FD12AED8}"/>
            </c:ext>
          </c:extLst>
        </c:ser>
        <c:ser>
          <c:idx val="3"/>
          <c:order val="3"/>
          <c:tx>
            <c:strRef>
              <c:f>Sheet1!$A$5</c:f>
              <c:strCache>
                <c:ptCount val="1"/>
                <c:pt idx="0">
                  <c:v>Tutkimus- ja
kehityspalvelut</c:v>
                </c:pt>
              </c:strCache>
            </c:strRef>
          </c:tx>
          <c:spPr>
            <a:ln w="38100" cap="rnd" cmpd="sng" algn="ctr">
              <a:solidFill>
                <a:schemeClr val="accent4">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Sheet1!$B$5:$M$5</c:f>
              <c:numCache>
                <c:formatCode>0.0</c:formatCode>
                <c:ptCount val="10"/>
                <c:pt idx="0">
                  <c:v>23.5</c:v>
                </c:pt>
                <c:pt idx="1">
                  <c:v>27</c:v>
                </c:pt>
                <c:pt idx="2">
                  <c:v>18.5</c:v>
                </c:pt>
                <c:pt idx="3">
                  <c:v>31.3</c:v>
                </c:pt>
                <c:pt idx="4">
                  <c:v>20.8</c:v>
                </c:pt>
                <c:pt idx="5" formatCode="_-* #,##0.0\ _€_-;\-* #,##0.0\ _€_-;_-* &quot;-&quot;??\ _€_-;_-@_-">
                  <c:v>19.240373999999999</c:v>
                </c:pt>
                <c:pt idx="6">
                  <c:v>19.899999999999999</c:v>
                </c:pt>
                <c:pt idx="7" formatCode="General">
                  <c:v>19.2</c:v>
                </c:pt>
                <c:pt idx="8" formatCode="_-* #,##0.0\ _€_-;\-* #,##0.0\ _€_-;_-* &quot;-&quot;??\ _€_-;_-@_-">
                  <c:v>30.683026999999999</c:v>
                </c:pt>
                <c:pt idx="9">
                  <c:v>40.469681000000001</c:v>
                </c:pt>
              </c:numCache>
            </c:numRef>
          </c:val>
          <c:smooth val="0"/>
          <c:extLst>
            <c:ext xmlns:c16="http://schemas.microsoft.com/office/drawing/2014/chart" uri="{C3380CC4-5D6E-409C-BE32-E72D297353CC}">
              <c16:uniqueId val="{00000003-020D-4ADD-9D20-85F2FD12AED8}"/>
            </c:ext>
          </c:extLst>
        </c:ser>
        <c:ser>
          <c:idx val="4"/>
          <c:order val="4"/>
          <c:tx>
            <c:strRef>
              <c:f>Sheet1!$A$6</c:f>
              <c:strCache>
                <c:ptCount val="1"/>
                <c:pt idx="0">
                  <c:v>Tukku- ja
vähittäiskauppa</c:v>
                </c:pt>
              </c:strCache>
            </c:strRef>
          </c:tx>
          <c:spPr>
            <a:ln w="38100" cap="rnd" cmpd="sng" algn="ctr">
              <a:solidFill>
                <a:schemeClr val="accent5">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Sheet1!$B$6:$M$6</c:f>
              <c:numCache>
                <c:formatCode>0.0</c:formatCode>
                <c:ptCount val="10"/>
                <c:pt idx="0">
                  <c:v>10.6</c:v>
                </c:pt>
                <c:pt idx="1">
                  <c:v>12.9</c:v>
                </c:pt>
                <c:pt idx="2">
                  <c:v>13.1</c:v>
                </c:pt>
                <c:pt idx="3">
                  <c:v>11</c:v>
                </c:pt>
                <c:pt idx="4">
                  <c:v>11.5</c:v>
                </c:pt>
                <c:pt idx="5" formatCode="_-* #,##0.0\ _€_-;\-* #,##0.0\ _€_-;_-* &quot;-&quot;??\ _€_-;_-@_-">
                  <c:v>18.584018</c:v>
                </c:pt>
                <c:pt idx="6">
                  <c:v>12.9</c:v>
                </c:pt>
                <c:pt idx="7" formatCode="General">
                  <c:v>18.600000000000001</c:v>
                </c:pt>
                <c:pt idx="8" formatCode="_-* #,##0.0\ _€_-;\-* #,##0.0\ _€_-;_-* &quot;-&quot;??\ _€_-;_-@_-">
                  <c:v>18.374839000000001</c:v>
                </c:pt>
                <c:pt idx="9">
                  <c:v>21.484126</c:v>
                </c:pt>
              </c:numCache>
            </c:numRef>
          </c:val>
          <c:smooth val="0"/>
          <c:extLst>
            <c:ext xmlns:c16="http://schemas.microsoft.com/office/drawing/2014/chart" uri="{C3380CC4-5D6E-409C-BE32-E72D297353CC}">
              <c16:uniqueId val="{00000004-020D-4ADD-9D20-85F2FD12AED8}"/>
            </c:ext>
          </c:extLst>
        </c:ser>
        <c:ser>
          <c:idx val="5"/>
          <c:order val="5"/>
          <c:tx>
            <c:strRef>
              <c:f>Sheet1!$A$7</c:f>
              <c:strCache>
                <c:ptCount val="1"/>
                <c:pt idx="0">
                  <c:v>Liikkeenjohdon
konsultointi</c:v>
                </c:pt>
              </c:strCache>
            </c:strRef>
          </c:tx>
          <c:spPr>
            <a:ln w="38100" cap="rnd" cmpd="sng" algn="ctr">
              <a:solidFill>
                <a:schemeClr val="accent6">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Sheet1!$B$7:$M$7</c:f>
              <c:numCache>
                <c:formatCode>0.0</c:formatCode>
                <c:ptCount val="10"/>
                <c:pt idx="0">
                  <c:v>7.1</c:v>
                </c:pt>
                <c:pt idx="1">
                  <c:v>6.5</c:v>
                </c:pt>
                <c:pt idx="2">
                  <c:v>19</c:v>
                </c:pt>
                <c:pt idx="3">
                  <c:v>21.8</c:v>
                </c:pt>
                <c:pt idx="4">
                  <c:v>31.2</c:v>
                </c:pt>
                <c:pt idx="5" formatCode="_-* #,##0.0\ _€_-;\-* #,##0.0\ _€_-;_-* &quot;-&quot;??\ _€_-;_-@_-">
                  <c:v>10.108309999999999</c:v>
                </c:pt>
                <c:pt idx="6">
                  <c:v>8.6</c:v>
                </c:pt>
                <c:pt idx="7" formatCode="General">
                  <c:v>10.1</c:v>
                </c:pt>
                <c:pt idx="8" formatCode="_-* #,##0.0\ _€_-;\-* #,##0.0\ _€_-;_-* &quot;-&quot;??\ _€_-;_-@_-">
                  <c:v>10.174289999999999</c:v>
                </c:pt>
                <c:pt idx="9">
                  <c:v>17.263501000000002</c:v>
                </c:pt>
              </c:numCache>
            </c:numRef>
          </c:val>
          <c:smooth val="0"/>
          <c:extLst>
            <c:ext xmlns:c16="http://schemas.microsoft.com/office/drawing/2014/chart" uri="{C3380CC4-5D6E-409C-BE32-E72D297353CC}">
              <c16:uniqueId val="{00000005-020D-4ADD-9D20-85F2FD12AED8}"/>
            </c:ext>
          </c:extLst>
        </c:ser>
        <c:ser>
          <c:idx val="6"/>
          <c:order val="6"/>
          <c:tx>
            <c:strRef>
              <c:f>Sheet1!$A$8</c:f>
              <c:strCache>
                <c:ptCount val="1"/>
                <c:pt idx="0">
                  <c:v>Terveys- ja
sosiaalipalvelut</c:v>
                </c:pt>
              </c:strCache>
            </c:strRef>
          </c:tx>
          <c:spPr>
            <a:ln w="38100" cap="rnd" cmpd="sng" algn="ctr">
              <a:solidFill>
                <a:schemeClr val="accent1">
                  <a:lumMod val="60000"/>
                  <a:shade val="95000"/>
                  <a:satMod val="105000"/>
                </a:schemeClr>
              </a:solidFill>
              <a:prstDash val="solid"/>
              <a:round/>
            </a:ln>
            <a:effectLst/>
          </c:spPr>
          <c:marker>
            <c:symbol val="none"/>
          </c:marker>
          <c:cat>
            <c:strRef>
              <c:f>Sheet1!$B$1:$M$1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Sheet1!$B$8:$M$8</c:f>
              <c:numCache>
                <c:formatCode>0.0</c:formatCode>
                <c:ptCount val="10"/>
                <c:pt idx="0">
                  <c:v>1.5</c:v>
                </c:pt>
                <c:pt idx="1">
                  <c:v>2.5</c:v>
                </c:pt>
                <c:pt idx="2">
                  <c:v>6.4</c:v>
                </c:pt>
                <c:pt idx="3">
                  <c:v>12.1</c:v>
                </c:pt>
                <c:pt idx="4">
                  <c:v>3.6</c:v>
                </c:pt>
                <c:pt idx="5" formatCode="_-* #,##0.0\ _€_-;\-* #,##0.0\ _€_-;_-* &quot;-&quot;??\ _€_-;_-@_-">
                  <c:v>4.5213859999999997</c:v>
                </c:pt>
                <c:pt idx="6">
                  <c:v>4.7</c:v>
                </c:pt>
                <c:pt idx="7" formatCode="General">
                  <c:v>4.5</c:v>
                </c:pt>
                <c:pt idx="8" formatCode="_-* #,##0.0\ _€_-;\-* #,##0.0\ _€_-;_-* &quot;-&quot;??\ _€_-;_-@_-">
                  <c:v>6.8085209999999998</c:v>
                </c:pt>
                <c:pt idx="9">
                  <c:v>8.6625010000000007</c:v>
                </c:pt>
              </c:numCache>
            </c:numRef>
          </c:val>
          <c:smooth val="0"/>
          <c:extLst>
            <c:ext xmlns:c16="http://schemas.microsoft.com/office/drawing/2014/chart" uri="{C3380CC4-5D6E-409C-BE32-E72D297353CC}">
              <c16:uniqueId val="{00000006-020D-4ADD-9D20-85F2FD12AED8}"/>
            </c:ext>
          </c:extLst>
        </c:ser>
        <c:dLbls>
          <c:showLegendKey val="0"/>
          <c:showVal val="0"/>
          <c:showCatName val="0"/>
          <c:showSerName val="0"/>
          <c:showPercent val="0"/>
          <c:showBubbleSize val="0"/>
        </c:dLbls>
        <c:smooth val="0"/>
        <c:axId val="43708416"/>
        <c:axId val="43709952"/>
      </c:lineChart>
      <c:catAx>
        <c:axId val="43708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fi-FI"/>
          </a:p>
        </c:txPr>
        <c:crossAx val="43709952"/>
        <c:crosses val="autoZero"/>
        <c:auto val="1"/>
        <c:lblAlgn val="ctr"/>
        <c:lblOffset val="0"/>
        <c:noMultiLvlLbl val="0"/>
      </c:catAx>
      <c:valAx>
        <c:axId val="43709952"/>
        <c:scaling>
          <c:orientation val="minMax"/>
          <c:max val="11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43708416"/>
        <c:crosses val="autoZero"/>
        <c:crossBetween val="midCat"/>
        <c:majorUnit val="10"/>
        <c:minorUnit val="2"/>
      </c:valAx>
      <c:spPr>
        <a:noFill/>
        <a:ln>
          <a:noFill/>
        </a:ln>
        <a:effectLst/>
      </c:spPr>
    </c:plotArea>
    <c:legend>
      <c:legendPos val="r"/>
      <c:layout>
        <c:manualLayout>
          <c:xMode val="edge"/>
          <c:yMode val="edge"/>
          <c:x val="0.68418856155777741"/>
          <c:y val="6.0937690517078741E-4"/>
          <c:w val="0.31581143844222254"/>
          <c:h val="0.985280985991397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itchFamily="34" charset="0"/>
              <a:ea typeface="+mn-ea"/>
              <a:cs typeface="Arial" pitchFamily="34" charset="0"/>
            </a:defRPr>
          </a:pPr>
          <a:endParaRPr lang="fi-FI"/>
        </a:p>
      </c:txPr>
    </c:legend>
    <c:plotVisOnly val="1"/>
    <c:dispBlanksAs val="gap"/>
    <c:showDLblsOverMax val="0"/>
  </c:chart>
  <c:spPr>
    <a:noFill/>
    <a:ln w="9525" cap="flat" cmpd="sng" algn="ctr">
      <a:noFill/>
      <a:prstDash val="solid"/>
    </a:ln>
    <a:effectLst/>
  </c:spPr>
  <c:txPr>
    <a:bodyPr/>
    <a:lstStyle/>
    <a:p>
      <a:pPr>
        <a:defRPr sz="1800"/>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65C76C08-8540-4A64-A17B-EDBBD1328C1F}" type="datetimeFigureOut">
              <a:rPr lang="fi-FI" smtClean="0"/>
              <a:t>1.2.2017</a:t>
            </a:fld>
            <a:endParaRPr lang="fi-FI"/>
          </a:p>
        </p:txBody>
      </p:sp>
      <p:sp>
        <p:nvSpPr>
          <p:cNvPr id="4" name="Alatunnisteen paikkamerkki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17EA3B44-9E57-4C29-B8F0-13688A053C57}" type="slidenum">
              <a:rPr lang="fi-FI" smtClean="0"/>
              <a:t>‹#›</a:t>
            </a:fld>
            <a:endParaRPr lang="fi-FI"/>
          </a:p>
        </p:txBody>
      </p:sp>
    </p:spTree>
    <p:extLst>
      <p:ext uri="{BB962C8B-B14F-4D97-AF65-F5344CB8AC3E}">
        <p14:creationId xmlns:p14="http://schemas.microsoft.com/office/powerpoint/2010/main" val="305213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198A0AE-EBB6-4F4D-ACA9-C52239C4AE85}" type="datetimeFigureOut">
              <a:rPr lang="fi-FI" smtClean="0"/>
              <a:t>1.2.2017</a:t>
            </a:fld>
            <a:endParaRPr lang="fi-FI"/>
          </a:p>
        </p:txBody>
      </p:sp>
      <p:sp>
        <p:nvSpPr>
          <p:cNvPr id="4" name="Dian kuvan paikkamerkki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57E681D9-591E-4D83-8861-F2590E5C0DA0}" type="slidenum">
              <a:rPr lang="fi-FI" smtClean="0"/>
              <a:t>‹#›</a:t>
            </a:fld>
            <a:endParaRPr lang="fi-FI"/>
          </a:p>
        </p:txBody>
      </p:sp>
    </p:spTree>
    <p:extLst>
      <p:ext uri="{BB962C8B-B14F-4D97-AF65-F5344CB8AC3E}">
        <p14:creationId xmlns:p14="http://schemas.microsoft.com/office/powerpoint/2010/main" val="131119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reambroker.com/channel/wn1d8vnu/cb15n8u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2.2.2017</a:t>
            </a:r>
            <a:endParaRPr lang="fi-FI" dirty="0"/>
          </a:p>
        </p:txBody>
      </p:sp>
      <p:sp>
        <p:nvSpPr>
          <p:cNvPr id="4" name="Dian numeron paikkamerkki 3"/>
          <p:cNvSpPr>
            <a:spLocks noGrp="1"/>
          </p:cNvSpPr>
          <p:nvPr>
            <p:ph type="sldNum" sz="quarter" idx="10"/>
          </p:nvPr>
        </p:nvSpPr>
        <p:spPr/>
        <p:txBody>
          <a:bodyPr/>
          <a:lstStyle/>
          <a:p>
            <a:fld id="{57E681D9-591E-4D83-8861-F2590E5C0DA0}" type="slidenum">
              <a:rPr lang="fi-FI" smtClean="0"/>
              <a:t>1</a:t>
            </a:fld>
            <a:endParaRPr lang="fi-FI"/>
          </a:p>
        </p:txBody>
      </p:sp>
    </p:spTree>
    <p:extLst>
      <p:ext uri="{BB962C8B-B14F-4D97-AF65-F5344CB8AC3E}">
        <p14:creationId xmlns:p14="http://schemas.microsoft.com/office/powerpoint/2010/main" val="293881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10</a:t>
            </a:fld>
            <a:endParaRPr lang="fi-FI"/>
          </a:p>
        </p:txBody>
      </p:sp>
    </p:spTree>
    <p:extLst>
      <p:ext uri="{BB962C8B-B14F-4D97-AF65-F5344CB8AC3E}">
        <p14:creationId xmlns:p14="http://schemas.microsoft.com/office/powerpoint/2010/main" val="323796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11</a:t>
            </a:fld>
            <a:endParaRPr lang="fi-FI"/>
          </a:p>
        </p:txBody>
      </p:sp>
    </p:spTree>
    <p:extLst>
      <p:ext uri="{BB962C8B-B14F-4D97-AF65-F5344CB8AC3E}">
        <p14:creationId xmlns:p14="http://schemas.microsoft.com/office/powerpoint/2010/main" val="309572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12</a:t>
            </a:fld>
            <a:endParaRPr lang="fi-FI"/>
          </a:p>
        </p:txBody>
      </p:sp>
    </p:spTree>
    <p:extLst>
      <p:ext uri="{BB962C8B-B14F-4D97-AF65-F5344CB8AC3E}">
        <p14:creationId xmlns:p14="http://schemas.microsoft.com/office/powerpoint/2010/main" val="131639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13</a:t>
            </a:fld>
            <a:endParaRPr lang="fi-FI"/>
          </a:p>
        </p:txBody>
      </p:sp>
    </p:spTree>
    <p:extLst>
      <p:ext uri="{BB962C8B-B14F-4D97-AF65-F5344CB8AC3E}">
        <p14:creationId xmlns:p14="http://schemas.microsoft.com/office/powerpoint/2010/main" val="235842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14</a:t>
            </a:fld>
            <a:endParaRPr lang="fi-FI"/>
          </a:p>
        </p:txBody>
      </p:sp>
    </p:spTree>
    <p:extLst>
      <p:ext uri="{BB962C8B-B14F-4D97-AF65-F5344CB8AC3E}">
        <p14:creationId xmlns:p14="http://schemas.microsoft.com/office/powerpoint/2010/main" val="257293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15</a:t>
            </a:fld>
            <a:endParaRPr lang="fi-FI"/>
          </a:p>
        </p:txBody>
      </p:sp>
    </p:spTree>
    <p:extLst>
      <p:ext uri="{BB962C8B-B14F-4D97-AF65-F5344CB8AC3E}">
        <p14:creationId xmlns:p14="http://schemas.microsoft.com/office/powerpoint/2010/main" val="326936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16</a:t>
            </a:fld>
            <a:endParaRPr lang="fi-FI"/>
          </a:p>
        </p:txBody>
      </p:sp>
    </p:spTree>
    <p:extLst>
      <p:ext uri="{BB962C8B-B14F-4D97-AF65-F5344CB8AC3E}">
        <p14:creationId xmlns:p14="http://schemas.microsoft.com/office/powerpoint/2010/main" val="3680992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17</a:t>
            </a:fld>
            <a:endParaRPr lang="fi-FI"/>
          </a:p>
        </p:txBody>
      </p:sp>
    </p:spTree>
    <p:extLst>
      <p:ext uri="{BB962C8B-B14F-4D97-AF65-F5344CB8AC3E}">
        <p14:creationId xmlns:p14="http://schemas.microsoft.com/office/powerpoint/2010/main" val="1960220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18</a:t>
            </a:fld>
            <a:endParaRPr lang="fi-FI"/>
          </a:p>
        </p:txBody>
      </p:sp>
    </p:spTree>
    <p:extLst>
      <p:ext uri="{BB962C8B-B14F-4D97-AF65-F5344CB8AC3E}">
        <p14:creationId xmlns:p14="http://schemas.microsoft.com/office/powerpoint/2010/main" val="109808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19</a:t>
            </a:fld>
            <a:endParaRPr lang="fi-FI"/>
          </a:p>
        </p:txBody>
      </p:sp>
    </p:spTree>
    <p:extLst>
      <p:ext uri="{BB962C8B-B14F-4D97-AF65-F5344CB8AC3E}">
        <p14:creationId xmlns:p14="http://schemas.microsoft.com/office/powerpoint/2010/main" val="172482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7E681D9-591E-4D83-8861-F2590E5C0DA0}" type="slidenum">
              <a:rPr lang="fi-FI" smtClean="0"/>
              <a:t>2</a:t>
            </a:fld>
            <a:endParaRPr lang="fi-FI"/>
          </a:p>
        </p:txBody>
      </p:sp>
    </p:spTree>
    <p:extLst>
      <p:ext uri="{BB962C8B-B14F-4D97-AF65-F5344CB8AC3E}">
        <p14:creationId xmlns:p14="http://schemas.microsoft.com/office/powerpoint/2010/main" val="143405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20</a:t>
            </a:fld>
            <a:endParaRPr lang="fi-FI"/>
          </a:p>
        </p:txBody>
      </p:sp>
    </p:spTree>
    <p:extLst>
      <p:ext uri="{BB962C8B-B14F-4D97-AF65-F5344CB8AC3E}">
        <p14:creationId xmlns:p14="http://schemas.microsoft.com/office/powerpoint/2010/main" val="3348910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7E681D9-591E-4D83-8861-F2590E5C0DA0}" type="slidenum">
              <a:rPr lang="fi-FI" smtClean="0"/>
              <a:t>21</a:t>
            </a:fld>
            <a:endParaRPr lang="fi-FI"/>
          </a:p>
        </p:txBody>
      </p:sp>
    </p:spTree>
    <p:extLst>
      <p:ext uri="{BB962C8B-B14F-4D97-AF65-F5344CB8AC3E}">
        <p14:creationId xmlns:p14="http://schemas.microsoft.com/office/powerpoint/2010/main" val="17662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22</a:t>
            </a:fld>
            <a:endParaRPr lang="fi-FI"/>
          </a:p>
        </p:txBody>
      </p:sp>
    </p:spTree>
    <p:extLst>
      <p:ext uri="{BB962C8B-B14F-4D97-AF65-F5344CB8AC3E}">
        <p14:creationId xmlns:p14="http://schemas.microsoft.com/office/powerpoint/2010/main" val="1610724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23</a:t>
            </a:fld>
            <a:endParaRPr lang="fi-FI"/>
          </a:p>
        </p:txBody>
      </p:sp>
    </p:spTree>
    <p:extLst>
      <p:ext uri="{BB962C8B-B14F-4D97-AF65-F5344CB8AC3E}">
        <p14:creationId xmlns:p14="http://schemas.microsoft.com/office/powerpoint/2010/main" val="336718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24</a:t>
            </a:fld>
            <a:endParaRPr lang="fi-FI"/>
          </a:p>
        </p:txBody>
      </p:sp>
    </p:spTree>
    <p:extLst>
      <p:ext uri="{BB962C8B-B14F-4D97-AF65-F5344CB8AC3E}">
        <p14:creationId xmlns:p14="http://schemas.microsoft.com/office/powerpoint/2010/main" val="3008009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sz="1100" b="1" dirty="0" smtClean="0">
                <a:solidFill>
                  <a:srgbClr val="FFFFFF"/>
                </a:solidFill>
                <a:latin typeface="Arial" charset="0"/>
              </a:rPr>
              <a:t>Idea</a:t>
            </a:r>
            <a:r>
              <a:rPr lang="fi-FI" altLang="fi-FI" sz="1100" dirty="0" smtClean="0">
                <a:solidFill>
                  <a:srgbClr val="FFFFFF"/>
                </a:solidFill>
                <a:latin typeface="Arial" charset="0"/>
              </a:rPr>
              <a:t>: </a:t>
            </a:r>
            <a:r>
              <a:rPr lang="fi-FI" altLang="fi-FI" sz="1100" dirty="0" err="1" smtClean="0">
                <a:solidFill>
                  <a:srgbClr val="FFFFFF"/>
                </a:solidFill>
                <a:latin typeface="Arial" charset="0"/>
              </a:rPr>
              <a:t>Firstbeat</a:t>
            </a:r>
            <a:r>
              <a:rPr lang="fi-FI" altLang="fi-FI" sz="1100" dirty="0" smtClean="0">
                <a:solidFill>
                  <a:srgbClr val="FFFFFF"/>
                </a:solidFill>
                <a:latin typeface="Arial" charset="0"/>
              </a:rPr>
              <a:t> tuottaa tarkkaa ja henkilökohtaista tietoa kehon toiminnasta ja omasta hyvinvoinnista. Ratkaisut perustuvat sydämen toimintojen mittaamiseen ja analysointiin. </a:t>
            </a:r>
          </a:p>
          <a:p>
            <a:endParaRPr lang="fi-FI" sz="1100" kern="1200" dirty="0" smtClean="0">
              <a:solidFill>
                <a:schemeClr val="tx1"/>
              </a:solidFill>
              <a:effectLst/>
              <a:latin typeface="Arial" charset="0"/>
              <a:ea typeface="+mn-ea"/>
              <a:cs typeface="+mn-cs"/>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D817-59DC-452D-B5AB-4E2989FB6446}"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506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Nyhtökauran</a:t>
            </a:r>
            <a:r>
              <a:rPr lang="fi-FI" dirty="0" smtClean="0"/>
              <a:t> takana ovat elintarviketieteilijä </a:t>
            </a:r>
            <a:r>
              <a:rPr lang="fi-FI" b="1" dirty="0" smtClean="0"/>
              <a:t>Reetta Kivelä</a:t>
            </a:r>
            <a:r>
              <a:rPr lang="fi-FI" dirty="0" smtClean="0"/>
              <a:t> sekä </a:t>
            </a:r>
            <a:r>
              <a:rPr lang="fi-FI" dirty="0" err="1" smtClean="0"/>
              <a:t>brändääjä</a:t>
            </a:r>
            <a:r>
              <a:rPr lang="fi-FI" dirty="0" smtClean="0"/>
              <a:t> ja sarjayrittäjä </a:t>
            </a:r>
            <a:r>
              <a:rPr lang="fi-FI" b="1" dirty="0" smtClean="0"/>
              <a:t>Maija Itkonen</a:t>
            </a:r>
            <a:r>
              <a:rPr lang="fi-FI" dirty="0" smtClean="0"/>
              <a:t>. Tekesin suuntaan idea vaati alussa vakuuttelua.</a:t>
            </a:r>
          </a:p>
          <a:p>
            <a:r>
              <a:rPr lang="fi-FI" dirty="0" err="1" smtClean="0"/>
              <a:t>Nyhtökaura</a:t>
            </a:r>
            <a:r>
              <a:rPr lang="fi-FI" dirty="0" smtClean="0"/>
              <a:t> on </a:t>
            </a:r>
            <a:r>
              <a:rPr lang="fi-FI" dirty="0" err="1" smtClean="0"/>
              <a:t>Gold&amp;Green</a:t>
            </a:r>
            <a:r>
              <a:rPr lang="fi-FI" dirty="0" smtClean="0"/>
              <a:t> Foodsin ensimmäinen tuote ja sen ominaisuusluettelo on vakuuttava: hyvin säilyvä, helposti valmistettava, monikäyttöinen ja miedon makuinen, ekologinen sekä koostumukseltaan miellyttävä. </a:t>
            </a:r>
            <a:r>
              <a:rPr lang="fi-FI" dirty="0" err="1" smtClean="0"/>
              <a:t>Nyhtökauran</a:t>
            </a:r>
            <a:r>
              <a:rPr lang="fi-FI" dirty="0" smtClean="0"/>
              <a:t> tärkeimpänä raaka-aineena on pohjoisissa oloissa hyvin viihtyvä kaura, ja itse tuote valmistetaan mm. mekaanisesti käsittelemällä, sekoittamalla, hiertämällä ja kuumentamalla.</a:t>
            </a:r>
          </a:p>
          <a:p>
            <a:r>
              <a:rPr lang="fi-FI" sz="1200" u="sng" kern="1200" dirty="0" smtClean="0">
                <a:solidFill>
                  <a:schemeClr val="tx1"/>
                </a:solidFill>
                <a:effectLst/>
                <a:latin typeface="+mn-lt"/>
                <a:ea typeface="+mn-ea"/>
                <a:cs typeface="+mn-cs"/>
                <a:hlinkClick r:id="rId3"/>
              </a:rPr>
              <a:t>https://dreambroker.com/channel/wn1d8vnu/cb15n8up</a:t>
            </a:r>
            <a:r>
              <a:rPr lang="fi-FI" sz="1200" kern="1200" dirty="0" smtClean="0">
                <a:solidFill>
                  <a:schemeClr val="tx1"/>
                </a:solidFill>
                <a:effectLst/>
                <a:latin typeface="+mn-lt"/>
                <a:ea typeface="+mn-ea"/>
                <a:cs typeface="+mn-cs"/>
              </a:rPr>
              <a:t>  </a:t>
            </a:r>
            <a:endParaRPr lang="fi-FI" dirty="0" smtClean="0"/>
          </a:p>
          <a:p>
            <a:endParaRPr lang="fi-FI" dirty="0" smtClean="0"/>
          </a:p>
          <a:p>
            <a:r>
              <a:rPr lang="fi-FI" sz="1200" dirty="0" smtClean="0">
                <a:solidFill>
                  <a:schemeClr val="bg1"/>
                </a:solidFill>
                <a:latin typeface="Arial" panose="020B0604020202020204" pitchFamily="34" charset="0"/>
                <a:cs typeface="Arial" panose="020B0604020202020204" pitchFamily="34" charset="0"/>
              </a:rPr>
              <a:t>Paulig osti </a:t>
            </a:r>
            <a:r>
              <a:rPr lang="fi-FI" sz="1200" dirty="0" err="1" smtClean="0">
                <a:solidFill>
                  <a:schemeClr val="bg1"/>
                </a:solidFill>
                <a:latin typeface="Arial" panose="020B0604020202020204" pitchFamily="34" charset="0"/>
                <a:cs typeface="Arial" panose="020B0604020202020204" pitchFamily="34" charset="0"/>
              </a:rPr>
              <a:t>Gold&amp;Green</a:t>
            </a:r>
            <a:r>
              <a:rPr lang="fi-FI" sz="1200" dirty="0" smtClean="0">
                <a:solidFill>
                  <a:schemeClr val="bg1"/>
                </a:solidFill>
                <a:latin typeface="Arial" panose="020B0604020202020204" pitchFamily="34" charset="0"/>
                <a:cs typeface="Arial" panose="020B0604020202020204" pitchFamily="34" charset="0"/>
              </a:rPr>
              <a:t> Foodsin osakkeista 51 prosenttia syksyllä 2016.</a:t>
            </a:r>
            <a:endParaRPr lang="fi-FI" dirty="0" smtClean="0"/>
          </a:p>
          <a:p>
            <a:endParaRPr lang="fi-FI" dirty="0" smtClean="0"/>
          </a:p>
          <a:p>
            <a:endParaRPr lang="fi-FI" dirty="0"/>
          </a:p>
        </p:txBody>
      </p:sp>
      <p:sp>
        <p:nvSpPr>
          <p:cNvPr id="4" name="Dian numeron paikkamerkki 3"/>
          <p:cNvSpPr>
            <a:spLocks noGrp="1"/>
          </p:cNvSpPr>
          <p:nvPr>
            <p:ph type="sldNum" sz="quarter" idx="10"/>
          </p:nvPr>
        </p:nvSpPr>
        <p:spPr/>
        <p:txBody>
          <a:bodyPr/>
          <a:lstStyle/>
          <a:p>
            <a:fld id="{FD5994D3-4A6C-4E17-ACD8-32771AEF5168}" type="slidenum">
              <a:rPr lang="fi-FI" smtClean="0"/>
              <a:t>26</a:t>
            </a:fld>
            <a:endParaRPr lang="fi-FI"/>
          </a:p>
        </p:txBody>
      </p:sp>
    </p:spTree>
    <p:extLst>
      <p:ext uri="{BB962C8B-B14F-4D97-AF65-F5344CB8AC3E}">
        <p14:creationId xmlns:p14="http://schemas.microsoft.com/office/powerpoint/2010/main" val="199918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Autofit/>
          </a:bodyPr>
          <a:lstStyle/>
          <a:p>
            <a:r>
              <a:rPr lang="fi-FI" sz="1600" b="1" dirty="0" err="1" smtClean="0"/>
              <a:t>Enevo</a:t>
            </a:r>
            <a:r>
              <a:rPr lang="fi-FI" sz="1600" b="1" dirty="0" smtClean="0"/>
              <a:t>: Älykäs jätehuolto leikkaa kustannuksia</a:t>
            </a:r>
          </a:p>
          <a:p>
            <a:r>
              <a:rPr lang="fi-FI" sz="1100" b="0" dirty="0" smtClean="0"/>
              <a:t>Espoolaisen </a:t>
            </a:r>
            <a:r>
              <a:rPr lang="fi-FI" sz="1100" b="0" dirty="0" err="1" smtClean="0"/>
              <a:t>Enevon</a:t>
            </a:r>
            <a:r>
              <a:rPr lang="fi-FI" sz="1100" b="0" dirty="0" smtClean="0"/>
              <a:t> sensori kiinnitetään jätesäiliöön, jossa se seuraa sisäänrakennetun ultraäänisensorin avulla säiliön täyttöastetta.</a:t>
            </a:r>
          </a:p>
          <a:p>
            <a:r>
              <a:rPr lang="fi-FI" sz="1100" b="0" dirty="0" smtClean="0"/>
              <a:t>Tieto lähetetään mobiiliverkon välityksellä serverille, joka laskee optimaalisen tyhjennysvälin ja reitit jäteautoille.</a:t>
            </a:r>
          </a:p>
          <a:p>
            <a:r>
              <a:rPr lang="fi-FI" sz="1100" b="0" dirty="0" smtClean="0"/>
              <a:t>Näin säiliöt tyhjennetään oikeaan aikaan ja vältytään turhalta ajolta.</a:t>
            </a:r>
          </a:p>
          <a:p>
            <a:r>
              <a:rPr lang="fi-FI" sz="1100" b="0" dirty="0" smtClean="0"/>
              <a:t>Asiakkaina Euroopan suurimpia jätteenhuollon yrityksiä kuten Suez/</a:t>
            </a:r>
            <a:r>
              <a:rPr lang="fi-FI" sz="1100" b="0" dirty="0" err="1" smtClean="0"/>
              <a:t>Sita</a:t>
            </a:r>
            <a:r>
              <a:rPr lang="fi-FI" sz="1100" b="0" dirty="0" smtClean="0"/>
              <a:t> ja Veolia, Suomessa mm. Paperinkeräys.</a:t>
            </a:r>
          </a:p>
          <a:p>
            <a:r>
              <a:rPr lang="fi-FI" sz="1100" b="0" dirty="0" smtClean="0"/>
              <a:t>Pääomasijoittajana mm. </a:t>
            </a:r>
            <a:r>
              <a:rPr lang="fi-FI" sz="1100" b="0" dirty="0" err="1" smtClean="0"/>
              <a:t>Lifeline</a:t>
            </a:r>
            <a:r>
              <a:rPr lang="fi-FI" sz="1100" b="0" dirty="0" smtClean="0"/>
              <a:t> </a:t>
            </a:r>
            <a:r>
              <a:rPr lang="fi-FI" sz="1100" b="0" dirty="0" err="1" smtClean="0"/>
              <a:t>Ventures</a:t>
            </a:r>
            <a:r>
              <a:rPr lang="fi-FI" sz="1100" b="0" dirty="0" smtClean="0"/>
              <a:t>.</a:t>
            </a:r>
          </a:p>
          <a:p>
            <a:r>
              <a:rPr lang="fi-FI" sz="1100" b="0" dirty="0" smtClean="0"/>
              <a:t>Tekesin lainarahoituksella kehitetty prototyyppiä ja ohjelmistoa ja saatu näkyvyyttä ulkomaisessa mediassa.</a:t>
            </a:r>
          </a:p>
          <a:p>
            <a:r>
              <a:rPr lang="fi-FI" sz="1100" b="0" dirty="0" smtClean="0"/>
              <a:t>Jätehuolto on globaalisti biljoonan dollarin bisnes, josta puolet tulee logistiikasta.</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D817-59DC-452D-B5AB-4E2989FB6446}"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8528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Autofit/>
          </a:bodyPr>
          <a:lstStyle/>
          <a:p>
            <a:pPr>
              <a:buSzPct val="100000"/>
            </a:pPr>
            <a:r>
              <a:rPr lang="fi-FI" sz="1100" b="1" dirty="0" smtClean="0">
                <a:cs typeface="Arial" panose="020B0604020202020204" pitchFamily="34" charset="0"/>
              </a:rPr>
              <a:t>Case</a:t>
            </a:r>
            <a:r>
              <a:rPr lang="fi-FI" sz="1100" dirty="0" smtClean="0">
                <a:cs typeface="Arial" panose="020B0604020202020204" pitchFamily="34" charset="0"/>
              </a:rPr>
              <a:t>: </a:t>
            </a:r>
            <a:r>
              <a:rPr lang="fi-FI" sz="1100" dirty="0" smtClean="0"/>
              <a:t>Vuonna 1970 perustettu, lähes 160 henkilöä työllistävä loimaalaisyritys päätti  suunnata vientimarkkinoille jo 1980-luvulla. Viennin  osuus hitsausautomaatioon ja robotiikkaratkaisuihin keskittyneen yrityksen liikevaihdosta on kasvanut tasaisesti. Yrityksen tuotteita on käytössä jo noin 50 eri maassa. Myyntikonttorit Puolassa, Venäjällä ja Brasiliassa, tuotanto tiukasti Suomessa.</a:t>
            </a:r>
          </a:p>
          <a:p>
            <a:pPr>
              <a:buSzPct val="100000"/>
            </a:pPr>
            <a:r>
              <a:rPr lang="fi-FI" sz="1100" b="1" dirty="0" smtClean="0">
                <a:cs typeface="Arial" panose="020B0604020202020204" pitchFamily="34" charset="0"/>
              </a:rPr>
              <a:t>Tavoite</a:t>
            </a:r>
            <a:r>
              <a:rPr lang="fi-FI" sz="1100" dirty="0" smtClean="0">
                <a:cs typeface="Arial" panose="020B0604020202020204" pitchFamily="34" charset="0"/>
              </a:rPr>
              <a:t>:</a:t>
            </a:r>
            <a:r>
              <a:rPr lang="fi-FI" sz="1100" dirty="0" smtClean="0"/>
              <a:t> Noin 40 miljoonan euron liikevaihtoa tekevän yrityksen seuraava myyntikonttori avataan  Yhdysvaltoihin, lisäksi </a:t>
            </a:r>
            <a:r>
              <a:rPr lang="fi-FI" sz="1100" dirty="0" err="1" smtClean="0"/>
              <a:t>Keski</a:t>
            </a:r>
            <a:r>
              <a:rPr lang="fi-FI" sz="1100" dirty="0" smtClean="0"/>
              <a:t>-Eurooppa on tähtäimessä. Tavoitteena on nostaa liikevaihto 60 miljoonan euroon ja avata myyntitoimistot kaikille keskeisille kasvumarkkinoille. Samalla  pyritään lisäämään huollon ja palveluiden osuutta liikevaihdosta.</a:t>
            </a:r>
          </a:p>
          <a:p>
            <a:r>
              <a:rPr lang="fi-FI" sz="1100" b="1" dirty="0" smtClean="0"/>
              <a:t>Team Finlandin rooli: </a:t>
            </a:r>
            <a:r>
              <a:rPr lang="fi-FI" sz="1100" dirty="0" err="1" smtClean="0"/>
              <a:t>Pemamek</a:t>
            </a:r>
            <a:r>
              <a:rPr lang="fi-FI" sz="1100" dirty="0" smtClean="0"/>
              <a:t> on ollut mukana useissa Tekesin tuotekehitys- ja teknologiahankkeissa. </a:t>
            </a:r>
            <a:r>
              <a:rPr lang="fi-FI" sz="1100" dirty="0" err="1" smtClean="0"/>
              <a:t>Finpron</a:t>
            </a:r>
            <a:r>
              <a:rPr lang="fi-FI" sz="1100" dirty="0" smtClean="0"/>
              <a:t> avulla yritys on kartoittanut potentiaalisia vientimarkkinoita ja tehnyt vientiavauksia. Finnvera on tarjonnut takauksia ja rahoitusinstrumentteja. Yritys on ollut mukana myös Team Finland -vienninedistämismatkalla Kazakstanissa, jossa markkinat avautuivat projektitoimituksille.</a:t>
            </a:r>
            <a:endParaRPr lang="fi-FI" sz="1100" b="1" dirty="0" smtClean="0"/>
          </a:p>
          <a:p>
            <a:r>
              <a:rPr lang="fi-FI" sz="1100" b="1" dirty="0" smtClean="0"/>
              <a:t>Tuloksia: </a:t>
            </a:r>
            <a:r>
              <a:rPr lang="fi-FI" sz="1100" dirty="0" smtClean="0"/>
              <a:t>Team Finland -verkoston avulla yritys on vauhdittanut uusien ratkaisujen saamista markkinoille sekä muokannut prosessejaan virtaviivaisemmiksi ja kilpailukykyisemmiksi. Asiantuntijat ovat olleet tukena kansainvälistymisen ensiaskeleissa ja kasvukynnysten ylittämisessä. Viennin osuus liikevaihdosta on jo 90 prosenttia.</a:t>
            </a:r>
            <a:br>
              <a:rPr lang="fi-FI" sz="1100" dirty="0" smtClean="0"/>
            </a:br>
            <a:r>
              <a:rPr lang="fi-FI" sz="1100" dirty="0" smtClean="0"/>
              <a:t/>
            </a:r>
            <a:br>
              <a:rPr lang="fi-FI" sz="1100" dirty="0" smtClean="0"/>
            </a:br>
            <a:r>
              <a:rPr lang="fi-FI" sz="1100" b="1" i="1" dirty="0" smtClean="0"/>
              <a:t>”Team Finlandin avulla olemme päässeet hallituin askelin eteenpäin kasvussa ja kansainvälistymisessä.”</a:t>
            </a:r>
            <a:br>
              <a:rPr lang="fi-FI" sz="1100" b="1" i="1" dirty="0" smtClean="0"/>
            </a:br>
            <a:r>
              <a:rPr lang="fi-FI" sz="1100" b="1" i="1" dirty="0" smtClean="0"/>
              <a:t>Pekka </a:t>
            </a:r>
            <a:r>
              <a:rPr lang="fi-FI" sz="1100" b="1" i="1" dirty="0" err="1" smtClean="0"/>
              <a:t>Heikonen</a:t>
            </a:r>
            <a:r>
              <a:rPr lang="fi-FI" sz="1100" b="1" i="1" dirty="0" smtClean="0"/>
              <a:t>, hallituksen puheenjohtaja,</a:t>
            </a:r>
            <a:r>
              <a:rPr lang="fi-FI" sz="1100" b="1" i="1" baseline="0" dirty="0" smtClean="0"/>
              <a:t> </a:t>
            </a:r>
            <a:r>
              <a:rPr lang="fi-FI" sz="1100" b="1" i="1" dirty="0" err="1" smtClean="0"/>
              <a:t>Pemamek</a:t>
            </a:r>
            <a:r>
              <a:rPr lang="fi-FI" sz="1100" b="1" i="1" dirty="0" smtClean="0"/>
              <a:t> Oy</a:t>
            </a:r>
            <a:endParaRPr lang="fi-FI" sz="1100" kern="1200" dirty="0" smtClean="0">
              <a:solidFill>
                <a:schemeClr val="tx1"/>
              </a:solidFill>
              <a:effectLst/>
              <a:latin typeface="Arial" charset="0"/>
              <a:ea typeface="+mn-ea"/>
              <a:cs typeface="+mn-cs"/>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D817-59DC-452D-B5AB-4E2989FB6446}"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7071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Autofit/>
          </a:bodyPr>
          <a:lstStyle/>
          <a:p>
            <a:r>
              <a:rPr lang="fi-FI" sz="1400" b="1" kern="1200" dirty="0" err="1" smtClean="0">
                <a:solidFill>
                  <a:schemeClr val="tx1"/>
                </a:solidFill>
                <a:effectLst/>
                <a:latin typeface="Arial" charset="0"/>
                <a:ea typeface="+mn-ea"/>
                <a:cs typeface="+mn-cs"/>
              </a:rPr>
              <a:t>Wirepas</a:t>
            </a:r>
            <a:r>
              <a:rPr lang="fi-FI" sz="1400" b="1" kern="1200" dirty="0" smtClean="0">
                <a:solidFill>
                  <a:schemeClr val="tx1"/>
                </a:solidFill>
                <a:effectLst/>
                <a:latin typeface="Arial" charset="0"/>
                <a:ea typeface="+mn-ea"/>
                <a:cs typeface="+mn-cs"/>
              </a:rPr>
              <a:t>: Langattomat laitteet yhteistyöhön missä vain milloin tahansa</a:t>
            </a:r>
            <a:endParaRPr lang="fi-FI" sz="1100" kern="1200" dirty="0" smtClean="0">
              <a:solidFill>
                <a:schemeClr val="tx1"/>
              </a:solidFill>
              <a:effectLst/>
              <a:latin typeface="Arial" charset="0"/>
              <a:ea typeface="+mn-ea"/>
              <a:cs typeface="+mn-cs"/>
            </a:endParaRPr>
          </a:p>
          <a:p>
            <a:r>
              <a:rPr lang="fi-FI" sz="1100" kern="1200" dirty="0" smtClean="0">
                <a:solidFill>
                  <a:schemeClr val="tx1"/>
                </a:solidFill>
                <a:effectLst/>
                <a:latin typeface="Arial" charset="0"/>
                <a:ea typeface="+mn-ea"/>
                <a:cs typeface="+mn-cs"/>
              </a:rPr>
              <a:t>Tamperelaisen </a:t>
            </a:r>
            <a:r>
              <a:rPr lang="fi-FI" sz="1100" kern="1200" dirty="0" err="1" smtClean="0">
                <a:solidFill>
                  <a:schemeClr val="tx1"/>
                </a:solidFill>
                <a:effectLst/>
                <a:latin typeface="Arial" charset="0"/>
                <a:ea typeface="+mn-ea"/>
                <a:cs typeface="+mn-cs"/>
              </a:rPr>
              <a:t>Wirepasin</a:t>
            </a:r>
            <a:r>
              <a:rPr lang="fi-FI" sz="1100" kern="1200" dirty="0" smtClean="0">
                <a:solidFill>
                  <a:schemeClr val="tx1"/>
                </a:solidFill>
                <a:effectLst/>
                <a:latin typeface="Arial" charset="0"/>
                <a:ea typeface="+mn-ea"/>
                <a:cs typeface="+mn-cs"/>
              </a:rPr>
              <a:t> uniikilla ohjelmistoratkaisulla saadaan kerättyä sensoreista dataa kustannustehokkaasti ja luotettavasti.</a:t>
            </a:r>
          </a:p>
          <a:p>
            <a:r>
              <a:rPr lang="fi-FI" sz="1100" kern="1200" dirty="0" err="1" smtClean="0">
                <a:solidFill>
                  <a:schemeClr val="tx1"/>
                </a:solidFill>
                <a:effectLst/>
                <a:latin typeface="Arial" charset="0"/>
                <a:ea typeface="+mn-ea"/>
                <a:cs typeface="+mn-cs"/>
              </a:rPr>
              <a:t>Wirepas</a:t>
            </a:r>
            <a:r>
              <a:rPr lang="fi-FI" sz="1100" kern="1200" dirty="0" smtClean="0">
                <a:solidFill>
                  <a:schemeClr val="tx1"/>
                </a:solidFill>
                <a:effectLst/>
                <a:latin typeface="Arial" charset="0"/>
                <a:ea typeface="+mn-ea"/>
                <a:cs typeface="+mn-cs"/>
              </a:rPr>
              <a:t> on vuonna 2010 perustettu teknologiayritys, joka sai alkunsa spin-</a:t>
            </a:r>
            <a:r>
              <a:rPr lang="fi-FI" sz="1100" kern="1200" dirty="0" err="1" smtClean="0">
                <a:solidFill>
                  <a:schemeClr val="tx1"/>
                </a:solidFill>
                <a:effectLst/>
                <a:latin typeface="Arial" charset="0"/>
                <a:ea typeface="+mn-ea"/>
                <a:cs typeface="+mn-cs"/>
              </a:rPr>
              <a:t>offina</a:t>
            </a:r>
            <a:r>
              <a:rPr lang="fi-FI" sz="1100" kern="1200" dirty="0" smtClean="0">
                <a:solidFill>
                  <a:schemeClr val="tx1"/>
                </a:solidFill>
                <a:effectLst/>
                <a:latin typeface="Arial" charset="0"/>
                <a:ea typeface="+mn-ea"/>
                <a:cs typeface="+mn-cs"/>
              </a:rPr>
              <a:t> Tampereen teknillisestä korkeakoulusta.</a:t>
            </a:r>
          </a:p>
          <a:p>
            <a:r>
              <a:rPr lang="fi-FI" sz="1100" kern="1200" dirty="0" smtClean="0">
                <a:solidFill>
                  <a:schemeClr val="tx1"/>
                </a:solidFill>
                <a:effectLst/>
                <a:latin typeface="Arial" charset="0"/>
                <a:ea typeface="+mn-ea"/>
                <a:cs typeface="+mn-cs"/>
              </a:rPr>
              <a:t>Pääkonttori ja tuotekehitys sijaitsevat </a:t>
            </a:r>
            <a:r>
              <a:rPr lang="fi-FI" sz="1100" dirty="0" smtClean="0"/>
              <a:t>Tampereella. Toimistot Ranskassa ja USA:n itärannikolla.</a:t>
            </a:r>
            <a:endParaRPr lang="fi-FI" sz="1100" kern="1200" dirty="0" smtClean="0">
              <a:solidFill>
                <a:schemeClr val="tx1"/>
              </a:solidFill>
              <a:effectLst/>
              <a:latin typeface="Arial" charset="0"/>
              <a:ea typeface="+mn-ea"/>
              <a:cs typeface="+mn-cs"/>
            </a:endParaRPr>
          </a:p>
          <a:p>
            <a:r>
              <a:rPr lang="fi-FI" sz="1100" kern="1200" dirty="0" smtClean="0">
                <a:solidFill>
                  <a:schemeClr val="tx1"/>
                </a:solidFill>
                <a:effectLst/>
                <a:latin typeface="Arial" charset="0"/>
                <a:ea typeface="+mn-ea"/>
                <a:cs typeface="+mn-cs"/>
              </a:rPr>
              <a:t>Käyttökohteita esim. älymittarit sähkön, veden ja kaasun kulutuksen seurantaan, tavaroiden varustaminen sensoreilla ja seuranta logistiikassa, rakennusautomaatio, kuten olosuhteiden seuranta toimitiloissa tai vuokra-asunnoissa.</a:t>
            </a:r>
            <a:endParaRPr lang="fi-FI" sz="1100" b="1" kern="1200" dirty="0" smtClean="0">
              <a:solidFill>
                <a:schemeClr val="tx1"/>
              </a:solidFill>
              <a:effectLst/>
              <a:latin typeface="Arial" charset="0"/>
              <a:ea typeface="+mn-ea"/>
              <a:cs typeface="+mn-cs"/>
            </a:endParaRPr>
          </a:p>
          <a:p>
            <a:r>
              <a:rPr lang="fi-FI" sz="1100" kern="1200" dirty="0" smtClean="0">
                <a:solidFill>
                  <a:schemeClr val="tx1"/>
                </a:solidFill>
                <a:effectLst/>
                <a:latin typeface="Arial" charset="0"/>
                <a:ea typeface="+mn-ea"/>
                <a:cs typeface="+mn-cs"/>
              </a:rPr>
              <a:t>Tekes on rahoittanut  tuotekehitystä ja markkinoiden selvittämistä. Nuoret innovatiiviset yritykset -rahoituksella yritys rakentaa kansainvälistä organisaatiota sekä avaa uusia markkinoita. </a:t>
            </a:r>
          </a:p>
          <a:p>
            <a:r>
              <a:rPr lang="fi-FI" sz="1100" kern="1200" dirty="0" err="1" smtClean="0">
                <a:solidFill>
                  <a:schemeClr val="tx1"/>
                </a:solidFill>
                <a:effectLst/>
                <a:latin typeface="Arial" charset="0"/>
                <a:ea typeface="+mn-ea"/>
                <a:cs typeface="+mn-cs"/>
              </a:rPr>
              <a:t>Finpron</a:t>
            </a:r>
            <a:r>
              <a:rPr lang="fi-FI" sz="1100" kern="1200" dirty="0" smtClean="0">
                <a:solidFill>
                  <a:schemeClr val="tx1"/>
                </a:solidFill>
                <a:effectLst/>
                <a:latin typeface="Arial" charset="0"/>
                <a:ea typeface="+mn-ea"/>
                <a:cs typeface="+mn-cs"/>
              </a:rPr>
              <a:t> avulla on tavattu</a:t>
            </a:r>
            <a:r>
              <a:rPr lang="fi-FI" sz="1100" kern="1200" baseline="0" dirty="0" smtClean="0">
                <a:solidFill>
                  <a:schemeClr val="tx1"/>
                </a:solidFill>
                <a:effectLst/>
                <a:latin typeface="Arial" charset="0"/>
                <a:ea typeface="+mn-ea"/>
                <a:cs typeface="+mn-cs"/>
              </a:rPr>
              <a:t> Brasiliassa </a:t>
            </a:r>
            <a:r>
              <a:rPr lang="fi-FI" sz="1100" kern="1200" dirty="0" smtClean="0">
                <a:solidFill>
                  <a:schemeClr val="tx1"/>
                </a:solidFill>
                <a:effectLst/>
                <a:latin typeface="Arial" charset="0"/>
                <a:ea typeface="+mn-ea"/>
                <a:cs typeface="+mn-cs"/>
              </a:rPr>
              <a:t>paikallisia sähköyhtiöitä ja Finnveralta saatu lainaa.</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B5D817-59DC-452D-B5AB-4E2989FB6446}"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27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smtClean="0">
                <a:effectLst/>
                <a:latin typeface="Arial" panose="020B0604020202020204" pitchFamily="34" charset="0"/>
                <a:cs typeface="Arial" panose="020B0604020202020204" pitchFamily="34" charset="0"/>
              </a:rPr>
              <a:t>Pienille</a:t>
            </a:r>
            <a:r>
              <a:rPr lang="fi-FI" sz="1200" kern="1200" baseline="0" dirty="0" smtClean="0">
                <a:effectLst/>
                <a:latin typeface="Arial" panose="020B0604020202020204" pitchFamily="34" charset="0"/>
                <a:cs typeface="Arial" panose="020B0604020202020204" pitchFamily="34" charset="0"/>
              </a:rPr>
              <a:t> </a:t>
            </a:r>
            <a:r>
              <a:rPr lang="fi-FI" sz="1200" kern="1200" dirty="0" smtClean="0">
                <a:effectLst/>
                <a:latin typeface="Arial" panose="020B0604020202020204" pitchFamily="34" charset="0"/>
                <a:cs typeface="Arial" panose="020B0604020202020204" pitchFamily="34" charset="0"/>
              </a:rPr>
              <a:t>yrityksille suurin osa rahoituksesta</a:t>
            </a:r>
          </a:p>
          <a:p>
            <a:endParaRPr lang="fi-FI" sz="1200" kern="1200" dirty="0" smtClean="0">
              <a:effectLst/>
              <a:latin typeface="Arial" panose="020B0604020202020204" pitchFamily="34" charset="0"/>
              <a:cs typeface="Arial" panose="020B0604020202020204" pitchFamily="34" charset="0"/>
            </a:endParaRPr>
          </a:p>
          <a:p>
            <a:r>
              <a:rPr lang="fi-FI" sz="1200" kern="1200" dirty="0" smtClean="0">
                <a:effectLst/>
                <a:latin typeface="Arial" panose="020B0604020202020204" pitchFamily="34" charset="0"/>
                <a:cs typeface="Arial" panose="020B0604020202020204" pitchFamily="34" charset="0"/>
              </a:rPr>
              <a:t>Rahoituksesta 194 miljoonaa euroa oli avustusta ja 175 miljoonaa euroa lainaa yritysten tutkimus-, kehitys- ja innovaatiohankkeisiin ja 98 miljoonaa euroa tutkimusrahoitusta yliopistoille, korkeakouluille ja tutkimuslaitoksille.</a:t>
            </a:r>
          </a:p>
          <a:p>
            <a:endParaRPr lang="fi-FI" sz="1200" kern="1200" dirty="0" smtClean="0">
              <a:effectLst/>
              <a:latin typeface="Arial" panose="020B0604020202020204" pitchFamily="34" charset="0"/>
              <a:cs typeface="Arial" panose="020B0604020202020204" pitchFamily="34" charset="0"/>
            </a:endParaRPr>
          </a:p>
          <a:p>
            <a:r>
              <a:rPr lang="fi-FI" sz="1200" kern="1200" dirty="0" smtClean="0">
                <a:effectLst/>
                <a:latin typeface="Arial" panose="020B0604020202020204" pitchFamily="34" charset="0"/>
                <a:cs typeface="Arial" panose="020B0604020202020204" pitchFamily="34" charset="0"/>
              </a:rPr>
              <a:t>Yrityksille myönnetystä rahoituksesta suurin osa, 77 prosenttia, kohdistui pienille ja keskisuurille yrityksille. Pk-yritysten osuus on kasvanut selvästi edellisestä vuodesta.</a:t>
            </a:r>
          </a:p>
          <a:p>
            <a:endParaRPr lang="fi-FI" sz="1200" kern="1200" dirty="0" smtClean="0">
              <a:effectLst/>
              <a:latin typeface="Arial" panose="020B0604020202020204" pitchFamily="34" charset="0"/>
              <a:cs typeface="Arial" panose="020B0604020202020204" pitchFamily="34" charset="0"/>
            </a:endParaRPr>
          </a:p>
          <a:p>
            <a:r>
              <a:rPr lang="fi-FI" sz="1200" kern="1200" dirty="0" smtClean="0">
                <a:effectLst/>
                <a:latin typeface="Arial" panose="020B0604020202020204" pitchFamily="34" charset="0"/>
                <a:cs typeface="Arial" panose="020B0604020202020204" pitchFamily="34" charset="0"/>
              </a:rPr>
              <a:t>Uusia yritysasiakkaita tuli kaikkiaan</a:t>
            </a:r>
            <a:r>
              <a:rPr lang="fi-FI" sz="1200" kern="1200" baseline="0" dirty="0" smtClean="0">
                <a:effectLst/>
                <a:latin typeface="Arial" panose="020B0604020202020204" pitchFamily="34" charset="0"/>
                <a:cs typeface="Arial" panose="020B0604020202020204" pitchFamily="34" charset="0"/>
              </a:rPr>
              <a:t> 2 128, joista 881 käynnisti tutkimus-, kehitys- ja innovaatioprojektin ja 1 116 sai innovaatiosetelin.</a:t>
            </a:r>
            <a:endParaRPr lang="fi-FI" sz="1200" kern="1200" dirty="0" smtClean="0">
              <a:effectLst/>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10"/>
          </p:nvPr>
        </p:nvSpPr>
        <p:spPr/>
        <p:txBody>
          <a:bodyPr/>
          <a:lstStyle/>
          <a:p>
            <a:fld id="{57E681D9-591E-4D83-8861-F2590E5C0DA0}" type="slidenum">
              <a:rPr lang="fi-FI" smtClean="0"/>
              <a:t>3</a:t>
            </a:fld>
            <a:endParaRPr lang="fi-FI"/>
          </a:p>
        </p:txBody>
      </p:sp>
    </p:spTree>
    <p:extLst>
      <p:ext uri="{BB962C8B-B14F-4D97-AF65-F5344CB8AC3E}">
        <p14:creationId xmlns:p14="http://schemas.microsoft.com/office/powerpoint/2010/main" val="137506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4</a:t>
            </a:fld>
            <a:endParaRPr lang="fi-FI"/>
          </a:p>
        </p:txBody>
      </p:sp>
    </p:spTree>
    <p:extLst>
      <p:ext uri="{BB962C8B-B14F-4D97-AF65-F5344CB8AC3E}">
        <p14:creationId xmlns:p14="http://schemas.microsoft.com/office/powerpoint/2010/main" val="427463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smtClean="0">
              <a:solidFill>
                <a:schemeClr val="tx1"/>
              </a:solidFill>
              <a:latin typeface="Arial" panose="020B0604020202020204" pitchFamily="34" charset="0"/>
              <a:cs typeface="Arial" panose="020B0604020202020204" pitchFamily="34" charset="0"/>
            </a:endParaRPr>
          </a:p>
          <a:p>
            <a:endParaRPr lang="fi-FI" dirty="0" smtClean="0">
              <a:solidFill>
                <a:schemeClr val="tx1"/>
              </a:solidFill>
              <a:latin typeface="Arial" panose="020B0604020202020204" pitchFamily="34" charset="0"/>
              <a:cs typeface="Arial" panose="020B0604020202020204" pitchFamily="34" charset="0"/>
            </a:endParaRPr>
          </a:p>
          <a:p>
            <a:endParaRPr lang="fi-FI" dirty="0" smtClean="0">
              <a:solidFill>
                <a:schemeClr val="tx1"/>
              </a:solidFill>
              <a:latin typeface="Arial" panose="020B0604020202020204" pitchFamily="34" charset="0"/>
              <a:cs typeface="Arial" panose="020B0604020202020204" pitchFamily="34" charset="0"/>
            </a:endParaRPr>
          </a:p>
          <a:p>
            <a:r>
              <a:rPr lang="fi-FI" dirty="0" smtClean="0">
                <a:solidFill>
                  <a:schemeClr val="tx1"/>
                </a:solidFill>
                <a:latin typeface="Arial" panose="020B0604020202020204" pitchFamily="34" charset="0"/>
                <a:cs typeface="Arial" panose="020B0604020202020204" pitchFamily="34" charset="0"/>
              </a:rPr>
              <a:t>&lt;Taustatiedoksi: Viennin, liikevaihdon</a:t>
            </a:r>
            <a:r>
              <a:rPr lang="fi-FI" baseline="0" dirty="0" smtClean="0">
                <a:solidFill>
                  <a:schemeClr val="tx1"/>
                </a:solidFill>
                <a:latin typeface="Arial" panose="020B0604020202020204" pitchFamily="34" charset="0"/>
                <a:cs typeface="Arial" panose="020B0604020202020204" pitchFamily="34" charset="0"/>
              </a:rPr>
              <a:t> ja työpaikkojen kasvuluvut on laskettu niistä 1 335 Tekesin rahoittamista pk-yrityksistä, joiden projekti päättyi vuosina 2012–2013. </a:t>
            </a:r>
            <a:endParaRPr lang="fi-FI" dirty="0" smtClean="0">
              <a:solidFill>
                <a:schemeClr val="tx1"/>
              </a:solidFill>
              <a:latin typeface="Arial" panose="020B0604020202020204" pitchFamily="34" charset="0"/>
              <a:cs typeface="Arial" panose="020B0604020202020204" pitchFamily="34" charset="0"/>
            </a:endParaRPr>
          </a:p>
          <a:p>
            <a:endParaRPr lang="fi-FI" dirty="0" smtClean="0">
              <a:solidFill>
                <a:schemeClr val="tx1"/>
              </a:solidFill>
              <a:latin typeface="Arial" panose="020B0604020202020204" pitchFamily="34" charset="0"/>
              <a:cs typeface="Arial" panose="020B0604020202020204" pitchFamily="34" charset="0"/>
            </a:endParaRPr>
          </a:p>
          <a:p>
            <a:r>
              <a:rPr lang="fi-FI" dirty="0" smtClean="0">
                <a:solidFill>
                  <a:schemeClr val="tx1"/>
                </a:solidFill>
                <a:latin typeface="Arial" panose="020B0604020202020204" pitchFamily="34" charset="0"/>
                <a:cs typeface="Arial" panose="020B0604020202020204" pitchFamily="34" charset="0"/>
              </a:rPr>
              <a:t>Ilman Supercelliä laskettuna vienti kasvoi 347 milj. eurolla ja liikevaihto kasvoi 14 prosenttiyksikköä</a:t>
            </a:r>
            <a:r>
              <a:rPr lang="fi-FI" baseline="0" dirty="0" smtClean="0">
                <a:solidFill>
                  <a:schemeClr val="tx1"/>
                </a:solidFill>
                <a:latin typeface="Arial" panose="020B0604020202020204" pitchFamily="34" charset="0"/>
                <a:cs typeface="Arial" panose="020B0604020202020204" pitchFamily="34" charset="0"/>
              </a:rPr>
              <a:t> enemmän </a:t>
            </a:r>
            <a:r>
              <a:rPr lang="fi-FI" dirty="0" smtClean="0">
                <a:solidFill>
                  <a:schemeClr val="tx1"/>
                </a:solidFill>
                <a:latin typeface="Arial" panose="020B0604020202020204" pitchFamily="34" charset="0"/>
                <a:cs typeface="Arial" panose="020B0604020202020204" pitchFamily="34" charset="0"/>
              </a:rPr>
              <a:t>Tekesin rahoittamissa pk-yrityksissä</a:t>
            </a:r>
            <a:r>
              <a:rPr lang="fi-FI" baseline="0" dirty="0" smtClean="0">
                <a:solidFill>
                  <a:schemeClr val="tx1"/>
                </a:solidFill>
                <a:latin typeface="Arial" panose="020B0604020202020204" pitchFamily="34" charset="0"/>
                <a:cs typeface="Arial" panose="020B0604020202020204" pitchFamily="34" charset="0"/>
              </a:rPr>
              <a:t> kuin pk-yrityksissä keskimäärin kaudella 2012–2015 .&gt;</a:t>
            </a:r>
            <a:endParaRPr lang="fi-FI" dirty="0">
              <a:solidFill>
                <a:schemeClr val="tx1"/>
              </a:solidFill>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10"/>
          </p:nvPr>
        </p:nvSpPr>
        <p:spPr/>
        <p:txBody>
          <a:bodyPr/>
          <a:lstStyle/>
          <a:p>
            <a:fld id="{57E681D9-591E-4D83-8861-F2590E5C0DA0}" type="slidenum">
              <a:rPr lang="fi-FI" smtClean="0"/>
              <a:t>5</a:t>
            </a:fld>
            <a:endParaRPr lang="fi-FI"/>
          </a:p>
        </p:txBody>
      </p:sp>
    </p:spTree>
    <p:extLst>
      <p:ext uri="{BB962C8B-B14F-4D97-AF65-F5344CB8AC3E}">
        <p14:creationId xmlns:p14="http://schemas.microsoft.com/office/powerpoint/2010/main" val="24959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i="1" kern="1200" smtClean="0">
                <a:solidFill>
                  <a:schemeClr val="tx1"/>
                </a:solidFill>
                <a:effectLst/>
                <a:latin typeface="+mn-lt"/>
                <a:ea typeface="+mn-ea"/>
                <a:cs typeface="+mn-cs"/>
              </a:rPr>
              <a:t>Avustukset sisältävät 11 miljoonaa euroa innovaatioseteleihin, messuavustuksiin ja vientirenkaisiin.</a:t>
            </a:r>
            <a:endParaRPr lang="fi-FI" sz="1200" kern="1200" smtClean="0">
              <a:solidFill>
                <a:schemeClr val="tx1"/>
              </a:solidFill>
              <a:effectLst/>
              <a:latin typeface="+mn-lt"/>
              <a:ea typeface="+mn-ea"/>
              <a:cs typeface="+mn-cs"/>
            </a:endParaRPr>
          </a:p>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6</a:t>
            </a:fld>
            <a:endParaRPr lang="fi-FI"/>
          </a:p>
        </p:txBody>
      </p:sp>
    </p:spTree>
    <p:extLst>
      <p:ext uri="{BB962C8B-B14F-4D97-AF65-F5344CB8AC3E}">
        <p14:creationId xmlns:p14="http://schemas.microsoft.com/office/powerpoint/2010/main" val="220811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7</a:t>
            </a:fld>
            <a:endParaRPr lang="fi-FI"/>
          </a:p>
        </p:txBody>
      </p:sp>
    </p:spTree>
    <p:extLst>
      <p:ext uri="{BB962C8B-B14F-4D97-AF65-F5344CB8AC3E}">
        <p14:creationId xmlns:p14="http://schemas.microsoft.com/office/powerpoint/2010/main" val="393405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7E681D9-591E-4D83-8861-F2590E5C0DA0}" type="slidenum">
              <a:rPr lang="fi-FI" smtClean="0"/>
              <a:t>8</a:t>
            </a:fld>
            <a:endParaRPr lang="fi-FI"/>
          </a:p>
        </p:txBody>
      </p:sp>
    </p:spTree>
    <p:extLst>
      <p:ext uri="{BB962C8B-B14F-4D97-AF65-F5344CB8AC3E}">
        <p14:creationId xmlns:p14="http://schemas.microsoft.com/office/powerpoint/2010/main" val="1661978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7E681D9-591E-4D83-8861-F2590E5C0DA0}" type="slidenum">
              <a:rPr lang="fi-FI" smtClean="0"/>
              <a:t>9</a:t>
            </a:fld>
            <a:endParaRPr lang="fi-FI"/>
          </a:p>
        </p:txBody>
      </p:sp>
    </p:spTree>
    <p:extLst>
      <p:ext uri="{BB962C8B-B14F-4D97-AF65-F5344CB8AC3E}">
        <p14:creationId xmlns:p14="http://schemas.microsoft.com/office/powerpoint/2010/main" val="1404246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tsikko, sisältö, lähde">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0"/>
            <a:ext cx="8100000" cy="307282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7" name="Tekstin paikkamerkki 14"/>
          <p:cNvSpPr>
            <a:spLocks noGrp="1"/>
          </p:cNvSpPr>
          <p:nvPr>
            <p:ph type="body" sz="quarter" idx="14" hasCustomPrompt="1"/>
          </p:nvPr>
        </p:nvSpPr>
        <p:spPr>
          <a:xfrm>
            <a:off x="540000" y="4313081"/>
            <a:ext cx="8089651" cy="321300"/>
          </a:xfrm>
        </p:spPr>
        <p:txBody>
          <a:bodyPr/>
          <a:lstStyle>
            <a:lvl1pPr marL="0" indent="0">
              <a:lnSpc>
                <a:spcPts val="1500"/>
              </a:lnSpc>
              <a:spcAft>
                <a:spcPts val="300"/>
              </a:spcAft>
              <a:buFontTx/>
              <a:buNone/>
              <a:defRPr sz="1400">
                <a:solidFill>
                  <a:schemeClr val="tx1"/>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marL="0" algn="r" defTabSz="457200" rtl="0" eaLnBrk="1" latinLnBrk="0" hangingPunct="1">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p:spTree>
      <p:nvGrpSpPr>
        <p:cNvPr id="1" name=""/>
        <p:cNvGrpSpPr/>
        <p:nvPr/>
      </p:nvGrpSpPr>
      <p:grpSpPr>
        <a:xfrm>
          <a:off x="0" y="0"/>
          <a:ext cx="0" cy="0"/>
          <a:chOff x="0" y="0"/>
          <a:chExt cx="0" cy="0"/>
        </a:xfrm>
      </p:grpSpPr>
      <p:pic>
        <p:nvPicPr>
          <p:cNvPr id="7" name="Picture 6"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p:txBody>
          <a:bodyPr/>
          <a:lstStyle>
            <a:lvl1pPr algn="l">
              <a:lnSpc>
                <a:spcPct val="100000"/>
              </a:lnSpc>
              <a:defRPr/>
            </a:lvl1pPr>
          </a:lstStyle>
          <a:p>
            <a:r>
              <a:rPr lang="fi-FI" smtClean="0"/>
              <a:t>Muokkaa perustyyl. napsautt.</a:t>
            </a:r>
            <a:endParaRPr lang="fi-FI"/>
          </a:p>
        </p:txBody>
      </p:sp>
      <p:sp>
        <p:nvSpPr>
          <p:cNvPr id="13"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4"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hjä, lähde">
    <p:spTree>
      <p:nvGrpSpPr>
        <p:cNvPr id="1" name=""/>
        <p:cNvGrpSpPr/>
        <p:nvPr/>
      </p:nvGrpSpPr>
      <p:grpSpPr>
        <a:xfrm>
          <a:off x="0" y="0"/>
          <a:ext cx="0" cy="0"/>
          <a:chOff x="0" y="0"/>
          <a:chExt cx="0" cy="0"/>
        </a:xfrm>
      </p:grpSpPr>
      <p:pic>
        <p:nvPicPr>
          <p:cNvPr id="6" name="Picture 5"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7" name="Tekstin paikkamerkki 14"/>
          <p:cNvSpPr>
            <a:spLocks noGrp="1"/>
          </p:cNvSpPr>
          <p:nvPr>
            <p:ph type="body" sz="quarter" idx="15" hasCustomPrompt="1"/>
          </p:nvPr>
        </p:nvSpPr>
        <p:spPr>
          <a:xfrm>
            <a:off x="540000" y="4313081"/>
            <a:ext cx="8089651" cy="321300"/>
          </a:xfr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0"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1"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pic>
        <p:nvPicPr>
          <p:cNvPr id="6" name="Picture 5"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8"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9"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loitus, tyhjä">
    <p:spTree>
      <p:nvGrpSpPr>
        <p:cNvPr id="1" name=""/>
        <p:cNvGrpSpPr/>
        <p:nvPr/>
      </p:nvGrpSpPr>
      <p:grpSpPr>
        <a:xfrm>
          <a:off x="0" y="0"/>
          <a:ext cx="0" cy="0"/>
          <a:chOff x="0" y="0"/>
          <a:chExt cx="0" cy="0"/>
        </a:xfrm>
      </p:grpSpPr>
      <p:pic>
        <p:nvPicPr>
          <p:cNvPr id="6" name="Picture 5" descr="Tausta_sininen.jp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15"/>
          <p:cNvSpPr>
            <a:spLocks noGrp="1"/>
          </p:cNvSpPr>
          <p:nvPr>
            <p:ph type="dt" sz="half" idx="2"/>
          </p:nvPr>
        </p:nvSpPr>
        <p:spPr>
          <a:xfrm>
            <a:off x="4611266" y="5038726"/>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7" name="Footer Placeholder 16"/>
          <p:cNvSpPr>
            <a:spLocks noGrp="1"/>
          </p:cNvSpPr>
          <p:nvPr>
            <p:ph type="ftr" sz="quarter" idx="3"/>
          </p:nvPr>
        </p:nvSpPr>
        <p:spPr>
          <a:xfrm>
            <a:off x="2881201" y="5038726"/>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19"/>
            <a:ext cx="7772400" cy="1102519"/>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r>
              <a:rPr lang="fi-FI" smtClean="0"/>
              <a:t>1/2017</a:t>
            </a:r>
            <a:endParaRPr lang="fi-FI"/>
          </a:p>
        </p:txBody>
      </p:sp>
      <p:sp>
        <p:nvSpPr>
          <p:cNvPr id="5" name="Alatunnisteen paikkamerkki 4"/>
          <p:cNvSpPr>
            <a:spLocks noGrp="1"/>
          </p:cNvSpPr>
          <p:nvPr>
            <p:ph type="ftr" sz="quarter" idx="11"/>
          </p:nvPr>
        </p:nvSpPr>
        <p:spPr/>
        <p:txBody>
          <a:bodyPr/>
          <a:lstStyle/>
          <a:p>
            <a:r>
              <a:rPr lang="fi-FI" smtClean="0"/>
              <a:t>DM  1779614</a:t>
            </a:r>
            <a:endParaRPr lang="fi-FI"/>
          </a:p>
        </p:txBody>
      </p:sp>
      <p:sp>
        <p:nvSpPr>
          <p:cNvPr id="6" name="Dian numeron paikkamerkki 5"/>
          <p:cNvSpPr>
            <a:spLocks noGrp="1"/>
          </p:cNvSpPr>
          <p:nvPr>
            <p:ph type="sldNum" sz="quarter" idx="12"/>
          </p:nvPr>
        </p:nvSpPr>
        <p:spPr>
          <a:xfrm>
            <a:off x="6553200" y="4767263"/>
            <a:ext cx="2133600" cy="273844"/>
          </a:xfrm>
          <a:prstGeom prst="rect">
            <a:avLst/>
          </a:prstGeom>
        </p:spPr>
        <p:txBody>
          <a:bodyPr/>
          <a:lstStyle/>
          <a:p>
            <a:fld id="{EE2CEB31-C86C-44AA-B164-2D834EF3D40C}" type="slidenum">
              <a:rPr lang="fi-FI" smtClean="0"/>
              <a:t>‹#›</a:t>
            </a:fld>
            <a:endParaRPr lang="fi-FI"/>
          </a:p>
        </p:txBody>
      </p:sp>
    </p:spTree>
    <p:extLst>
      <p:ext uri="{BB962C8B-B14F-4D97-AF65-F5344CB8AC3E}">
        <p14:creationId xmlns:p14="http://schemas.microsoft.com/office/powerpoint/2010/main" val="252585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oitussivu, logo">
    <p:spTree>
      <p:nvGrpSpPr>
        <p:cNvPr id="1" name=""/>
        <p:cNvGrpSpPr/>
        <p:nvPr/>
      </p:nvGrpSpPr>
      <p:grpSpPr>
        <a:xfrm>
          <a:off x="0" y="0"/>
          <a:ext cx="0" cy="0"/>
          <a:chOff x="0" y="0"/>
          <a:chExt cx="0" cy="0"/>
        </a:xfrm>
      </p:grpSpPr>
      <p:sp>
        <p:nvSpPr>
          <p:cNvPr id="8" name="Date Placeholder 15"/>
          <p:cNvSpPr>
            <a:spLocks noGrp="1"/>
          </p:cNvSpPr>
          <p:nvPr>
            <p:ph type="dt" sz="half" idx="2"/>
          </p:nvPr>
        </p:nvSpPr>
        <p:spPr>
          <a:xfrm>
            <a:off x="4611266" y="5031582"/>
            <a:ext cx="504000" cy="108000"/>
          </a:xfrm>
          <a:prstGeom prst="rect">
            <a:avLst/>
          </a:prstGeom>
        </p:spPr>
        <p:txBody>
          <a:bodyPr vert="horz" wrap="none" lIns="0" tIns="0" rIns="0" bIns="0" rtlCol="0" anchor="t" anchorCtr="0">
            <a:noAutofit/>
          </a:bodyPr>
          <a:lstStyle>
            <a:lvl1pPr marL="0" algn="r" defTabSz="457200" rtl="0" eaLnBrk="1" latinLnBrk="0" hangingPunct="1">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1/2017</a:t>
            </a:r>
            <a:endParaRPr lang="fi-FI"/>
          </a:p>
        </p:txBody>
      </p:sp>
      <p:sp>
        <p:nvSpPr>
          <p:cNvPr id="9"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pic>
        <p:nvPicPr>
          <p:cNvPr id="10" name="Picture 9" descr="Tausta_sininen.jpg"/>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7188"/>
          <a:stretch>
            <a:fillRect/>
          </a:stretch>
        </p:blipFill>
        <p:spPr>
          <a:xfrm>
            <a:off x="0" y="3"/>
            <a:ext cx="9144000" cy="4659980"/>
          </a:xfrm>
          <a:prstGeom prst="rect">
            <a:avLst/>
          </a:prstGeom>
        </p:spPr>
      </p:pic>
      <p:sp>
        <p:nvSpPr>
          <p:cNvPr id="6" name="Otsikko 1"/>
          <p:cNvSpPr>
            <a:spLocks noGrp="1"/>
          </p:cNvSpPr>
          <p:nvPr>
            <p:ph type="ctrTitle"/>
          </p:nvPr>
        </p:nvSpPr>
        <p:spPr>
          <a:xfrm>
            <a:off x="720000" y="1201894"/>
            <a:ext cx="7560000" cy="1080000"/>
          </a:xfrm>
        </p:spPr>
        <p:txBody>
          <a:bodyPr/>
          <a:lstStyle>
            <a:lvl1pPr algn="r">
              <a:lnSpc>
                <a:spcPct val="100000"/>
              </a:lnSpc>
              <a:defRPr sz="4800">
                <a:solidFill>
                  <a:schemeClr val="bg1"/>
                </a:solidFill>
              </a:defRPr>
            </a:lvl1pPr>
          </a:lstStyle>
          <a:p>
            <a:r>
              <a:rPr lang="fi-FI" smtClean="0"/>
              <a:t>Muokkaa perustyyl. napsautt.</a:t>
            </a:r>
            <a:endParaRPr lang="fi-FI" dirty="0"/>
          </a:p>
        </p:txBody>
      </p:sp>
      <p:sp>
        <p:nvSpPr>
          <p:cNvPr id="7" name="Alaotsikko 2"/>
          <p:cNvSpPr>
            <a:spLocks noGrp="1"/>
          </p:cNvSpPr>
          <p:nvPr>
            <p:ph type="subTitle" idx="1" hasCustomPrompt="1"/>
          </p:nvPr>
        </p:nvSpPr>
        <p:spPr>
          <a:xfrm>
            <a:off x="3095630" y="2410257"/>
            <a:ext cx="5184375" cy="1018744"/>
          </a:xfrm>
        </p:spPr>
        <p:txBody>
          <a:bodyPr wrap="square" tIns="0"/>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Lisää </a:t>
            </a:r>
            <a:r>
              <a:rPr lang="fi-FI" smtClean="0"/>
              <a:t>esiintyjän nimi</a:t>
            </a:r>
            <a:br>
              <a:rPr lang="fi-FI" smtClean="0"/>
            </a:br>
            <a:r>
              <a:rPr lang="fi-FI" smtClean="0"/>
              <a:t>paikka ja</a:t>
            </a:r>
            <a:br>
              <a:rPr lang="fi-FI" smtClean="0"/>
            </a:br>
            <a:r>
              <a:rPr lang="fi-FI" smtClean="0"/>
              <a:t>päivämäärä</a:t>
            </a:r>
            <a:endParaRPr lang="fi-FI"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sisältö, lähde">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2"/>
            <a:ext cx="8100000" cy="3072825"/>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 napsauttamalla</a:t>
            </a:r>
          </a:p>
          <a:p>
            <a:pPr lvl="1"/>
            <a:r>
              <a:rPr lang="fi-FI" smtClean="0"/>
              <a:t>toinen taso</a:t>
            </a:r>
          </a:p>
          <a:p>
            <a:pPr lvl="2"/>
            <a:r>
              <a:rPr lang="fi-FI" smtClean="0"/>
              <a:t>kolmas taso</a:t>
            </a:r>
          </a:p>
        </p:txBody>
      </p:sp>
      <p:sp>
        <p:nvSpPr>
          <p:cNvPr id="7" name="Tekstin paikkamerkki 14"/>
          <p:cNvSpPr>
            <a:spLocks noGrp="1"/>
          </p:cNvSpPr>
          <p:nvPr>
            <p:ph type="body" sz="quarter" idx="14" hasCustomPrompt="1"/>
          </p:nvPr>
        </p:nvSpPr>
        <p:spPr>
          <a:xfrm>
            <a:off x="540004" y="4313081"/>
            <a:ext cx="8089651" cy="321300"/>
          </a:xfrm>
          <a:prstGeom prst="rect">
            <a:avLst/>
          </a:prstGeom>
        </p:spPr>
        <p:txBody>
          <a:bodyPr/>
          <a:lstStyle>
            <a:lvl1pPr marL="0" indent="0">
              <a:lnSpc>
                <a:spcPts val="1500"/>
              </a:lnSpc>
              <a:spcAft>
                <a:spcPts val="300"/>
              </a:spcAft>
              <a:buFontTx/>
              <a:buNone/>
              <a:defRPr sz="1400">
                <a:solidFill>
                  <a:schemeClr val="tx1"/>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2"/>
            <a:ext cx="8100000" cy="3072825"/>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 napsauttamalla</a:t>
            </a:r>
          </a:p>
          <a:p>
            <a:pPr lvl="1"/>
            <a:r>
              <a:rPr lang="fi-FI" smtClean="0"/>
              <a:t>toinen taso</a:t>
            </a:r>
          </a:p>
          <a:p>
            <a:pPr lvl="2"/>
            <a:r>
              <a:rPr lang="fi-FI" smtClean="0"/>
              <a:t>kolmas taso</a:t>
            </a:r>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alaotsikko, sisältö, lähde">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2"/>
            <a:ext cx="8100000" cy="3072825"/>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 napsauttamalla</a:t>
            </a:r>
          </a:p>
          <a:p>
            <a:pPr lvl="1"/>
            <a:r>
              <a:rPr lang="fi-FI" smtClean="0"/>
              <a:t>toinen taso</a:t>
            </a:r>
          </a:p>
          <a:p>
            <a:pPr lvl="2"/>
            <a:r>
              <a:rPr lang="fi-FI" smtClean="0"/>
              <a:t>kolmas taso</a:t>
            </a:r>
          </a:p>
        </p:txBody>
      </p:sp>
      <p:sp>
        <p:nvSpPr>
          <p:cNvPr id="7" name="Tekstin paikkamerkki 14"/>
          <p:cNvSpPr>
            <a:spLocks noGrp="1"/>
          </p:cNvSpPr>
          <p:nvPr>
            <p:ph type="body" sz="quarter" idx="14" hasCustomPrompt="1"/>
          </p:nvPr>
        </p:nvSpPr>
        <p:spPr>
          <a:xfrm>
            <a:off x="540004" y="4313081"/>
            <a:ext cx="8089651" cy="321300"/>
          </a:xfrm>
          <a:prstGeom prst="rect">
            <a:avLst/>
          </a:prstGeom>
        </p:spPr>
        <p:txBody>
          <a:bodyPr/>
          <a:lstStyle>
            <a:lvl1pPr marL="0" indent="0">
              <a:lnSpc>
                <a:spcPts val="1500"/>
              </a:lnSpc>
              <a:spcAft>
                <a:spcPts val="300"/>
              </a:spcAft>
              <a:buFontTx/>
              <a:buNone/>
              <a:defRPr sz="1400">
                <a:solidFill>
                  <a:schemeClr val="tx1"/>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9" name="Tekstin paikkamerkki 6"/>
          <p:cNvSpPr>
            <a:spLocks noGrp="1"/>
          </p:cNvSpPr>
          <p:nvPr>
            <p:ph type="body" sz="quarter" idx="12"/>
          </p:nvPr>
        </p:nvSpPr>
        <p:spPr>
          <a:xfrm>
            <a:off x="540004" y="977400"/>
            <a:ext cx="8099175" cy="232200"/>
          </a:xfrm>
          <a:prstGeom prst="rect">
            <a:avLst/>
          </a:prstGeo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 napsauttamalla</a:t>
            </a:r>
          </a:p>
        </p:txBody>
      </p:sp>
      <p:sp>
        <p:nvSpPr>
          <p:cNvPr id="12"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alaotsikko,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2"/>
            <a:ext cx="8100000" cy="3072825"/>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 napsauttamalla</a:t>
            </a:r>
          </a:p>
          <a:p>
            <a:pPr lvl="1"/>
            <a:r>
              <a:rPr lang="fi-FI" smtClean="0"/>
              <a:t>toinen taso</a:t>
            </a:r>
          </a:p>
          <a:p>
            <a:pPr lvl="2"/>
            <a:r>
              <a:rPr lang="fi-FI" smtClean="0"/>
              <a:t>kolmas taso</a:t>
            </a:r>
          </a:p>
        </p:txBody>
      </p:sp>
      <p:sp>
        <p:nvSpPr>
          <p:cNvPr id="9" name="Tekstin paikkamerkki 6"/>
          <p:cNvSpPr>
            <a:spLocks noGrp="1"/>
          </p:cNvSpPr>
          <p:nvPr>
            <p:ph type="body" sz="quarter" idx="12"/>
          </p:nvPr>
        </p:nvSpPr>
        <p:spPr>
          <a:xfrm>
            <a:off x="540004" y="977400"/>
            <a:ext cx="8099175" cy="232200"/>
          </a:xfrm>
          <a:prstGeom prst="rect">
            <a:avLst/>
          </a:prstGeo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 napsauttamalla</a:t>
            </a:r>
          </a:p>
        </p:txBody>
      </p:sp>
      <p:sp>
        <p:nvSpPr>
          <p:cNvPr id="12"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sisältö">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0"/>
            <a:ext cx="8100000" cy="307282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marL="0" algn="r" defTabSz="457200" rtl="0" eaLnBrk="1" latinLnBrk="0" hangingPunct="1">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marL="0" algn="r" defTabSz="457200" rtl="0" eaLnBrk="1" latinLnBrk="0" hangingPunct="1">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ailu 1, lähde">
    <p:spTree>
      <p:nvGrpSpPr>
        <p:cNvPr id="1" name=""/>
        <p:cNvGrpSpPr/>
        <p:nvPr/>
      </p:nvGrpSpPr>
      <p:grpSpPr>
        <a:xfrm>
          <a:off x="0" y="0"/>
          <a:ext cx="0" cy="0"/>
          <a:chOff x="0" y="0"/>
          <a:chExt cx="0" cy="0"/>
        </a:xfrm>
      </p:grpSpPr>
      <p:sp>
        <p:nvSpPr>
          <p:cNvPr id="10" name="Tekstin paikkamerkki 14"/>
          <p:cNvSpPr>
            <a:spLocks noGrp="1"/>
          </p:cNvSpPr>
          <p:nvPr>
            <p:ph type="body" sz="quarter" idx="14" hasCustomPrompt="1"/>
          </p:nvPr>
        </p:nvSpPr>
        <p:spPr>
          <a:xfrm>
            <a:off x="540004" y="4313081"/>
            <a:ext cx="8089651" cy="321300"/>
          </a:xfrm>
          <a:prstGeom prst="rect">
            <a:avLst/>
          </a:prstGeo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2" name="Otsikko 1"/>
          <p:cNvSpPr>
            <a:spLocks noGrp="1"/>
          </p:cNvSpPr>
          <p:nvPr>
            <p:ph type="title"/>
          </p:nvPr>
        </p:nvSpPr>
        <p:spPr>
          <a:xfrm>
            <a:off x="540000" y="270000"/>
            <a:ext cx="8100000" cy="675000"/>
          </a:xfrm>
        </p:spPr>
        <p:txBody>
          <a:bodyPr/>
          <a:lstStyle>
            <a:lvl1pPr algn="l">
              <a:defRPr/>
            </a:lvl1pPr>
          </a:lstStyle>
          <a:p>
            <a:r>
              <a:rPr lang="fi-FI" smtClean="0"/>
              <a:t>Muokkaa perustyyl. napsautt.</a:t>
            </a:r>
            <a:endParaRPr lang="fi-FI" dirty="0"/>
          </a:p>
        </p:txBody>
      </p:sp>
      <p:sp>
        <p:nvSpPr>
          <p:cNvPr id="3" name="Sisällön paikkamerkki 2"/>
          <p:cNvSpPr>
            <a:spLocks noGrp="1"/>
          </p:cNvSpPr>
          <p:nvPr>
            <p:ph sz="half" idx="1"/>
          </p:nvPr>
        </p:nvSpPr>
        <p:spPr>
          <a:xfrm>
            <a:off x="539999" y="1242000"/>
            <a:ext cx="4032000" cy="3051394"/>
          </a:xfrm>
          <a:prstGeom prst="rect">
            <a:avLst/>
          </a:prstGeo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 napsauttamalla</a:t>
            </a:r>
          </a:p>
          <a:p>
            <a:pPr lvl="1"/>
            <a:r>
              <a:rPr lang="fi-FI" smtClean="0"/>
              <a:t>toinen taso</a:t>
            </a:r>
          </a:p>
          <a:p>
            <a:pPr lvl="2"/>
            <a:r>
              <a:rPr lang="fi-FI" smtClean="0"/>
              <a:t>kolmas taso</a:t>
            </a:r>
          </a:p>
        </p:txBody>
      </p:sp>
      <p:sp>
        <p:nvSpPr>
          <p:cNvPr id="4" name="Sisällön paikkamerkki 3"/>
          <p:cNvSpPr>
            <a:spLocks noGrp="1"/>
          </p:cNvSpPr>
          <p:nvPr>
            <p:ph sz="half" idx="2"/>
          </p:nvPr>
        </p:nvSpPr>
        <p:spPr>
          <a:xfrm>
            <a:off x="4608000" y="1242000"/>
            <a:ext cx="4032000" cy="3051000"/>
          </a:xfrm>
          <a:prstGeom prst="rect">
            <a:avLst/>
          </a:prstGeo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 napsauttamalla</a:t>
            </a:r>
          </a:p>
          <a:p>
            <a:pPr lvl="1"/>
            <a:r>
              <a:rPr lang="fi-FI" smtClean="0"/>
              <a:t>toinen taso</a:t>
            </a:r>
          </a:p>
          <a:p>
            <a:pPr lvl="2"/>
            <a:r>
              <a:rPr lang="fi-FI" smtClean="0"/>
              <a:t>kolmas taso</a:t>
            </a:r>
          </a:p>
        </p:txBody>
      </p:sp>
      <p:sp>
        <p:nvSpPr>
          <p:cNvPr id="12" name="Date Placeholder 15"/>
          <p:cNvSpPr>
            <a:spLocks noGrp="1"/>
          </p:cNvSpPr>
          <p:nvPr>
            <p:ph type="dt" sz="half" idx="15"/>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solidFill>
                  <a:srgbClr val="000000"/>
                </a:solidFill>
              </a:rPr>
              <a:t>1/2017</a:t>
            </a:r>
            <a:endParaRPr lang="fi-FI">
              <a:solidFill>
                <a:srgbClr val="000000"/>
              </a:solidFill>
            </a:endParaRPr>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solidFill>
                  <a:srgbClr val="000000"/>
                </a:solidFill>
              </a:rPr>
              <a:t>DM  1779614</a:t>
            </a:r>
            <a:endParaRPr lang="fi-FI">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2, lähde">
    <p:spTree>
      <p:nvGrpSpPr>
        <p:cNvPr id="1" name=""/>
        <p:cNvGrpSpPr/>
        <p:nvPr/>
      </p:nvGrpSpPr>
      <p:grpSpPr>
        <a:xfrm>
          <a:off x="0" y="0"/>
          <a:ext cx="0" cy="0"/>
          <a:chOff x="0" y="0"/>
          <a:chExt cx="0" cy="0"/>
        </a:xfrm>
      </p:grpSpPr>
      <p:sp>
        <p:nvSpPr>
          <p:cNvPr id="2" name="Title 1"/>
          <p:cNvSpPr>
            <a:spLocks noGrp="1"/>
          </p:cNvSpPr>
          <p:nvPr>
            <p:ph type="title"/>
          </p:nvPr>
        </p:nvSpPr>
        <p:spPr>
          <a:xfrm>
            <a:off x="540000" y="270000"/>
            <a:ext cx="8100000" cy="702000"/>
          </a:xfrm>
        </p:spPr>
        <p:txBody>
          <a:bodyPr vert="horz" wrap="square" lIns="0" tIns="0" rIns="0" bIns="0" rtlCol="0" anchor="t" anchorCtr="0">
            <a:noAutofit/>
          </a:bodyPr>
          <a:lstStyle>
            <a:lvl1pPr>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a:p>
        </p:txBody>
      </p:sp>
      <p:sp>
        <p:nvSpPr>
          <p:cNvPr id="3" name="Text Placeholder 2"/>
          <p:cNvSpPr>
            <a:spLocks noGrp="1"/>
          </p:cNvSpPr>
          <p:nvPr>
            <p:ph type="body" idx="1"/>
          </p:nvPr>
        </p:nvSpPr>
        <p:spPr>
          <a:xfrm>
            <a:off x="540000" y="1151335"/>
            <a:ext cx="4040188" cy="479822"/>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540000" y="1631157"/>
            <a:ext cx="4040188" cy="2661844"/>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30" y="1151335"/>
            <a:ext cx="4041775" cy="479822"/>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30" y="1631157"/>
            <a:ext cx="4041775" cy="2661844"/>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9" name="Text Placeholder 9"/>
          <p:cNvSpPr>
            <a:spLocks noGrp="1"/>
          </p:cNvSpPr>
          <p:nvPr>
            <p:ph type="body" sz="quarter" idx="4294967295" hasCustomPrompt="1"/>
          </p:nvPr>
        </p:nvSpPr>
        <p:spPr>
          <a:xfrm>
            <a:off x="540000" y="4313712"/>
            <a:ext cx="8146800" cy="320278"/>
          </a:xfrm>
          <a:prstGeom prst="rect">
            <a:avLst/>
          </a:prstGeom>
        </p:spPr>
        <p:txBody>
          <a:bodyPr/>
          <a:lstStyle>
            <a:lvl1pPr>
              <a:defRPr/>
            </a:lvl1pPr>
          </a:lstStyle>
          <a:p>
            <a:pPr marL="0" indent="0">
              <a:lnSpc>
                <a:spcPts val="1500"/>
              </a:lnSpc>
              <a:spcAft>
                <a:spcPts val="300"/>
              </a:spcAft>
              <a:buNone/>
            </a:pPr>
            <a:r>
              <a:rPr lang="fi-FI" sz="1400" smtClean="0"/>
              <a:t>Lähde:</a:t>
            </a:r>
            <a:endParaRPr lang="fi-FI" sz="1400"/>
          </a:p>
        </p:txBody>
      </p:sp>
      <p:sp>
        <p:nvSpPr>
          <p:cNvPr id="12" name="Date Placeholder 15"/>
          <p:cNvSpPr>
            <a:spLocks noGrp="1"/>
          </p:cNvSpPr>
          <p:nvPr>
            <p:ph type="dt" sz="half" idx="10"/>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solidFill>
                  <a:srgbClr val="000000"/>
                </a:solidFill>
              </a:rPr>
              <a:t>1/2017</a:t>
            </a:r>
            <a:endParaRPr lang="fi-FI">
              <a:solidFill>
                <a:srgbClr val="000000"/>
              </a:solidFill>
            </a:endParaRPr>
          </a:p>
        </p:txBody>
      </p:sp>
      <p:sp>
        <p:nvSpPr>
          <p:cNvPr id="13" name="Footer Placeholder 16"/>
          <p:cNvSpPr>
            <a:spLocks noGrp="1"/>
          </p:cNvSpPr>
          <p:nvPr>
            <p:ph type="ftr" sz="quarter" idx="11"/>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solidFill>
                  <a:srgbClr val="000000"/>
                </a:solidFill>
              </a:rPr>
              <a:t>DM  1779614</a:t>
            </a:r>
            <a:endParaRPr lang="fi-FI">
              <a:solidFill>
                <a:srgbClr val="000000"/>
              </a:solidFill>
            </a:endParaRPr>
          </a:p>
        </p:txBody>
      </p:sp>
    </p:spTree>
    <p:extLst>
      <p:ext uri="{BB962C8B-B14F-4D97-AF65-F5344CB8AC3E}">
        <p14:creationId xmlns:p14="http://schemas.microsoft.com/office/powerpoint/2010/main" val="3425969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nestykset-1">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spcAft>
                <a:spcPts val="600"/>
              </a:spcAft>
              <a:defRPr/>
            </a:lvl1pPr>
          </a:lstStyle>
          <a:p>
            <a:r>
              <a:rPr lang="fi-FI" smtClean="0"/>
              <a:t>Muokkaa perustyyl. napsautt.</a:t>
            </a:r>
            <a:endParaRPr lang="fi-FI" dirty="0"/>
          </a:p>
        </p:txBody>
      </p:sp>
      <p:sp>
        <p:nvSpPr>
          <p:cNvPr id="12" name="Picture Placeholder 11"/>
          <p:cNvSpPr>
            <a:spLocks noGrp="1"/>
          </p:cNvSpPr>
          <p:nvPr>
            <p:ph type="pic" sz="quarter" idx="15"/>
          </p:nvPr>
        </p:nvSpPr>
        <p:spPr>
          <a:xfrm>
            <a:off x="5695950" y="1242000"/>
            <a:ext cx="2944050" cy="3051394"/>
          </a:xfrm>
          <a:prstGeom prst="rect">
            <a:avLst/>
          </a:prstGeom>
        </p:spPr>
        <p:txBody>
          <a:bodyPr/>
          <a:lstStyle>
            <a:lvl1pPr>
              <a:buFontTx/>
              <a:buNone/>
              <a:defRPr sz="1600"/>
            </a:lvl1pPr>
          </a:lstStyle>
          <a:p>
            <a:r>
              <a:rPr lang="fi-FI" smtClean="0"/>
              <a:t>Lisää kuva napsauttamalla kuvaketta</a:t>
            </a:r>
            <a:endParaRPr lang="fi-FI"/>
          </a:p>
        </p:txBody>
      </p:sp>
      <p:sp>
        <p:nvSpPr>
          <p:cNvPr id="13" name="Text Placeholder 12"/>
          <p:cNvSpPr>
            <a:spLocks noGrp="1"/>
          </p:cNvSpPr>
          <p:nvPr>
            <p:ph type="body" sz="quarter" idx="16"/>
          </p:nvPr>
        </p:nvSpPr>
        <p:spPr>
          <a:xfrm>
            <a:off x="540005" y="1242000"/>
            <a:ext cx="5106225" cy="3051394"/>
          </a:xfrm>
          <a:prstGeom prst="rect">
            <a:avLst/>
          </a:prstGeom>
        </p:spPr>
        <p:txBody>
          <a:bodyPr/>
          <a:lstStyle>
            <a:lvl1pPr>
              <a:buFontTx/>
              <a:buNone/>
              <a:defRPr sz="1800"/>
            </a:lvl1pPr>
            <a:lvl2pPr marL="0" indent="0">
              <a:buFontTx/>
              <a:buNone/>
              <a:defRPr sz="1600"/>
            </a:lvl2pPr>
            <a:lvl3pPr>
              <a:buFontTx/>
              <a:buNone/>
              <a:defRPr sz="1400"/>
            </a:lvl3pPr>
          </a:lstStyle>
          <a:p>
            <a:pPr lvl="0"/>
            <a:r>
              <a:rPr lang="fi-FI" smtClean="0"/>
              <a:t>Muokkaa tekstin perustyylejä napsauttamalla</a:t>
            </a:r>
          </a:p>
          <a:p>
            <a:pPr lvl="1"/>
            <a:r>
              <a:rPr lang="fi-FI" smtClean="0"/>
              <a:t>toinen taso</a:t>
            </a:r>
          </a:p>
        </p:txBody>
      </p:sp>
      <p:sp>
        <p:nvSpPr>
          <p:cNvPr id="14" name="Tekstin paikkamerkki 6"/>
          <p:cNvSpPr>
            <a:spLocks noGrp="1"/>
          </p:cNvSpPr>
          <p:nvPr>
            <p:ph type="body" sz="quarter" idx="12"/>
          </p:nvPr>
        </p:nvSpPr>
        <p:spPr>
          <a:xfrm>
            <a:off x="540004" y="977400"/>
            <a:ext cx="8099175" cy="232200"/>
          </a:xfrm>
          <a:prstGeom prst="rect">
            <a:avLst/>
          </a:prstGeo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 napsauttamalla</a:t>
            </a:r>
          </a:p>
        </p:txBody>
      </p:sp>
      <p:sp>
        <p:nvSpPr>
          <p:cNvPr id="15"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6"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nestykset-2">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defRPr/>
            </a:lvl1pPr>
          </a:lstStyle>
          <a:p>
            <a:r>
              <a:rPr lang="fi-FI" smtClean="0"/>
              <a:t>Muokkaa perustyyl. napsautt.</a:t>
            </a:r>
            <a:endParaRPr lang="fi-FI" dirty="0"/>
          </a:p>
        </p:txBody>
      </p:sp>
      <p:sp>
        <p:nvSpPr>
          <p:cNvPr id="10" name="Picture Placeholder 11"/>
          <p:cNvSpPr>
            <a:spLocks noGrp="1"/>
          </p:cNvSpPr>
          <p:nvPr>
            <p:ph type="pic" sz="quarter" idx="15"/>
          </p:nvPr>
        </p:nvSpPr>
        <p:spPr>
          <a:xfrm>
            <a:off x="540004" y="1242000"/>
            <a:ext cx="2936625" cy="3044250"/>
          </a:xfrm>
          <a:prstGeom prst="rect">
            <a:avLst/>
          </a:prstGeom>
        </p:spPr>
        <p:txBody>
          <a:bodyPr/>
          <a:lstStyle>
            <a:lvl1pPr>
              <a:buFontTx/>
              <a:buNone/>
              <a:defRPr sz="1600"/>
            </a:lvl1pPr>
          </a:lstStyle>
          <a:p>
            <a:r>
              <a:rPr lang="fi-FI" smtClean="0"/>
              <a:t>Lisää kuva napsauttamalla kuvaketta</a:t>
            </a:r>
            <a:endParaRPr lang="fi-FI"/>
          </a:p>
        </p:txBody>
      </p:sp>
      <p:sp>
        <p:nvSpPr>
          <p:cNvPr id="13" name="Text Placeholder 12"/>
          <p:cNvSpPr>
            <a:spLocks noGrp="1"/>
          </p:cNvSpPr>
          <p:nvPr>
            <p:ph type="body" sz="quarter" idx="16"/>
          </p:nvPr>
        </p:nvSpPr>
        <p:spPr>
          <a:xfrm>
            <a:off x="3533780" y="1242001"/>
            <a:ext cx="5106225" cy="3037106"/>
          </a:xfrm>
          <a:prstGeom prst="rect">
            <a:avLst/>
          </a:prstGeom>
        </p:spPr>
        <p:txBody>
          <a:bodyPr/>
          <a:lstStyle>
            <a:lvl1pPr>
              <a:buFontTx/>
              <a:buNone/>
              <a:defRPr sz="1800"/>
            </a:lvl1pPr>
            <a:lvl2pPr marL="0" indent="0" defTabSz="180975">
              <a:buFontTx/>
              <a:buNone/>
              <a:defRPr sz="1600"/>
            </a:lvl2pPr>
            <a:lvl3pPr>
              <a:buFontTx/>
              <a:buNone/>
              <a:defRPr sz="1400"/>
            </a:lvl3pPr>
          </a:lstStyle>
          <a:p>
            <a:pPr lvl="0"/>
            <a:r>
              <a:rPr lang="fi-FI" smtClean="0"/>
              <a:t>Muokkaa tekstin perustyylejä napsauttamalla</a:t>
            </a:r>
          </a:p>
          <a:p>
            <a:pPr lvl="1"/>
            <a:r>
              <a:rPr lang="fi-FI" smtClean="0"/>
              <a:t>toinen taso</a:t>
            </a:r>
          </a:p>
        </p:txBody>
      </p:sp>
      <p:sp>
        <p:nvSpPr>
          <p:cNvPr id="14" name="Tekstin paikkamerkki 6"/>
          <p:cNvSpPr>
            <a:spLocks noGrp="1"/>
          </p:cNvSpPr>
          <p:nvPr>
            <p:ph type="body" sz="quarter" idx="12"/>
          </p:nvPr>
        </p:nvSpPr>
        <p:spPr>
          <a:xfrm>
            <a:off x="540004" y="977400"/>
            <a:ext cx="8099175" cy="232200"/>
          </a:xfrm>
          <a:prstGeom prst="rect">
            <a:avLst/>
          </a:prstGeo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 napsauttamalla</a:t>
            </a:r>
          </a:p>
        </p:txBody>
      </p:sp>
      <p:sp>
        <p:nvSpPr>
          <p:cNvPr id="15"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6"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lnSpc>
                <a:spcPct val="100000"/>
              </a:lnSpc>
              <a:defRPr/>
            </a:lvl1pPr>
          </a:lstStyle>
          <a:p>
            <a:r>
              <a:rPr lang="fi-FI" smtClean="0"/>
              <a:t>Muokkaa perustyyl. napsautt.</a:t>
            </a:r>
            <a:endParaRPr lang="fi-FI"/>
          </a:p>
        </p:txBody>
      </p:sp>
      <p:sp>
        <p:nvSpPr>
          <p:cNvPr id="8" name="Tekstin paikkamerkki 14"/>
          <p:cNvSpPr>
            <a:spLocks noGrp="1"/>
          </p:cNvSpPr>
          <p:nvPr>
            <p:ph type="body" sz="quarter" idx="15" hasCustomPrompt="1"/>
          </p:nvPr>
        </p:nvSpPr>
        <p:spPr>
          <a:xfrm>
            <a:off x="540004" y="4313081"/>
            <a:ext cx="8089651" cy="321300"/>
          </a:xfrm>
          <a:prstGeom prst="rect">
            <a:avLst/>
          </a:prstGeo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lnSpc>
                <a:spcPct val="100000"/>
              </a:lnSpc>
              <a:defRPr/>
            </a:lvl1pPr>
          </a:lstStyle>
          <a:p>
            <a:r>
              <a:rPr lang="fi-FI" smtClean="0"/>
              <a:t>Muokkaa perustyyl. napsautt.</a:t>
            </a:r>
            <a:endParaRPr lang="fi-FI"/>
          </a:p>
        </p:txBody>
      </p:sp>
      <p:sp>
        <p:nvSpPr>
          <p:cNvPr id="13"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4"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8"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9"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oitus">
    <p:spTree>
      <p:nvGrpSpPr>
        <p:cNvPr id="1" name=""/>
        <p:cNvGrpSpPr/>
        <p:nvPr/>
      </p:nvGrpSpPr>
      <p:grpSpPr>
        <a:xfrm>
          <a:off x="0" y="0"/>
          <a:ext cx="0" cy="0"/>
          <a:chOff x="0" y="0"/>
          <a:chExt cx="0" cy="0"/>
        </a:xfrm>
      </p:grpSpPr>
      <p:pic>
        <p:nvPicPr>
          <p:cNvPr id="6" name="Picture 5" descr="Tausta_sininen.jp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2600"/>
          </a:xfrm>
          <a:prstGeom prst="rect">
            <a:avLst/>
          </a:prstGeom>
        </p:spPr>
      </p:pic>
      <p:sp>
        <p:nvSpPr>
          <p:cNvPr id="10"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1"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oitussivu, logo">
    <p:spTree>
      <p:nvGrpSpPr>
        <p:cNvPr id="1" name=""/>
        <p:cNvGrpSpPr/>
        <p:nvPr/>
      </p:nvGrpSpPr>
      <p:grpSpPr>
        <a:xfrm>
          <a:off x="0" y="0"/>
          <a:ext cx="0" cy="0"/>
          <a:chOff x="0" y="0"/>
          <a:chExt cx="0" cy="0"/>
        </a:xfrm>
      </p:grpSpPr>
      <p:sp>
        <p:nvSpPr>
          <p:cNvPr id="8" name="Date Placeholder 15"/>
          <p:cNvSpPr>
            <a:spLocks noGrp="1"/>
          </p:cNvSpPr>
          <p:nvPr>
            <p:ph type="dt" sz="half" idx="2"/>
          </p:nvPr>
        </p:nvSpPr>
        <p:spPr>
          <a:xfrm>
            <a:off x="4611266" y="5031582"/>
            <a:ext cx="504000" cy="108000"/>
          </a:xfrm>
          <a:prstGeom prst="rect">
            <a:avLst/>
          </a:prstGeom>
        </p:spPr>
        <p:txBody>
          <a:bodyPr vert="horz" wrap="none" lIns="0" tIns="0" rIns="0" bIns="0" rtlCol="0" anchor="t" anchorCtr="0">
            <a:noAutofit/>
          </a:bodyPr>
          <a:lstStyle>
            <a:lvl1pPr marL="0" algn="r" defTabSz="457200" rtl="0" eaLnBrk="1" latinLnBrk="0" hangingPunct="1">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1/2017</a:t>
            </a:r>
            <a:endParaRPr lang="fi-FI"/>
          </a:p>
        </p:txBody>
      </p:sp>
      <p:sp>
        <p:nvSpPr>
          <p:cNvPr id="9"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pic>
        <p:nvPicPr>
          <p:cNvPr id="10" name="Picture 9" descr="Tausta_sininen.jpg"/>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7188"/>
          <a:stretch>
            <a:fillRect/>
          </a:stretch>
        </p:blipFill>
        <p:spPr>
          <a:xfrm>
            <a:off x="0" y="3"/>
            <a:ext cx="9144000" cy="4659980"/>
          </a:xfrm>
          <a:prstGeom prst="rect">
            <a:avLst/>
          </a:prstGeom>
        </p:spPr>
      </p:pic>
      <p:sp>
        <p:nvSpPr>
          <p:cNvPr id="6" name="Otsikko 1"/>
          <p:cNvSpPr>
            <a:spLocks noGrp="1"/>
          </p:cNvSpPr>
          <p:nvPr>
            <p:ph type="ctrTitle"/>
          </p:nvPr>
        </p:nvSpPr>
        <p:spPr>
          <a:xfrm>
            <a:off x="720000" y="1201894"/>
            <a:ext cx="7560000" cy="1080000"/>
          </a:xfrm>
        </p:spPr>
        <p:txBody>
          <a:bodyPr/>
          <a:lstStyle>
            <a:lvl1pPr algn="r">
              <a:lnSpc>
                <a:spcPct val="100000"/>
              </a:lnSpc>
              <a:defRPr sz="4800">
                <a:solidFill>
                  <a:schemeClr val="bg1"/>
                </a:solidFill>
              </a:defRPr>
            </a:lvl1pPr>
          </a:lstStyle>
          <a:p>
            <a:r>
              <a:rPr lang="fi-FI" smtClean="0"/>
              <a:t>Muokkaa perustyyl. napsautt.</a:t>
            </a:r>
            <a:endParaRPr lang="fi-FI" dirty="0"/>
          </a:p>
        </p:txBody>
      </p:sp>
      <p:sp>
        <p:nvSpPr>
          <p:cNvPr id="7" name="Alaotsikko 2"/>
          <p:cNvSpPr>
            <a:spLocks noGrp="1"/>
          </p:cNvSpPr>
          <p:nvPr>
            <p:ph type="subTitle" idx="1" hasCustomPrompt="1"/>
          </p:nvPr>
        </p:nvSpPr>
        <p:spPr>
          <a:xfrm>
            <a:off x="3095630" y="2410257"/>
            <a:ext cx="5184375" cy="1018744"/>
          </a:xfrm>
        </p:spPr>
        <p:txBody>
          <a:bodyPr wrap="square" tIns="0"/>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Lisää </a:t>
            </a:r>
            <a:r>
              <a:rPr lang="fi-FI" smtClean="0"/>
              <a:t>esiintyjän nimi</a:t>
            </a:r>
            <a:br>
              <a:rPr lang="fi-FI" smtClean="0"/>
            </a:br>
            <a:r>
              <a:rPr lang="fi-FI" smtClean="0"/>
              <a:t>paikka ja</a:t>
            </a:r>
            <a:br>
              <a:rPr lang="fi-FI" smtClean="0"/>
            </a:br>
            <a:r>
              <a:rPr lang="fi-FI" smtClean="0"/>
              <a:t>päivämäärä</a:t>
            </a:r>
            <a:endParaRPr lang="fi-FI" dirty="0"/>
          </a:p>
        </p:txBody>
      </p:sp>
    </p:spTree>
    <p:extLst>
      <p:ext uri="{BB962C8B-B14F-4D97-AF65-F5344CB8AC3E}">
        <p14:creationId xmlns:p14="http://schemas.microsoft.com/office/powerpoint/2010/main" val="15363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sisältö, lähde">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2"/>
            <a:ext cx="8100000" cy="3072825"/>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7" name="Tekstin paikkamerkki 14"/>
          <p:cNvSpPr>
            <a:spLocks noGrp="1"/>
          </p:cNvSpPr>
          <p:nvPr>
            <p:ph type="body" sz="quarter" idx="14" hasCustomPrompt="1"/>
          </p:nvPr>
        </p:nvSpPr>
        <p:spPr>
          <a:xfrm>
            <a:off x="540004" y="4313081"/>
            <a:ext cx="8089651" cy="321300"/>
          </a:xfrm>
          <a:prstGeom prst="rect">
            <a:avLst/>
          </a:prstGeom>
        </p:spPr>
        <p:txBody>
          <a:bodyPr/>
          <a:lstStyle>
            <a:lvl1pPr marL="0" indent="0">
              <a:lnSpc>
                <a:spcPts val="1500"/>
              </a:lnSpc>
              <a:spcAft>
                <a:spcPts val="300"/>
              </a:spcAft>
              <a:buFontTx/>
              <a:buNone/>
              <a:defRPr sz="1400">
                <a:solidFill>
                  <a:schemeClr val="tx1"/>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275041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tsikko, alaotsikko, sisältö, lähde">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0"/>
            <a:ext cx="8100000" cy="307282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7" name="Tekstin paikkamerkki 14"/>
          <p:cNvSpPr>
            <a:spLocks noGrp="1"/>
          </p:cNvSpPr>
          <p:nvPr>
            <p:ph type="body" sz="quarter" idx="14" hasCustomPrompt="1"/>
          </p:nvPr>
        </p:nvSpPr>
        <p:spPr>
          <a:xfrm>
            <a:off x="540000" y="4313081"/>
            <a:ext cx="8089651" cy="321300"/>
          </a:xfrm>
        </p:spPr>
        <p:txBody>
          <a:bodyPr/>
          <a:lstStyle>
            <a:lvl1pPr marL="0" indent="0">
              <a:lnSpc>
                <a:spcPts val="1500"/>
              </a:lnSpc>
              <a:spcAft>
                <a:spcPts val="300"/>
              </a:spcAft>
              <a:buFontTx/>
              <a:buNone/>
              <a:defRPr sz="1400">
                <a:solidFill>
                  <a:schemeClr val="tx1"/>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9" name="Tekstin paikkamerkki 6"/>
          <p:cNvSpPr>
            <a:spLocks noGrp="1"/>
          </p:cNvSpPr>
          <p:nvPr>
            <p:ph type="body" sz="quarter" idx="12"/>
          </p:nvPr>
        </p:nvSpPr>
        <p:spPr>
          <a:xfrm>
            <a:off x="540000" y="977400"/>
            <a:ext cx="8099175" cy="232200"/>
          </a:xfr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2"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tsikko,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2"/>
            <a:ext cx="8100000" cy="3072825"/>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2316286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tsikko, alaotsikko, sisältö, lähde">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2"/>
            <a:ext cx="8100000" cy="3072825"/>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7" name="Tekstin paikkamerkki 14"/>
          <p:cNvSpPr>
            <a:spLocks noGrp="1"/>
          </p:cNvSpPr>
          <p:nvPr>
            <p:ph type="body" sz="quarter" idx="14" hasCustomPrompt="1"/>
          </p:nvPr>
        </p:nvSpPr>
        <p:spPr>
          <a:xfrm>
            <a:off x="540004" y="4313081"/>
            <a:ext cx="8089651" cy="321300"/>
          </a:xfrm>
          <a:prstGeom prst="rect">
            <a:avLst/>
          </a:prstGeom>
        </p:spPr>
        <p:txBody>
          <a:bodyPr/>
          <a:lstStyle>
            <a:lvl1pPr marL="0" indent="0">
              <a:lnSpc>
                <a:spcPts val="1500"/>
              </a:lnSpc>
              <a:spcAft>
                <a:spcPts val="300"/>
              </a:spcAft>
              <a:buFontTx/>
              <a:buNone/>
              <a:defRPr sz="1400">
                <a:solidFill>
                  <a:schemeClr val="tx1"/>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9" name="Tekstin paikkamerkki 6"/>
          <p:cNvSpPr>
            <a:spLocks noGrp="1"/>
          </p:cNvSpPr>
          <p:nvPr>
            <p:ph type="body" sz="quarter" idx="12"/>
          </p:nvPr>
        </p:nvSpPr>
        <p:spPr>
          <a:xfrm>
            <a:off x="540004" y="977400"/>
            <a:ext cx="8099175" cy="232200"/>
          </a:xfrm>
          <a:prstGeom prst="rect">
            <a:avLst/>
          </a:prstGeo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2"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2260780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tsikko, alaotsikko,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2"/>
            <a:ext cx="8100000" cy="3072825"/>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9" name="Tekstin paikkamerkki 6"/>
          <p:cNvSpPr>
            <a:spLocks noGrp="1"/>
          </p:cNvSpPr>
          <p:nvPr>
            <p:ph type="body" sz="quarter" idx="12"/>
          </p:nvPr>
        </p:nvSpPr>
        <p:spPr>
          <a:xfrm>
            <a:off x="540004" y="977400"/>
            <a:ext cx="8099175" cy="232200"/>
          </a:xfrm>
          <a:prstGeom prst="rect">
            <a:avLst/>
          </a:prstGeo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2"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2544508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tailu 1, lähde">
    <p:spTree>
      <p:nvGrpSpPr>
        <p:cNvPr id="1" name=""/>
        <p:cNvGrpSpPr/>
        <p:nvPr/>
      </p:nvGrpSpPr>
      <p:grpSpPr>
        <a:xfrm>
          <a:off x="0" y="0"/>
          <a:ext cx="0" cy="0"/>
          <a:chOff x="0" y="0"/>
          <a:chExt cx="0" cy="0"/>
        </a:xfrm>
      </p:grpSpPr>
      <p:sp>
        <p:nvSpPr>
          <p:cNvPr id="10" name="Tekstin paikkamerkki 14"/>
          <p:cNvSpPr>
            <a:spLocks noGrp="1"/>
          </p:cNvSpPr>
          <p:nvPr>
            <p:ph type="body" sz="quarter" idx="14" hasCustomPrompt="1"/>
          </p:nvPr>
        </p:nvSpPr>
        <p:spPr>
          <a:xfrm>
            <a:off x="540004" y="4313081"/>
            <a:ext cx="8089651" cy="321300"/>
          </a:xfrm>
          <a:prstGeom prst="rect">
            <a:avLst/>
          </a:prstGeo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2" name="Otsikko 1"/>
          <p:cNvSpPr>
            <a:spLocks noGrp="1"/>
          </p:cNvSpPr>
          <p:nvPr>
            <p:ph type="title"/>
          </p:nvPr>
        </p:nvSpPr>
        <p:spPr>
          <a:xfrm>
            <a:off x="540000" y="270000"/>
            <a:ext cx="8100000" cy="675000"/>
          </a:xfrm>
        </p:spPr>
        <p:txBody>
          <a:bodyPr/>
          <a:lstStyle>
            <a:lvl1pPr algn="l">
              <a:defRPr/>
            </a:lvl1pPr>
          </a:lstStyle>
          <a:p>
            <a:r>
              <a:rPr lang="fi-FI" smtClean="0"/>
              <a:t>Muokkaa perustyyl. napsautt.</a:t>
            </a:r>
            <a:endParaRPr lang="fi-FI" dirty="0"/>
          </a:p>
        </p:txBody>
      </p:sp>
      <p:sp>
        <p:nvSpPr>
          <p:cNvPr id="3" name="Sisällön paikkamerkki 2"/>
          <p:cNvSpPr>
            <a:spLocks noGrp="1"/>
          </p:cNvSpPr>
          <p:nvPr>
            <p:ph sz="half" idx="1"/>
          </p:nvPr>
        </p:nvSpPr>
        <p:spPr>
          <a:xfrm>
            <a:off x="539999" y="1242000"/>
            <a:ext cx="4032000" cy="3051394"/>
          </a:xfrm>
          <a:prstGeom prst="rect">
            <a:avLst/>
          </a:prstGeo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a:t>
            </a:r>
          </a:p>
          <a:p>
            <a:pPr lvl="1"/>
            <a:r>
              <a:rPr lang="fi-FI" smtClean="0"/>
              <a:t>toinen taso</a:t>
            </a:r>
          </a:p>
          <a:p>
            <a:pPr lvl="2"/>
            <a:r>
              <a:rPr lang="fi-FI" smtClean="0"/>
              <a:t>kolmas taso</a:t>
            </a:r>
          </a:p>
        </p:txBody>
      </p:sp>
      <p:sp>
        <p:nvSpPr>
          <p:cNvPr id="4" name="Sisällön paikkamerkki 3"/>
          <p:cNvSpPr>
            <a:spLocks noGrp="1"/>
          </p:cNvSpPr>
          <p:nvPr>
            <p:ph sz="half" idx="2"/>
          </p:nvPr>
        </p:nvSpPr>
        <p:spPr>
          <a:xfrm>
            <a:off x="4608000" y="1242000"/>
            <a:ext cx="4032000" cy="3051000"/>
          </a:xfrm>
          <a:prstGeom prst="rect">
            <a:avLst/>
          </a:prstGeo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a:t>
            </a:r>
          </a:p>
          <a:p>
            <a:pPr lvl="1"/>
            <a:r>
              <a:rPr lang="fi-FI" smtClean="0"/>
              <a:t>toinen taso</a:t>
            </a:r>
          </a:p>
          <a:p>
            <a:pPr lvl="2"/>
            <a:r>
              <a:rPr lang="fi-FI" smtClean="0"/>
              <a:t>kolmas taso</a:t>
            </a:r>
          </a:p>
        </p:txBody>
      </p:sp>
      <p:sp>
        <p:nvSpPr>
          <p:cNvPr id="12" name="Date Placeholder 15"/>
          <p:cNvSpPr>
            <a:spLocks noGrp="1"/>
          </p:cNvSpPr>
          <p:nvPr>
            <p:ph type="dt" sz="half" idx="15"/>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solidFill>
                  <a:srgbClr val="000000"/>
                </a:solidFill>
              </a:rPr>
              <a:t>1/2017</a:t>
            </a:r>
            <a:endParaRPr lang="fi-FI">
              <a:solidFill>
                <a:srgbClr val="000000"/>
              </a:solidFill>
            </a:endParaRPr>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solidFill>
                  <a:srgbClr val="000000"/>
                </a:solidFill>
              </a:rPr>
              <a:t>DM  1779614</a:t>
            </a:r>
            <a:endParaRPr lang="fi-FI">
              <a:solidFill>
                <a:srgbClr val="000000"/>
              </a:solidFill>
            </a:endParaRPr>
          </a:p>
        </p:txBody>
      </p:sp>
    </p:spTree>
    <p:extLst>
      <p:ext uri="{BB962C8B-B14F-4D97-AF65-F5344CB8AC3E}">
        <p14:creationId xmlns:p14="http://schemas.microsoft.com/office/powerpoint/2010/main" val="3735569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ertailu 2, lähde">
    <p:spTree>
      <p:nvGrpSpPr>
        <p:cNvPr id="1" name=""/>
        <p:cNvGrpSpPr/>
        <p:nvPr/>
      </p:nvGrpSpPr>
      <p:grpSpPr>
        <a:xfrm>
          <a:off x="0" y="0"/>
          <a:ext cx="0" cy="0"/>
          <a:chOff x="0" y="0"/>
          <a:chExt cx="0" cy="0"/>
        </a:xfrm>
      </p:grpSpPr>
      <p:sp>
        <p:nvSpPr>
          <p:cNvPr id="2" name="Title 1"/>
          <p:cNvSpPr>
            <a:spLocks noGrp="1"/>
          </p:cNvSpPr>
          <p:nvPr>
            <p:ph type="title"/>
          </p:nvPr>
        </p:nvSpPr>
        <p:spPr>
          <a:xfrm>
            <a:off x="540000" y="270000"/>
            <a:ext cx="8100000" cy="702000"/>
          </a:xfrm>
        </p:spPr>
        <p:txBody>
          <a:bodyPr vert="horz" wrap="square" lIns="0" tIns="0" rIns="0" bIns="0" rtlCol="0" anchor="t" anchorCtr="0">
            <a:noAutofit/>
          </a:bodyPr>
          <a:lstStyle>
            <a:lvl1pPr>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a:p>
        </p:txBody>
      </p:sp>
      <p:sp>
        <p:nvSpPr>
          <p:cNvPr id="3" name="Text Placeholder 2"/>
          <p:cNvSpPr>
            <a:spLocks noGrp="1"/>
          </p:cNvSpPr>
          <p:nvPr>
            <p:ph type="body" idx="1"/>
          </p:nvPr>
        </p:nvSpPr>
        <p:spPr>
          <a:xfrm>
            <a:off x="540000" y="1151335"/>
            <a:ext cx="4040188" cy="479822"/>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540000" y="1631157"/>
            <a:ext cx="4040188" cy="2661844"/>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30" y="1151335"/>
            <a:ext cx="4041775" cy="479822"/>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4645030" y="1631157"/>
            <a:ext cx="4041775" cy="2661844"/>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9" name="Text Placeholder 9"/>
          <p:cNvSpPr>
            <a:spLocks noGrp="1"/>
          </p:cNvSpPr>
          <p:nvPr>
            <p:ph type="body" sz="quarter" idx="4294967295" hasCustomPrompt="1"/>
          </p:nvPr>
        </p:nvSpPr>
        <p:spPr>
          <a:xfrm>
            <a:off x="540000" y="4313712"/>
            <a:ext cx="8146800" cy="320278"/>
          </a:xfrm>
          <a:prstGeom prst="rect">
            <a:avLst/>
          </a:prstGeom>
        </p:spPr>
        <p:txBody>
          <a:bodyPr/>
          <a:lstStyle>
            <a:lvl1pPr>
              <a:defRPr/>
            </a:lvl1pPr>
          </a:lstStyle>
          <a:p>
            <a:pPr marL="0" indent="0">
              <a:lnSpc>
                <a:spcPts val="1500"/>
              </a:lnSpc>
              <a:spcAft>
                <a:spcPts val="300"/>
              </a:spcAft>
              <a:buNone/>
            </a:pPr>
            <a:r>
              <a:rPr lang="fi-FI" sz="1400" smtClean="0"/>
              <a:t>Lähde:</a:t>
            </a:r>
            <a:endParaRPr lang="fi-FI" sz="1400"/>
          </a:p>
        </p:txBody>
      </p:sp>
      <p:sp>
        <p:nvSpPr>
          <p:cNvPr id="12" name="Date Placeholder 15"/>
          <p:cNvSpPr>
            <a:spLocks noGrp="1"/>
          </p:cNvSpPr>
          <p:nvPr>
            <p:ph type="dt" sz="half" idx="10"/>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solidFill>
                  <a:srgbClr val="000000"/>
                </a:solidFill>
              </a:rPr>
              <a:t>1/2017</a:t>
            </a:r>
            <a:endParaRPr lang="fi-FI">
              <a:solidFill>
                <a:srgbClr val="000000"/>
              </a:solidFill>
            </a:endParaRPr>
          </a:p>
        </p:txBody>
      </p:sp>
      <p:sp>
        <p:nvSpPr>
          <p:cNvPr id="13" name="Footer Placeholder 16"/>
          <p:cNvSpPr>
            <a:spLocks noGrp="1"/>
          </p:cNvSpPr>
          <p:nvPr>
            <p:ph type="ftr" sz="quarter" idx="11"/>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solidFill>
                  <a:srgbClr val="000000"/>
                </a:solidFill>
              </a:rPr>
              <a:t>DM  1779614</a:t>
            </a:r>
            <a:endParaRPr lang="fi-FI">
              <a:solidFill>
                <a:srgbClr val="000000"/>
              </a:solidFill>
            </a:endParaRPr>
          </a:p>
        </p:txBody>
      </p:sp>
    </p:spTree>
    <p:extLst>
      <p:ext uri="{BB962C8B-B14F-4D97-AF65-F5344CB8AC3E}">
        <p14:creationId xmlns:p14="http://schemas.microsoft.com/office/powerpoint/2010/main" val="1222947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enestykset-1">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spcAft>
                <a:spcPts val="600"/>
              </a:spcAft>
              <a:defRPr/>
            </a:lvl1pPr>
          </a:lstStyle>
          <a:p>
            <a:r>
              <a:rPr lang="fi-FI" smtClean="0"/>
              <a:t>Muokkaa perustyyl. napsautt.</a:t>
            </a:r>
            <a:endParaRPr lang="fi-FI" dirty="0"/>
          </a:p>
        </p:txBody>
      </p:sp>
      <p:sp>
        <p:nvSpPr>
          <p:cNvPr id="12" name="Picture Placeholder 11"/>
          <p:cNvSpPr>
            <a:spLocks noGrp="1"/>
          </p:cNvSpPr>
          <p:nvPr>
            <p:ph type="pic" sz="quarter" idx="15"/>
          </p:nvPr>
        </p:nvSpPr>
        <p:spPr>
          <a:xfrm>
            <a:off x="5695950" y="1242000"/>
            <a:ext cx="2944050" cy="3051394"/>
          </a:xfrm>
          <a:prstGeom prst="rect">
            <a:avLst/>
          </a:prstGeom>
        </p:spPr>
        <p:txBody>
          <a:bodyPr/>
          <a:lstStyle>
            <a:lvl1pPr>
              <a:buFontTx/>
              <a:buNone/>
              <a:defRPr sz="1600"/>
            </a:lvl1pPr>
          </a:lstStyle>
          <a:p>
            <a:r>
              <a:rPr lang="fi-FI" smtClean="0"/>
              <a:t>Lisää kuva napsauttamalla kuvaketta</a:t>
            </a:r>
            <a:endParaRPr lang="fi-FI"/>
          </a:p>
        </p:txBody>
      </p:sp>
      <p:sp>
        <p:nvSpPr>
          <p:cNvPr id="13" name="Text Placeholder 12"/>
          <p:cNvSpPr>
            <a:spLocks noGrp="1"/>
          </p:cNvSpPr>
          <p:nvPr>
            <p:ph type="body" sz="quarter" idx="16"/>
          </p:nvPr>
        </p:nvSpPr>
        <p:spPr>
          <a:xfrm>
            <a:off x="540005" y="1242000"/>
            <a:ext cx="5106225" cy="3051394"/>
          </a:xfrm>
          <a:prstGeom prst="rect">
            <a:avLst/>
          </a:prstGeom>
        </p:spPr>
        <p:txBody>
          <a:bodyPr/>
          <a:lstStyle>
            <a:lvl1pPr>
              <a:buFontTx/>
              <a:buNone/>
              <a:defRPr sz="1800"/>
            </a:lvl1pPr>
            <a:lvl2pPr marL="0" indent="0">
              <a:buFontTx/>
              <a:buNone/>
              <a:defRPr sz="1600"/>
            </a:lvl2pPr>
            <a:lvl3pPr>
              <a:buFontTx/>
              <a:buNone/>
              <a:defRPr sz="1400"/>
            </a:lvl3pPr>
          </a:lstStyle>
          <a:p>
            <a:pPr lvl="0"/>
            <a:r>
              <a:rPr lang="fi-FI" smtClean="0"/>
              <a:t>Muokkaa tekstin perustyylejä</a:t>
            </a:r>
          </a:p>
          <a:p>
            <a:pPr lvl="1"/>
            <a:r>
              <a:rPr lang="fi-FI" smtClean="0"/>
              <a:t>toinen taso</a:t>
            </a:r>
          </a:p>
        </p:txBody>
      </p:sp>
      <p:sp>
        <p:nvSpPr>
          <p:cNvPr id="14" name="Tekstin paikkamerkki 6"/>
          <p:cNvSpPr>
            <a:spLocks noGrp="1"/>
          </p:cNvSpPr>
          <p:nvPr>
            <p:ph type="body" sz="quarter" idx="12"/>
          </p:nvPr>
        </p:nvSpPr>
        <p:spPr>
          <a:xfrm>
            <a:off x="540004" y="977400"/>
            <a:ext cx="8099175" cy="232200"/>
          </a:xfrm>
          <a:prstGeom prst="rect">
            <a:avLst/>
          </a:prstGeo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5"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6"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957750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enestykset-2">
    <p:spTree>
      <p:nvGrpSpPr>
        <p:cNvPr id="1" name=""/>
        <p:cNvGrpSpPr/>
        <p:nvPr/>
      </p:nvGrpSpPr>
      <p:grpSpPr>
        <a:xfrm>
          <a:off x="0" y="0"/>
          <a:ext cx="0" cy="0"/>
          <a:chOff x="0" y="0"/>
          <a:chExt cx="0" cy="0"/>
        </a:xfrm>
      </p:grpSpPr>
      <p:sp>
        <p:nvSpPr>
          <p:cNvPr id="2" name="Otsikko 1"/>
          <p:cNvSpPr>
            <a:spLocks noGrp="1"/>
          </p:cNvSpPr>
          <p:nvPr>
            <p:ph type="title"/>
          </p:nvPr>
        </p:nvSpPr>
        <p:spPr>
          <a:xfrm>
            <a:off x="540000" y="270000"/>
            <a:ext cx="8100000" cy="675000"/>
          </a:xfrm>
        </p:spPr>
        <p:txBody>
          <a:bodyPr/>
          <a:lstStyle>
            <a:lvl1pPr algn="l">
              <a:defRPr/>
            </a:lvl1pPr>
          </a:lstStyle>
          <a:p>
            <a:r>
              <a:rPr lang="fi-FI" smtClean="0"/>
              <a:t>Muokkaa perustyyl. napsautt.</a:t>
            </a:r>
            <a:endParaRPr lang="fi-FI" dirty="0"/>
          </a:p>
        </p:txBody>
      </p:sp>
      <p:sp>
        <p:nvSpPr>
          <p:cNvPr id="10" name="Picture Placeholder 11"/>
          <p:cNvSpPr>
            <a:spLocks noGrp="1"/>
          </p:cNvSpPr>
          <p:nvPr>
            <p:ph type="pic" sz="quarter" idx="15"/>
          </p:nvPr>
        </p:nvSpPr>
        <p:spPr>
          <a:xfrm>
            <a:off x="540004" y="1242000"/>
            <a:ext cx="2936625" cy="3044250"/>
          </a:xfrm>
          <a:prstGeom prst="rect">
            <a:avLst/>
          </a:prstGeom>
        </p:spPr>
        <p:txBody>
          <a:bodyPr/>
          <a:lstStyle>
            <a:lvl1pPr>
              <a:buFontTx/>
              <a:buNone/>
              <a:defRPr sz="1600"/>
            </a:lvl1pPr>
          </a:lstStyle>
          <a:p>
            <a:r>
              <a:rPr lang="fi-FI" smtClean="0"/>
              <a:t>Lisää kuva napsauttamalla kuvaketta</a:t>
            </a:r>
            <a:endParaRPr lang="fi-FI"/>
          </a:p>
        </p:txBody>
      </p:sp>
      <p:sp>
        <p:nvSpPr>
          <p:cNvPr id="13" name="Text Placeholder 12"/>
          <p:cNvSpPr>
            <a:spLocks noGrp="1"/>
          </p:cNvSpPr>
          <p:nvPr>
            <p:ph type="body" sz="quarter" idx="16"/>
          </p:nvPr>
        </p:nvSpPr>
        <p:spPr>
          <a:xfrm>
            <a:off x="3533780" y="1242001"/>
            <a:ext cx="5106225" cy="3037106"/>
          </a:xfrm>
          <a:prstGeom prst="rect">
            <a:avLst/>
          </a:prstGeom>
        </p:spPr>
        <p:txBody>
          <a:bodyPr/>
          <a:lstStyle>
            <a:lvl1pPr>
              <a:buFontTx/>
              <a:buNone/>
              <a:defRPr sz="1800"/>
            </a:lvl1pPr>
            <a:lvl2pPr marL="0" indent="0" defTabSz="180975">
              <a:buFontTx/>
              <a:buNone/>
              <a:defRPr sz="1600"/>
            </a:lvl2pPr>
            <a:lvl3pPr>
              <a:buFontTx/>
              <a:buNone/>
              <a:defRPr sz="1400"/>
            </a:lvl3pPr>
          </a:lstStyle>
          <a:p>
            <a:pPr lvl="0"/>
            <a:r>
              <a:rPr lang="fi-FI" smtClean="0"/>
              <a:t>Muokkaa tekstin perustyylejä</a:t>
            </a:r>
          </a:p>
          <a:p>
            <a:pPr lvl="1"/>
            <a:r>
              <a:rPr lang="fi-FI" smtClean="0"/>
              <a:t>toinen taso</a:t>
            </a:r>
          </a:p>
        </p:txBody>
      </p:sp>
      <p:sp>
        <p:nvSpPr>
          <p:cNvPr id="14" name="Tekstin paikkamerkki 6"/>
          <p:cNvSpPr>
            <a:spLocks noGrp="1"/>
          </p:cNvSpPr>
          <p:nvPr>
            <p:ph type="body" sz="quarter" idx="12"/>
          </p:nvPr>
        </p:nvSpPr>
        <p:spPr>
          <a:xfrm>
            <a:off x="540004" y="977400"/>
            <a:ext cx="8099175" cy="232200"/>
          </a:xfrm>
          <a:prstGeom prst="rect">
            <a:avLst/>
          </a:prstGeo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5"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6"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500335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Otsikko,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lnSpc>
                <a:spcPct val="100000"/>
              </a:lnSpc>
              <a:defRPr/>
            </a:lvl1pPr>
          </a:lstStyle>
          <a:p>
            <a:r>
              <a:rPr lang="fi-FI" smtClean="0"/>
              <a:t>Muokkaa perustyyl. napsautt.</a:t>
            </a:r>
            <a:endParaRPr lang="fi-FI"/>
          </a:p>
        </p:txBody>
      </p:sp>
      <p:sp>
        <p:nvSpPr>
          <p:cNvPr id="8" name="Tekstin paikkamerkki 14"/>
          <p:cNvSpPr>
            <a:spLocks noGrp="1"/>
          </p:cNvSpPr>
          <p:nvPr>
            <p:ph type="body" sz="quarter" idx="15" hasCustomPrompt="1"/>
          </p:nvPr>
        </p:nvSpPr>
        <p:spPr>
          <a:xfrm>
            <a:off x="540004" y="4313081"/>
            <a:ext cx="8089651" cy="321300"/>
          </a:xfrm>
          <a:prstGeom prst="rect">
            <a:avLst/>
          </a:prstGeo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837490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lnSpc>
                <a:spcPct val="100000"/>
              </a:lnSpc>
              <a:defRPr/>
            </a:lvl1pPr>
          </a:lstStyle>
          <a:p>
            <a:r>
              <a:rPr lang="fi-FI" smtClean="0"/>
              <a:t>Muokkaa perustyyl. napsautt.</a:t>
            </a:r>
            <a:endParaRPr lang="fi-FI"/>
          </a:p>
        </p:txBody>
      </p:sp>
      <p:sp>
        <p:nvSpPr>
          <p:cNvPr id="13"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4"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3186169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8"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9"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31086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 alaotsikko, sisältö">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0"/>
            <a:ext cx="8100000" cy="307282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9" name="Tekstin paikkamerkki 6"/>
          <p:cNvSpPr>
            <a:spLocks noGrp="1"/>
          </p:cNvSpPr>
          <p:nvPr>
            <p:ph type="body" sz="quarter" idx="12"/>
          </p:nvPr>
        </p:nvSpPr>
        <p:spPr>
          <a:xfrm>
            <a:off x="540000" y="977400"/>
            <a:ext cx="8099175" cy="232200"/>
          </a:xfr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2" name="Date Placeholder 15"/>
          <p:cNvSpPr>
            <a:spLocks noGrp="1" noChangeAspect="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oitus">
    <p:spTree>
      <p:nvGrpSpPr>
        <p:cNvPr id="1" name=""/>
        <p:cNvGrpSpPr/>
        <p:nvPr/>
      </p:nvGrpSpPr>
      <p:grpSpPr>
        <a:xfrm>
          <a:off x="0" y="0"/>
          <a:ext cx="0" cy="0"/>
          <a:chOff x="0" y="0"/>
          <a:chExt cx="0" cy="0"/>
        </a:xfrm>
      </p:grpSpPr>
      <p:pic>
        <p:nvPicPr>
          <p:cNvPr id="6" name="Picture 5" descr="Tausta_sininen.jp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2600"/>
          </a:xfrm>
          <a:prstGeom prst="rect">
            <a:avLst/>
          </a:prstGeom>
        </p:spPr>
      </p:pic>
      <p:sp>
        <p:nvSpPr>
          <p:cNvPr id="10"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lang="fi-FI" dirty="0">
              <a:solidFill>
                <a:srgbClr val="000000"/>
              </a:solidFill>
            </a:endParaRPr>
          </a:p>
        </p:txBody>
      </p:sp>
      <p:sp>
        <p:nvSpPr>
          <p:cNvPr id="11"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lang="fi-FI" dirty="0">
              <a:solidFill>
                <a:srgbClr val="000000"/>
              </a:solidFill>
            </a:endParaRPr>
          </a:p>
        </p:txBody>
      </p:sp>
      <p:pic>
        <p:nvPicPr>
          <p:cNvPr id="5" name="Picture 5" descr="Tausta_sininen.jp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2600"/>
          </a:xfrm>
          <a:prstGeom prst="rect">
            <a:avLst/>
          </a:prstGeom>
        </p:spPr>
      </p:pic>
    </p:spTree>
    <p:extLst>
      <p:ext uri="{BB962C8B-B14F-4D97-AF65-F5344CB8AC3E}">
        <p14:creationId xmlns:p14="http://schemas.microsoft.com/office/powerpoint/2010/main" val="4082669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Kuva koko alueella">
    <p:spTree>
      <p:nvGrpSpPr>
        <p:cNvPr id="1" name=""/>
        <p:cNvGrpSpPr/>
        <p:nvPr/>
      </p:nvGrpSpPr>
      <p:grpSpPr>
        <a:xfrm>
          <a:off x="0" y="0"/>
          <a:ext cx="0" cy="0"/>
          <a:chOff x="0" y="0"/>
          <a:chExt cx="0" cy="0"/>
        </a:xfrm>
      </p:grpSpPr>
      <p:sp>
        <p:nvSpPr>
          <p:cNvPr id="8" name="Kuvan paikkamerkki 7"/>
          <p:cNvSpPr>
            <a:spLocks noGrp="1"/>
          </p:cNvSpPr>
          <p:nvPr>
            <p:ph type="pic" sz="quarter" idx="12"/>
          </p:nvPr>
        </p:nvSpPr>
        <p:spPr>
          <a:xfrm>
            <a:off x="0" y="0"/>
            <a:ext cx="9144000" cy="4457700"/>
          </a:xfrm>
        </p:spPr>
        <p:txBody>
          <a:bodyPr/>
          <a:lstStyle/>
          <a:p>
            <a:r>
              <a:rPr lang="fi-FI" smtClean="0"/>
              <a:t>Lisää kuva napsauttamalla kuvaketta</a:t>
            </a:r>
            <a:endParaRPr lang="fi-FI"/>
          </a:p>
        </p:txBody>
      </p:sp>
      <p:sp>
        <p:nvSpPr>
          <p:cNvPr id="2" name="Otsikko 1"/>
          <p:cNvSpPr>
            <a:spLocks noGrp="1"/>
          </p:cNvSpPr>
          <p:nvPr>
            <p:ph type="title"/>
          </p:nvPr>
        </p:nvSpPr>
        <p:spPr>
          <a:xfrm>
            <a:off x="176645" y="3779448"/>
            <a:ext cx="7876309" cy="670460"/>
          </a:xfrm>
        </p:spPr>
        <p:txBody>
          <a:body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p>
            <a:r>
              <a:rPr lang="fi-FI" sz="800" smtClean="0"/>
              <a:t>1/2017</a:t>
            </a:r>
            <a:endParaRPr lang="fi-FI" sz="800" dirty="0"/>
          </a:p>
        </p:txBody>
      </p:sp>
      <p:sp>
        <p:nvSpPr>
          <p:cNvPr id="4" name="Alatunnisteen paikkamerkki 3"/>
          <p:cNvSpPr>
            <a:spLocks noGrp="1"/>
          </p:cNvSpPr>
          <p:nvPr>
            <p:ph type="ftr" sz="quarter" idx="11"/>
          </p:nvPr>
        </p:nvSpPr>
        <p:spPr/>
        <p:txBody>
          <a:bodyPr/>
          <a:lstStyle/>
          <a:p>
            <a:r>
              <a:rPr lang="fi-FI" sz="800" smtClean="0"/>
              <a:t>DM  1779614</a:t>
            </a:r>
            <a:endParaRPr lang="fi-FI" sz="800" dirty="0"/>
          </a:p>
        </p:txBody>
      </p:sp>
    </p:spTree>
    <p:extLst>
      <p:ext uri="{BB962C8B-B14F-4D97-AF65-F5344CB8AC3E}">
        <p14:creationId xmlns:p14="http://schemas.microsoft.com/office/powerpoint/2010/main" val="3979306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tsikko, sisältö, lähde">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0"/>
            <a:ext cx="8100000" cy="307282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7" name="Tekstin paikkamerkki 14"/>
          <p:cNvSpPr>
            <a:spLocks noGrp="1"/>
          </p:cNvSpPr>
          <p:nvPr>
            <p:ph type="body" sz="quarter" idx="14" hasCustomPrompt="1"/>
          </p:nvPr>
        </p:nvSpPr>
        <p:spPr>
          <a:xfrm>
            <a:off x="540000" y="4313081"/>
            <a:ext cx="8089651" cy="321300"/>
          </a:xfrm>
        </p:spPr>
        <p:txBody>
          <a:bodyPr/>
          <a:lstStyle>
            <a:lvl1pPr marL="0" indent="0">
              <a:lnSpc>
                <a:spcPts val="1500"/>
              </a:lnSpc>
              <a:spcAft>
                <a:spcPts val="300"/>
              </a:spcAft>
              <a:buFontTx/>
              <a:buNone/>
              <a:defRPr sz="1400">
                <a:solidFill>
                  <a:schemeClr val="tx1"/>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marL="0" algn="r" defTabSz="457200" rtl="0" eaLnBrk="1" latinLnBrk="0" hangingPunct="1">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1524012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tsikko, sisältö">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0"/>
            <a:ext cx="8100000" cy="307282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marL="0" algn="r" defTabSz="457200" rtl="0" eaLnBrk="1" latinLnBrk="0" hangingPunct="1">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marL="0" algn="r" defTabSz="457200" rtl="0" eaLnBrk="1" latinLnBrk="0" hangingPunct="1">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962616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tsikko, alaotsikko, sisältö, lähde">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0"/>
            <a:ext cx="8100000" cy="307282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7" name="Tekstin paikkamerkki 14"/>
          <p:cNvSpPr>
            <a:spLocks noGrp="1"/>
          </p:cNvSpPr>
          <p:nvPr>
            <p:ph type="body" sz="quarter" idx="14" hasCustomPrompt="1"/>
          </p:nvPr>
        </p:nvSpPr>
        <p:spPr>
          <a:xfrm>
            <a:off x="540000" y="4313081"/>
            <a:ext cx="8089651" cy="321300"/>
          </a:xfrm>
        </p:spPr>
        <p:txBody>
          <a:bodyPr/>
          <a:lstStyle>
            <a:lvl1pPr marL="0" indent="0">
              <a:lnSpc>
                <a:spcPts val="1500"/>
              </a:lnSpc>
              <a:spcAft>
                <a:spcPts val="300"/>
              </a:spcAft>
              <a:buFontTx/>
              <a:buNone/>
              <a:defRPr sz="1400">
                <a:solidFill>
                  <a:schemeClr val="tx1"/>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9" name="Tekstin paikkamerkki 6"/>
          <p:cNvSpPr>
            <a:spLocks noGrp="1"/>
          </p:cNvSpPr>
          <p:nvPr>
            <p:ph type="body" sz="quarter" idx="12"/>
          </p:nvPr>
        </p:nvSpPr>
        <p:spPr>
          <a:xfrm>
            <a:off x="540000" y="977400"/>
            <a:ext cx="8099175" cy="232200"/>
          </a:xfr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2"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468165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tsikko, alaotsikko, sisältö">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lnSpc>
                <a:spcPct val="100000"/>
              </a:lnSpc>
              <a:spcAft>
                <a:spcPts val="600"/>
              </a:spcAft>
              <a:defRPr>
                <a:solidFill>
                  <a:schemeClr val="tx1"/>
                </a:solidFill>
              </a:defRPr>
            </a:lvl1pPr>
          </a:lstStyle>
          <a:p>
            <a:r>
              <a:rPr lang="fi-FI" smtClean="0"/>
              <a:t>Muokkaa perustyyl. napsautt.</a:t>
            </a:r>
            <a:endParaRPr lang="fi-FI"/>
          </a:p>
        </p:txBody>
      </p:sp>
      <p:sp>
        <p:nvSpPr>
          <p:cNvPr id="3" name="Sisällön paikkamerkki 2"/>
          <p:cNvSpPr>
            <a:spLocks noGrp="1"/>
          </p:cNvSpPr>
          <p:nvPr>
            <p:ph idx="1"/>
          </p:nvPr>
        </p:nvSpPr>
        <p:spPr>
          <a:xfrm>
            <a:off x="540000" y="1242000"/>
            <a:ext cx="8100000" cy="3072825"/>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lvl4pPr>
            <a:lvl5pPr>
              <a:defRPr sz="1600"/>
            </a:lvl5pPr>
            <a:lvl6pPr>
              <a:buFont typeface="Arial" pitchFamily="34" charset="0"/>
              <a:buChar char="−"/>
              <a:defRPr/>
            </a:lvl6pPr>
            <a:lvl7pPr>
              <a:defRPr/>
            </a:lvl7pPr>
            <a:lvl8pPr>
              <a:defRPr/>
            </a:lvl8pPr>
            <a:lvl9pPr>
              <a:defRPr/>
            </a:lvl9pPr>
          </a:lstStyle>
          <a:p>
            <a:pPr lvl="0"/>
            <a:r>
              <a:rPr lang="fi-FI" smtClean="0"/>
              <a:t>Muokkaa tekstin perustyylejä</a:t>
            </a:r>
          </a:p>
          <a:p>
            <a:pPr lvl="1"/>
            <a:r>
              <a:rPr lang="fi-FI" smtClean="0"/>
              <a:t>toinen taso</a:t>
            </a:r>
          </a:p>
          <a:p>
            <a:pPr lvl="2"/>
            <a:r>
              <a:rPr lang="fi-FI" smtClean="0"/>
              <a:t>kolmas taso</a:t>
            </a:r>
          </a:p>
        </p:txBody>
      </p:sp>
      <p:sp>
        <p:nvSpPr>
          <p:cNvPr id="9" name="Tekstin paikkamerkki 6"/>
          <p:cNvSpPr>
            <a:spLocks noGrp="1"/>
          </p:cNvSpPr>
          <p:nvPr>
            <p:ph type="body" sz="quarter" idx="12"/>
          </p:nvPr>
        </p:nvSpPr>
        <p:spPr>
          <a:xfrm>
            <a:off x="540000" y="977400"/>
            <a:ext cx="8099175" cy="232200"/>
          </a:xfr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2" name="Date Placeholder 15"/>
          <p:cNvSpPr>
            <a:spLocks noGrp="1" noChangeAspect="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298942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ertailu 1, lähde">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10" name="Tekstin paikkamerkki 14"/>
          <p:cNvSpPr>
            <a:spLocks noGrp="1"/>
          </p:cNvSpPr>
          <p:nvPr>
            <p:ph type="body" sz="quarter" idx="14" hasCustomPrompt="1"/>
          </p:nvPr>
        </p:nvSpPr>
        <p:spPr>
          <a:xfrm>
            <a:off x="540000" y="4313081"/>
            <a:ext cx="8089651" cy="321300"/>
          </a:xfr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2" name="Otsikko 1"/>
          <p:cNvSpPr>
            <a:spLocks noGrp="1"/>
          </p:cNvSpPr>
          <p:nvPr>
            <p:ph type="title"/>
          </p:nvPr>
        </p:nvSpPr>
        <p:spPr>
          <a:xfrm>
            <a:off x="540000" y="270000"/>
            <a:ext cx="8100000" cy="675000"/>
          </a:xfrm>
        </p:spPr>
        <p:txBody>
          <a:bodyPr/>
          <a:lstStyle>
            <a:lvl1pPr algn="l">
              <a:defRPr/>
            </a:lvl1pPr>
          </a:lstStyle>
          <a:p>
            <a:r>
              <a:rPr lang="fi-FI" smtClean="0"/>
              <a:t>Muokkaa perustyyl. napsautt.</a:t>
            </a:r>
            <a:endParaRPr lang="fi-FI" dirty="0"/>
          </a:p>
        </p:txBody>
      </p:sp>
      <p:sp>
        <p:nvSpPr>
          <p:cNvPr id="3" name="Sisällön paikkamerkki 2"/>
          <p:cNvSpPr>
            <a:spLocks noGrp="1"/>
          </p:cNvSpPr>
          <p:nvPr>
            <p:ph sz="half" idx="1"/>
          </p:nvPr>
        </p:nvSpPr>
        <p:spPr>
          <a:xfrm>
            <a:off x="539999" y="1242000"/>
            <a:ext cx="4032000" cy="305139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a:t>
            </a:r>
          </a:p>
          <a:p>
            <a:pPr lvl="1"/>
            <a:r>
              <a:rPr lang="fi-FI" smtClean="0"/>
              <a:t>toinen taso</a:t>
            </a:r>
          </a:p>
          <a:p>
            <a:pPr lvl="2"/>
            <a:r>
              <a:rPr lang="fi-FI" smtClean="0"/>
              <a:t>kolmas taso</a:t>
            </a:r>
          </a:p>
        </p:txBody>
      </p:sp>
      <p:sp>
        <p:nvSpPr>
          <p:cNvPr id="4" name="Sisällön paikkamerkki 3"/>
          <p:cNvSpPr>
            <a:spLocks noGrp="1"/>
          </p:cNvSpPr>
          <p:nvPr>
            <p:ph sz="half" idx="2"/>
          </p:nvPr>
        </p:nvSpPr>
        <p:spPr>
          <a:xfrm>
            <a:off x="4608000" y="1242000"/>
            <a:ext cx="4032000" cy="3051000"/>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a:t>
            </a:r>
          </a:p>
          <a:p>
            <a:pPr lvl="1"/>
            <a:r>
              <a:rPr lang="fi-FI" smtClean="0"/>
              <a:t>toinen taso</a:t>
            </a:r>
          </a:p>
          <a:p>
            <a:pPr lvl="2"/>
            <a:r>
              <a:rPr lang="fi-FI" smtClean="0"/>
              <a:t>kolmas taso</a:t>
            </a:r>
          </a:p>
        </p:txBody>
      </p:sp>
      <p:sp>
        <p:nvSpPr>
          <p:cNvPr id="12" name="Date Placeholder 15"/>
          <p:cNvSpPr>
            <a:spLocks noGrp="1"/>
          </p:cNvSpPr>
          <p:nvPr>
            <p:ph type="dt" sz="half" idx="15"/>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2650561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ertailu 2, lähde">
    <p:spTree>
      <p:nvGrpSpPr>
        <p:cNvPr id="1" name=""/>
        <p:cNvGrpSpPr/>
        <p:nvPr/>
      </p:nvGrpSpPr>
      <p:grpSpPr>
        <a:xfrm>
          <a:off x="0" y="0"/>
          <a:ext cx="0" cy="0"/>
          <a:chOff x="0" y="0"/>
          <a:chExt cx="0" cy="0"/>
        </a:xfrm>
      </p:grpSpPr>
      <p:sp>
        <p:nvSpPr>
          <p:cNvPr id="2" name="Title 1"/>
          <p:cNvSpPr>
            <a:spLocks noGrp="1"/>
          </p:cNvSpPr>
          <p:nvPr>
            <p:ph type="title"/>
          </p:nvPr>
        </p:nvSpPr>
        <p:spPr>
          <a:xfrm>
            <a:off x="540000" y="270000"/>
            <a:ext cx="8100000" cy="702000"/>
          </a:xfrm>
        </p:spPr>
        <p:txBody>
          <a:bodyPr vert="horz" wrap="square" lIns="0" tIns="0" rIns="0" bIns="0" rtlCol="0" anchor="t" anchorCtr="0">
            <a:noAutofit/>
          </a:bodyPr>
          <a:lstStyle>
            <a:lvl1pPr>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a:p>
        </p:txBody>
      </p:sp>
      <p:sp>
        <p:nvSpPr>
          <p:cNvPr id="3" name="Text Placeholder 2"/>
          <p:cNvSpPr>
            <a:spLocks noGrp="1"/>
          </p:cNvSpPr>
          <p:nvPr>
            <p:ph type="body" idx="1"/>
          </p:nvPr>
        </p:nvSpPr>
        <p:spPr>
          <a:xfrm>
            <a:off x="540000" y="1151335"/>
            <a:ext cx="4040188" cy="479822"/>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540000" y="1631157"/>
            <a:ext cx="4040188" cy="2661844"/>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4645026" y="1631157"/>
            <a:ext cx="4041775" cy="2661844"/>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9" name="Text Placeholder 9"/>
          <p:cNvSpPr>
            <a:spLocks noGrp="1"/>
          </p:cNvSpPr>
          <p:nvPr>
            <p:ph type="body" sz="quarter" idx="4294967295" hasCustomPrompt="1"/>
          </p:nvPr>
        </p:nvSpPr>
        <p:spPr>
          <a:xfrm>
            <a:off x="540000" y="4314432"/>
            <a:ext cx="8146800" cy="320278"/>
          </a:xfrm>
          <a:prstGeom prst="rect">
            <a:avLst/>
          </a:prstGeom>
        </p:spPr>
        <p:txBody>
          <a:bodyPr/>
          <a:lstStyle>
            <a:lvl1pPr>
              <a:defRPr/>
            </a:lvl1pPr>
          </a:lstStyle>
          <a:p>
            <a:pPr marL="0" indent="0">
              <a:lnSpc>
                <a:spcPts val="1500"/>
              </a:lnSpc>
              <a:spcAft>
                <a:spcPts val="300"/>
              </a:spcAft>
              <a:buNone/>
            </a:pPr>
            <a:r>
              <a:rPr lang="fi-FI" sz="1400" smtClean="0"/>
              <a:t>Lähde:</a:t>
            </a:r>
            <a:endParaRPr lang="fi-FI" sz="1400"/>
          </a:p>
        </p:txBody>
      </p:sp>
      <p:sp>
        <p:nvSpPr>
          <p:cNvPr id="12" name="Date Placeholder 15"/>
          <p:cNvSpPr>
            <a:spLocks noGrp="1"/>
          </p:cNvSpPr>
          <p:nvPr>
            <p:ph type="dt" sz="half" idx="10"/>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3" name="Footer Placeholder 16"/>
          <p:cNvSpPr>
            <a:spLocks noGrp="1"/>
          </p:cNvSpPr>
          <p:nvPr>
            <p:ph type="ftr" sz="quarter" idx="11"/>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3061824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enestykset-1">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spcAft>
                <a:spcPts val="600"/>
              </a:spcAft>
              <a:defRPr/>
            </a:lvl1pPr>
          </a:lstStyle>
          <a:p>
            <a:r>
              <a:rPr lang="fi-FI" smtClean="0"/>
              <a:t>Muokkaa perustyyl. napsautt.</a:t>
            </a:r>
            <a:endParaRPr lang="fi-FI" dirty="0"/>
          </a:p>
        </p:txBody>
      </p:sp>
      <p:sp>
        <p:nvSpPr>
          <p:cNvPr id="12" name="Picture Placeholder 11"/>
          <p:cNvSpPr>
            <a:spLocks noGrp="1"/>
          </p:cNvSpPr>
          <p:nvPr>
            <p:ph type="pic" sz="quarter" idx="15"/>
          </p:nvPr>
        </p:nvSpPr>
        <p:spPr>
          <a:xfrm>
            <a:off x="5695950" y="1242000"/>
            <a:ext cx="2944050" cy="3051394"/>
          </a:xfrm>
        </p:spPr>
        <p:txBody>
          <a:bodyPr/>
          <a:lstStyle>
            <a:lvl1pPr>
              <a:buFontTx/>
              <a:buNone/>
              <a:defRPr sz="1600"/>
            </a:lvl1pPr>
          </a:lstStyle>
          <a:p>
            <a:r>
              <a:rPr lang="fi-FI" smtClean="0"/>
              <a:t>Lisää kuva napsauttamalla kuvaketta</a:t>
            </a:r>
            <a:endParaRPr lang="fi-FI"/>
          </a:p>
        </p:txBody>
      </p:sp>
      <p:sp>
        <p:nvSpPr>
          <p:cNvPr id="13" name="Text Placeholder 12"/>
          <p:cNvSpPr>
            <a:spLocks noGrp="1"/>
          </p:cNvSpPr>
          <p:nvPr>
            <p:ph type="body" sz="quarter" idx="16"/>
          </p:nvPr>
        </p:nvSpPr>
        <p:spPr>
          <a:xfrm>
            <a:off x="540001" y="1242000"/>
            <a:ext cx="5106225" cy="3051394"/>
          </a:xfrm>
        </p:spPr>
        <p:txBody>
          <a:bodyPr/>
          <a:lstStyle>
            <a:lvl1pPr>
              <a:buFontTx/>
              <a:buNone/>
              <a:defRPr sz="1800"/>
            </a:lvl1pPr>
            <a:lvl2pPr marL="180975" indent="-180975">
              <a:buFontTx/>
              <a:buNone/>
              <a:defRPr sz="1600"/>
            </a:lvl2pPr>
            <a:lvl3pPr>
              <a:defRPr sz="1400"/>
            </a:lvl3pPr>
          </a:lstStyle>
          <a:p>
            <a:pPr lvl="0"/>
            <a:r>
              <a:rPr lang="fi-FI" smtClean="0"/>
              <a:t>Muokkaa tekstin perustyylejä</a:t>
            </a:r>
          </a:p>
          <a:p>
            <a:pPr lvl="1"/>
            <a:r>
              <a:rPr lang="fi-FI" smtClean="0"/>
              <a:t>toinen taso</a:t>
            </a:r>
          </a:p>
        </p:txBody>
      </p:sp>
      <p:sp>
        <p:nvSpPr>
          <p:cNvPr id="14" name="Tekstin paikkamerkki 6"/>
          <p:cNvSpPr>
            <a:spLocks noGrp="1"/>
          </p:cNvSpPr>
          <p:nvPr>
            <p:ph type="body" sz="quarter" idx="12"/>
          </p:nvPr>
        </p:nvSpPr>
        <p:spPr>
          <a:xfrm>
            <a:off x="540000" y="977400"/>
            <a:ext cx="8099175" cy="232200"/>
          </a:xfr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5"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6"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22707848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enestykset-2">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defRPr/>
            </a:lvl1pPr>
          </a:lstStyle>
          <a:p>
            <a:r>
              <a:rPr lang="fi-FI" smtClean="0"/>
              <a:t>Muokkaa perustyyl. napsautt.</a:t>
            </a:r>
            <a:endParaRPr lang="fi-FI" dirty="0"/>
          </a:p>
        </p:txBody>
      </p:sp>
      <p:sp>
        <p:nvSpPr>
          <p:cNvPr id="10" name="Picture Placeholder 11"/>
          <p:cNvSpPr>
            <a:spLocks noGrp="1"/>
          </p:cNvSpPr>
          <p:nvPr>
            <p:ph type="pic" sz="quarter" idx="15"/>
          </p:nvPr>
        </p:nvSpPr>
        <p:spPr>
          <a:xfrm>
            <a:off x="540000" y="1242000"/>
            <a:ext cx="2936625" cy="3044250"/>
          </a:xfrm>
        </p:spPr>
        <p:txBody>
          <a:bodyPr/>
          <a:lstStyle>
            <a:lvl1pPr>
              <a:buFontTx/>
              <a:buNone/>
              <a:defRPr sz="1600"/>
            </a:lvl1pPr>
          </a:lstStyle>
          <a:p>
            <a:r>
              <a:rPr lang="fi-FI" smtClean="0"/>
              <a:t>Lisää kuva napsauttamalla kuvaketta</a:t>
            </a:r>
            <a:endParaRPr lang="fi-FI"/>
          </a:p>
        </p:txBody>
      </p:sp>
      <p:sp>
        <p:nvSpPr>
          <p:cNvPr id="13" name="Text Placeholder 12"/>
          <p:cNvSpPr>
            <a:spLocks noGrp="1"/>
          </p:cNvSpPr>
          <p:nvPr>
            <p:ph type="body" sz="quarter" idx="16"/>
          </p:nvPr>
        </p:nvSpPr>
        <p:spPr>
          <a:xfrm>
            <a:off x="3533776" y="1242001"/>
            <a:ext cx="5106225" cy="3037106"/>
          </a:xfrm>
        </p:spPr>
        <p:txBody>
          <a:bodyPr/>
          <a:lstStyle>
            <a:lvl1pPr>
              <a:buNone/>
              <a:defRPr sz="1800"/>
            </a:lvl1pPr>
            <a:lvl2pPr marL="0" indent="0" defTabSz="180975">
              <a:buNone/>
              <a:defRPr sz="1600"/>
            </a:lvl2pPr>
            <a:lvl3pPr>
              <a:buNone/>
              <a:defRPr sz="1400"/>
            </a:lvl3pPr>
          </a:lstStyle>
          <a:p>
            <a:pPr lvl="0"/>
            <a:r>
              <a:rPr lang="fi-FI" smtClean="0"/>
              <a:t>Muokkaa tekstin perustyylejä</a:t>
            </a:r>
          </a:p>
          <a:p>
            <a:pPr lvl="1"/>
            <a:r>
              <a:rPr lang="fi-FI" smtClean="0"/>
              <a:t>toinen taso</a:t>
            </a:r>
          </a:p>
        </p:txBody>
      </p:sp>
      <p:sp>
        <p:nvSpPr>
          <p:cNvPr id="14" name="Tekstin paikkamerkki 6"/>
          <p:cNvSpPr>
            <a:spLocks noGrp="1"/>
          </p:cNvSpPr>
          <p:nvPr>
            <p:ph type="body" sz="quarter" idx="12"/>
          </p:nvPr>
        </p:nvSpPr>
        <p:spPr>
          <a:xfrm>
            <a:off x="540000" y="977400"/>
            <a:ext cx="8099175" cy="232200"/>
          </a:xfr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5"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6"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358400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Vertailu 1, lähde">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10" name="Tekstin paikkamerkki 14"/>
          <p:cNvSpPr>
            <a:spLocks noGrp="1"/>
          </p:cNvSpPr>
          <p:nvPr>
            <p:ph type="body" sz="quarter" idx="14" hasCustomPrompt="1"/>
          </p:nvPr>
        </p:nvSpPr>
        <p:spPr>
          <a:xfrm>
            <a:off x="540000" y="4313081"/>
            <a:ext cx="8089651" cy="321300"/>
          </a:xfr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2" name="Otsikko 1"/>
          <p:cNvSpPr>
            <a:spLocks noGrp="1"/>
          </p:cNvSpPr>
          <p:nvPr>
            <p:ph type="title"/>
          </p:nvPr>
        </p:nvSpPr>
        <p:spPr>
          <a:xfrm>
            <a:off x="540000" y="270000"/>
            <a:ext cx="8100000" cy="675000"/>
          </a:xfrm>
        </p:spPr>
        <p:txBody>
          <a:bodyPr/>
          <a:lstStyle>
            <a:lvl1pPr algn="l">
              <a:defRPr/>
            </a:lvl1pPr>
          </a:lstStyle>
          <a:p>
            <a:r>
              <a:rPr lang="fi-FI" smtClean="0"/>
              <a:t>Muokkaa perustyyl. napsautt.</a:t>
            </a:r>
            <a:endParaRPr lang="fi-FI" dirty="0"/>
          </a:p>
        </p:txBody>
      </p:sp>
      <p:sp>
        <p:nvSpPr>
          <p:cNvPr id="3" name="Sisällön paikkamerkki 2"/>
          <p:cNvSpPr>
            <a:spLocks noGrp="1"/>
          </p:cNvSpPr>
          <p:nvPr>
            <p:ph sz="half" idx="1"/>
          </p:nvPr>
        </p:nvSpPr>
        <p:spPr>
          <a:xfrm>
            <a:off x="539999" y="1242000"/>
            <a:ext cx="4032000" cy="3051394"/>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a:t>
            </a:r>
          </a:p>
          <a:p>
            <a:pPr lvl="1"/>
            <a:r>
              <a:rPr lang="fi-FI" smtClean="0"/>
              <a:t>toinen taso</a:t>
            </a:r>
          </a:p>
          <a:p>
            <a:pPr lvl="2"/>
            <a:r>
              <a:rPr lang="fi-FI" smtClean="0"/>
              <a:t>kolmas taso</a:t>
            </a:r>
          </a:p>
        </p:txBody>
      </p:sp>
      <p:sp>
        <p:nvSpPr>
          <p:cNvPr id="4" name="Sisällön paikkamerkki 3"/>
          <p:cNvSpPr>
            <a:spLocks noGrp="1"/>
          </p:cNvSpPr>
          <p:nvPr>
            <p:ph sz="half" idx="2"/>
          </p:nvPr>
        </p:nvSpPr>
        <p:spPr>
          <a:xfrm>
            <a:off x="4608000" y="1242000"/>
            <a:ext cx="4032000" cy="3051000"/>
          </a:xfrm>
        </p:spPr>
        <p:txBody>
          <a:bodyPr/>
          <a:lstStyle>
            <a:lvl1pPr>
              <a:defRPr sz="2000"/>
            </a:lvl1pPr>
            <a:lvl2pPr>
              <a:defRPr sz="1800"/>
            </a:lvl2pPr>
            <a:lvl3pPr>
              <a:defRPr sz="1600"/>
            </a:lvl3pPr>
            <a:lvl4pPr>
              <a:defRPr sz="1400"/>
            </a:lvl4pPr>
            <a:lvl5pPr>
              <a:defRPr sz="1600"/>
            </a:lvl5pPr>
            <a:lvl6pPr>
              <a:defRPr sz="1600"/>
            </a:lvl6pPr>
            <a:lvl7pPr>
              <a:defRPr sz="1600"/>
            </a:lvl7pPr>
            <a:lvl8pPr>
              <a:defRPr sz="1600"/>
            </a:lvl8pPr>
            <a:lvl9pPr>
              <a:buFont typeface="Arial" pitchFamily="34" charset="0"/>
              <a:buChar char="−"/>
              <a:defRPr sz="1600"/>
            </a:lvl9pPr>
          </a:lstStyle>
          <a:p>
            <a:pPr lvl="0"/>
            <a:r>
              <a:rPr lang="fi-FI" smtClean="0"/>
              <a:t>Muokkaa tekstin perustyylejä</a:t>
            </a:r>
          </a:p>
          <a:p>
            <a:pPr lvl="1"/>
            <a:r>
              <a:rPr lang="fi-FI" smtClean="0"/>
              <a:t>toinen taso</a:t>
            </a:r>
          </a:p>
          <a:p>
            <a:pPr lvl="2"/>
            <a:r>
              <a:rPr lang="fi-FI" smtClean="0"/>
              <a:t>kolmas taso</a:t>
            </a:r>
          </a:p>
        </p:txBody>
      </p:sp>
      <p:sp>
        <p:nvSpPr>
          <p:cNvPr id="12" name="Date Placeholder 15"/>
          <p:cNvSpPr>
            <a:spLocks noGrp="1"/>
          </p:cNvSpPr>
          <p:nvPr>
            <p:ph type="dt" sz="half" idx="15"/>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3"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tsikko, lähde">
    <p:spTree>
      <p:nvGrpSpPr>
        <p:cNvPr id="1" name=""/>
        <p:cNvGrpSpPr/>
        <p:nvPr/>
      </p:nvGrpSpPr>
      <p:grpSpPr>
        <a:xfrm>
          <a:off x="0" y="0"/>
          <a:ext cx="0" cy="0"/>
          <a:chOff x="0" y="0"/>
          <a:chExt cx="0" cy="0"/>
        </a:xfrm>
      </p:grpSpPr>
      <p:pic>
        <p:nvPicPr>
          <p:cNvPr id="7" name="Picture 6"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p:txBody>
          <a:bodyPr/>
          <a:lstStyle>
            <a:lvl1pPr algn="l">
              <a:lnSpc>
                <a:spcPct val="100000"/>
              </a:lnSpc>
              <a:defRPr/>
            </a:lvl1pPr>
          </a:lstStyle>
          <a:p>
            <a:r>
              <a:rPr lang="fi-FI" smtClean="0"/>
              <a:t>Muokkaa perustyyl. napsautt.</a:t>
            </a:r>
            <a:endParaRPr lang="fi-FI"/>
          </a:p>
        </p:txBody>
      </p:sp>
      <p:sp>
        <p:nvSpPr>
          <p:cNvPr id="8" name="Tekstin paikkamerkki 14"/>
          <p:cNvSpPr>
            <a:spLocks noGrp="1"/>
          </p:cNvSpPr>
          <p:nvPr>
            <p:ph type="body" sz="quarter" idx="15" hasCustomPrompt="1"/>
          </p:nvPr>
        </p:nvSpPr>
        <p:spPr>
          <a:xfrm>
            <a:off x="540000" y="4313081"/>
            <a:ext cx="8089651" cy="321300"/>
          </a:xfr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3221531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tsikko">
    <p:spTree>
      <p:nvGrpSpPr>
        <p:cNvPr id="1" name=""/>
        <p:cNvGrpSpPr/>
        <p:nvPr/>
      </p:nvGrpSpPr>
      <p:grpSpPr>
        <a:xfrm>
          <a:off x="0" y="0"/>
          <a:ext cx="0" cy="0"/>
          <a:chOff x="0" y="0"/>
          <a:chExt cx="0" cy="0"/>
        </a:xfrm>
      </p:grpSpPr>
      <p:pic>
        <p:nvPicPr>
          <p:cNvPr id="7" name="Picture 6"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p:txBody>
          <a:bodyPr/>
          <a:lstStyle>
            <a:lvl1pPr algn="l">
              <a:lnSpc>
                <a:spcPct val="100000"/>
              </a:lnSpc>
              <a:defRPr/>
            </a:lvl1pPr>
          </a:lstStyle>
          <a:p>
            <a:r>
              <a:rPr lang="fi-FI" smtClean="0"/>
              <a:t>Muokkaa perustyyl. napsautt.</a:t>
            </a:r>
            <a:endParaRPr lang="fi-FI"/>
          </a:p>
        </p:txBody>
      </p:sp>
      <p:sp>
        <p:nvSpPr>
          <p:cNvPr id="13"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4"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2776154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yhjä, lähde">
    <p:spTree>
      <p:nvGrpSpPr>
        <p:cNvPr id="1" name=""/>
        <p:cNvGrpSpPr/>
        <p:nvPr/>
      </p:nvGrpSpPr>
      <p:grpSpPr>
        <a:xfrm>
          <a:off x="0" y="0"/>
          <a:ext cx="0" cy="0"/>
          <a:chOff x="0" y="0"/>
          <a:chExt cx="0" cy="0"/>
        </a:xfrm>
      </p:grpSpPr>
      <p:pic>
        <p:nvPicPr>
          <p:cNvPr id="6" name="Picture 5"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7" name="Tekstin paikkamerkki 14"/>
          <p:cNvSpPr>
            <a:spLocks noGrp="1"/>
          </p:cNvSpPr>
          <p:nvPr>
            <p:ph type="body" sz="quarter" idx="15" hasCustomPrompt="1"/>
          </p:nvPr>
        </p:nvSpPr>
        <p:spPr>
          <a:xfrm>
            <a:off x="540000" y="4313081"/>
            <a:ext cx="8089651" cy="321300"/>
          </a:xfr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0"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1"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2602673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pic>
        <p:nvPicPr>
          <p:cNvPr id="6" name="Picture 5"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8"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9"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2670659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loitus, tyhjä">
    <p:spTree>
      <p:nvGrpSpPr>
        <p:cNvPr id="1" name=""/>
        <p:cNvGrpSpPr/>
        <p:nvPr/>
      </p:nvGrpSpPr>
      <p:grpSpPr>
        <a:xfrm>
          <a:off x="0" y="0"/>
          <a:ext cx="0" cy="0"/>
          <a:chOff x="0" y="0"/>
          <a:chExt cx="0" cy="0"/>
        </a:xfrm>
      </p:grpSpPr>
      <p:pic>
        <p:nvPicPr>
          <p:cNvPr id="6" name="Picture 5" descr="Tausta_sininen.jp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15"/>
          <p:cNvSpPr>
            <a:spLocks noGrp="1"/>
          </p:cNvSpPr>
          <p:nvPr>
            <p:ph type="dt" sz="half" idx="2"/>
          </p:nvPr>
        </p:nvSpPr>
        <p:spPr>
          <a:xfrm>
            <a:off x="4611266" y="5038726"/>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7" name="Footer Placeholder 16"/>
          <p:cNvSpPr>
            <a:spLocks noGrp="1"/>
          </p:cNvSpPr>
          <p:nvPr>
            <p:ph type="ftr" sz="quarter" idx="3"/>
          </p:nvPr>
        </p:nvSpPr>
        <p:spPr>
          <a:xfrm>
            <a:off x="2881201" y="5038726"/>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12757866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1597819"/>
            <a:ext cx="7772400" cy="1102519"/>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r>
              <a:rPr lang="fi-FI" smtClean="0"/>
              <a:t>1/2017</a:t>
            </a:r>
            <a:endParaRPr lang="fi-FI"/>
          </a:p>
        </p:txBody>
      </p:sp>
      <p:sp>
        <p:nvSpPr>
          <p:cNvPr id="5" name="Alatunnisteen paikkamerkki 4"/>
          <p:cNvSpPr>
            <a:spLocks noGrp="1"/>
          </p:cNvSpPr>
          <p:nvPr>
            <p:ph type="ftr" sz="quarter" idx="11"/>
          </p:nvPr>
        </p:nvSpPr>
        <p:spPr/>
        <p:txBody>
          <a:bodyPr/>
          <a:lstStyle/>
          <a:p>
            <a:r>
              <a:rPr lang="fi-FI" smtClean="0"/>
              <a:t>DM  1779614</a:t>
            </a:r>
            <a:endParaRPr lang="fi-FI"/>
          </a:p>
        </p:txBody>
      </p:sp>
      <p:sp>
        <p:nvSpPr>
          <p:cNvPr id="6" name="Dian numeron paikkamerkki 5"/>
          <p:cNvSpPr>
            <a:spLocks noGrp="1"/>
          </p:cNvSpPr>
          <p:nvPr>
            <p:ph type="sldNum" sz="quarter" idx="12"/>
          </p:nvPr>
        </p:nvSpPr>
        <p:spPr>
          <a:xfrm>
            <a:off x="6553200" y="4767263"/>
            <a:ext cx="2133600" cy="273844"/>
          </a:xfrm>
          <a:prstGeom prst="rect">
            <a:avLst/>
          </a:prstGeom>
        </p:spPr>
        <p:txBody>
          <a:bodyPr/>
          <a:lstStyle/>
          <a:p>
            <a:fld id="{EE2CEB31-C86C-44AA-B164-2D834EF3D40C}" type="slidenum">
              <a:rPr lang="fi-FI" smtClean="0"/>
              <a:pPr/>
              <a:t>‹#›</a:t>
            </a:fld>
            <a:endParaRPr lang="fi-FI"/>
          </a:p>
        </p:txBody>
      </p:sp>
    </p:spTree>
    <p:extLst>
      <p:ext uri="{BB962C8B-B14F-4D97-AF65-F5344CB8AC3E}">
        <p14:creationId xmlns:p14="http://schemas.microsoft.com/office/powerpoint/2010/main" val="264017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tailu 2, lähde">
    <p:spTree>
      <p:nvGrpSpPr>
        <p:cNvPr id="1" name=""/>
        <p:cNvGrpSpPr/>
        <p:nvPr/>
      </p:nvGrpSpPr>
      <p:grpSpPr>
        <a:xfrm>
          <a:off x="0" y="0"/>
          <a:ext cx="0" cy="0"/>
          <a:chOff x="0" y="0"/>
          <a:chExt cx="0" cy="0"/>
        </a:xfrm>
      </p:grpSpPr>
      <p:sp>
        <p:nvSpPr>
          <p:cNvPr id="2" name="Title 1"/>
          <p:cNvSpPr>
            <a:spLocks noGrp="1"/>
          </p:cNvSpPr>
          <p:nvPr>
            <p:ph type="title"/>
          </p:nvPr>
        </p:nvSpPr>
        <p:spPr>
          <a:xfrm>
            <a:off x="540000" y="270000"/>
            <a:ext cx="8100000" cy="702000"/>
          </a:xfrm>
        </p:spPr>
        <p:txBody>
          <a:bodyPr vert="horz" wrap="square" lIns="0" tIns="0" rIns="0" bIns="0" rtlCol="0" anchor="t" anchorCtr="0">
            <a:noAutofit/>
          </a:bodyPr>
          <a:lstStyle>
            <a:lvl1pPr>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a:p>
        </p:txBody>
      </p:sp>
      <p:sp>
        <p:nvSpPr>
          <p:cNvPr id="3" name="Text Placeholder 2"/>
          <p:cNvSpPr>
            <a:spLocks noGrp="1"/>
          </p:cNvSpPr>
          <p:nvPr>
            <p:ph type="body" idx="1"/>
          </p:nvPr>
        </p:nvSpPr>
        <p:spPr>
          <a:xfrm>
            <a:off x="540000" y="1151335"/>
            <a:ext cx="4040188" cy="479822"/>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540000" y="1631157"/>
            <a:ext cx="4040188" cy="2661844"/>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t"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4645026" y="1631157"/>
            <a:ext cx="4041775" cy="2661844"/>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9" name="Text Placeholder 9"/>
          <p:cNvSpPr>
            <a:spLocks noGrp="1"/>
          </p:cNvSpPr>
          <p:nvPr>
            <p:ph type="body" sz="quarter" idx="4294967295" hasCustomPrompt="1"/>
          </p:nvPr>
        </p:nvSpPr>
        <p:spPr>
          <a:xfrm>
            <a:off x="540000" y="4314432"/>
            <a:ext cx="8146800" cy="320278"/>
          </a:xfrm>
          <a:prstGeom prst="rect">
            <a:avLst/>
          </a:prstGeom>
        </p:spPr>
        <p:txBody>
          <a:bodyPr/>
          <a:lstStyle>
            <a:lvl1pPr>
              <a:defRPr/>
            </a:lvl1pPr>
          </a:lstStyle>
          <a:p>
            <a:pPr marL="0" indent="0">
              <a:lnSpc>
                <a:spcPts val="1500"/>
              </a:lnSpc>
              <a:spcAft>
                <a:spcPts val="300"/>
              </a:spcAft>
              <a:buNone/>
            </a:pPr>
            <a:r>
              <a:rPr lang="fi-FI" sz="1400" smtClean="0"/>
              <a:t>Lähde:</a:t>
            </a:r>
            <a:endParaRPr lang="fi-FI" sz="1400"/>
          </a:p>
        </p:txBody>
      </p:sp>
      <p:sp>
        <p:nvSpPr>
          <p:cNvPr id="12" name="Date Placeholder 15"/>
          <p:cNvSpPr>
            <a:spLocks noGrp="1"/>
          </p:cNvSpPr>
          <p:nvPr>
            <p:ph type="dt" sz="half" idx="10"/>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3" name="Footer Placeholder 16"/>
          <p:cNvSpPr>
            <a:spLocks noGrp="1"/>
          </p:cNvSpPr>
          <p:nvPr>
            <p:ph type="ftr" sz="quarter" idx="11"/>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extLst>
      <p:ext uri="{BB962C8B-B14F-4D97-AF65-F5344CB8AC3E}">
        <p14:creationId xmlns:p14="http://schemas.microsoft.com/office/powerpoint/2010/main" val="342596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enestykset-1">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spcAft>
                <a:spcPts val="600"/>
              </a:spcAft>
              <a:defRPr/>
            </a:lvl1pPr>
          </a:lstStyle>
          <a:p>
            <a:r>
              <a:rPr lang="fi-FI" smtClean="0"/>
              <a:t>Muokkaa perustyyl. napsautt.</a:t>
            </a:r>
            <a:endParaRPr lang="fi-FI" dirty="0"/>
          </a:p>
        </p:txBody>
      </p:sp>
      <p:sp>
        <p:nvSpPr>
          <p:cNvPr id="12" name="Picture Placeholder 11"/>
          <p:cNvSpPr>
            <a:spLocks noGrp="1"/>
          </p:cNvSpPr>
          <p:nvPr>
            <p:ph type="pic" sz="quarter" idx="15"/>
          </p:nvPr>
        </p:nvSpPr>
        <p:spPr>
          <a:xfrm>
            <a:off x="5695950" y="1242000"/>
            <a:ext cx="2944050" cy="3051394"/>
          </a:xfrm>
        </p:spPr>
        <p:txBody>
          <a:bodyPr/>
          <a:lstStyle>
            <a:lvl1pPr>
              <a:buFontTx/>
              <a:buNone/>
              <a:defRPr sz="1600"/>
            </a:lvl1pPr>
          </a:lstStyle>
          <a:p>
            <a:r>
              <a:rPr lang="fi-FI" smtClean="0"/>
              <a:t>Lisää kuva napsauttamalla kuvaketta</a:t>
            </a:r>
            <a:endParaRPr lang="fi-FI"/>
          </a:p>
        </p:txBody>
      </p:sp>
      <p:sp>
        <p:nvSpPr>
          <p:cNvPr id="13" name="Text Placeholder 12"/>
          <p:cNvSpPr>
            <a:spLocks noGrp="1"/>
          </p:cNvSpPr>
          <p:nvPr>
            <p:ph type="body" sz="quarter" idx="16"/>
          </p:nvPr>
        </p:nvSpPr>
        <p:spPr>
          <a:xfrm>
            <a:off x="540001" y="1242000"/>
            <a:ext cx="5106225" cy="3051394"/>
          </a:xfrm>
        </p:spPr>
        <p:txBody>
          <a:bodyPr/>
          <a:lstStyle>
            <a:lvl1pPr>
              <a:buFontTx/>
              <a:buNone/>
              <a:defRPr sz="1800"/>
            </a:lvl1pPr>
            <a:lvl2pPr marL="180975" indent="-180975">
              <a:buFontTx/>
              <a:buNone/>
              <a:defRPr sz="1600"/>
            </a:lvl2pPr>
            <a:lvl3pPr>
              <a:defRPr sz="1400"/>
            </a:lvl3pPr>
          </a:lstStyle>
          <a:p>
            <a:pPr lvl="0"/>
            <a:r>
              <a:rPr lang="fi-FI" smtClean="0"/>
              <a:t>Muokkaa tekstin perustyylejä</a:t>
            </a:r>
          </a:p>
          <a:p>
            <a:pPr lvl="1"/>
            <a:r>
              <a:rPr lang="fi-FI" smtClean="0"/>
              <a:t>toinen taso</a:t>
            </a:r>
          </a:p>
        </p:txBody>
      </p:sp>
      <p:sp>
        <p:nvSpPr>
          <p:cNvPr id="14" name="Tekstin paikkamerkki 6"/>
          <p:cNvSpPr>
            <a:spLocks noGrp="1"/>
          </p:cNvSpPr>
          <p:nvPr>
            <p:ph type="body" sz="quarter" idx="12"/>
          </p:nvPr>
        </p:nvSpPr>
        <p:spPr>
          <a:xfrm>
            <a:off x="540000" y="977400"/>
            <a:ext cx="8099175" cy="232200"/>
          </a:xfr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5"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6"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enestykset-2">
    <p:spTree>
      <p:nvGrpSpPr>
        <p:cNvPr id="1" name=""/>
        <p:cNvGrpSpPr/>
        <p:nvPr/>
      </p:nvGrpSpPr>
      <p:grpSpPr>
        <a:xfrm>
          <a:off x="0" y="0"/>
          <a:ext cx="0" cy="0"/>
          <a:chOff x="0" y="0"/>
          <a:chExt cx="0" cy="0"/>
        </a:xfrm>
      </p:grpSpPr>
      <p:pic>
        <p:nvPicPr>
          <p:cNvPr id="8" name="Picture 7"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a:xfrm>
            <a:off x="540000" y="270000"/>
            <a:ext cx="8100000" cy="675000"/>
          </a:xfrm>
        </p:spPr>
        <p:txBody>
          <a:bodyPr/>
          <a:lstStyle>
            <a:lvl1pPr algn="l">
              <a:defRPr/>
            </a:lvl1pPr>
          </a:lstStyle>
          <a:p>
            <a:r>
              <a:rPr lang="fi-FI" smtClean="0"/>
              <a:t>Muokkaa perustyyl. napsautt.</a:t>
            </a:r>
            <a:endParaRPr lang="fi-FI" dirty="0"/>
          </a:p>
        </p:txBody>
      </p:sp>
      <p:sp>
        <p:nvSpPr>
          <p:cNvPr id="10" name="Picture Placeholder 11"/>
          <p:cNvSpPr>
            <a:spLocks noGrp="1"/>
          </p:cNvSpPr>
          <p:nvPr>
            <p:ph type="pic" sz="quarter" idx="15"/>
          </p:nvPr>
        </p:nvSpPr>
        <p:spPr>
          <a:xfrm>
            <a:off x="540000" y="1242000"/>
            <a:ext cx="2936625" cy="3044250"/>
          </a:xfrm>
        </p:spPr>
        <p:txBody>
          <a:bodyPr/>
          <a:lstStyle>
            <a:lvl1pPr>
              <a:buFontTx/>
              <a:buNone/>
              <a:defRPr sz="1600"/>
            </a:lvl1pPr>
          </a:lstStyle>
          <a:p>
            <a:r>
              <a:rPr lang="fi-FI" smtClean="0"/>
              <a:t>Lisää kuva napsauttamalla kuvaketta</a:t>
            </a:r>
            <a:endParaRPr lang="fi-FI"/>
          </a:p>
        </p:txBody>
      </p:sp>
      <p:sp>
        <p:nvSpPr>
          <p:cNvPr id="13" name="Text Placeholder 12"/>
          <p:cNvSpPr>
            <a:spLocks noGrp="1"/>
          </p:cNvSpPr>
          <p:nvPr>
            <p:ph type="body" sz="quarter" idx="16"/>
          </p:nvPr>
        </p:nvSpPr>
        <p:spPr>
          <a:xfrm>
            <a:off x="3533776" y="1242001"/>
            <a:ext cx="5106225" cy="3037106"/>
          </a:xfrm>
        </p:spPr>
        <p:txBody>
          <a:bodyPr/>
          <a:lstStyle>
            <a:lvl1pPr>
              <a:buNone/>
              <a:defRPr sz="1800"/>
            </a:lvl1pPr>
            <a:lvl2pPr marL="0" indent="0" defTabSz="180975">
              <a:buNone/>
              <a:defRPr sz="1600"/>
            </a:lvl2pPr>
            <a:lvl3pPr>
              <a:buNone/>
              <a:defRPr sz="1400"/>
            </a:lvl3pPr>
          </a:lstStyle>
          <a:p>
            <a:pPr lvl="0"/>
            <a:r>
              <a:rPr lang="fi-FI" smtClean="0"/>
              <a:t>Muokkaa tekstin perustyylejä</a:t>
            </a:r>
          </a:p>
          <a:p>
            <a:pPr lvl="1"/>
            <a:r>
              <a:rPr lang="fi-FI" smtClean="0"/>
              <a:t>toinen taso</a:t>
            </a:r>
          </a:p>
        </p:txBody>
      </p:sp>
      <p:sp>
        <p:nvSpPr>
          <p:cNvPr id="14" name="Tekstin paikkamerkki 6"/>
          <p:cNvSpPr>
            <a:spLocks noGrp="1"/>
          </p:cNvSpPr>
          <p:nvPr>
            <p:ph type="body" sz="quarter" idx="12"/>
          </p:nvPr>
        </p:nvSpPr>
        <p:spPr>
          <a:xfrm>
            <a:off x="540000" y="977400"/>
            <a:ext cx="8099175" cy="232200"/>
          </a:xfrm>
        </p:spPr>
        <p:txBody>
          <a:bodyPr/>
          <a:lstStyle>
            <a:lvl1pPr marL="0" indent="0">
              <a:spcAft>
                <a:spcPts val="0"/>
              </a:spcAft>
              <a:buFontTx/>
              <a:buNone/>
              <a:defRPr sz="2000" b="0">
                <a:solidFill>
                  <a:schemeClr val="accent2">
                    <a:lumMod val="75000"/>
                  </a:schemeClr>
                </a:solidFill>
              </a:defRPr>
            </a:lvl1pPr>
            <a:lvl2pPr marL="0" indent="0">
              <a:spcAft>
                <a:spcPts val="0"/>
              </a:spcAft>
              <a:buFontTx/>
              <a:buNone/>
              <a:defRPr sz="2000" b="1">
                <a:solidFill>
                  <a:srgbClr val="0083CD"/>
                </a:solidFill>
              </a:defRPr>
            </a:lvl2pPr>
            <a:lvl3pPr marL="0" indent="0">
              <a:spcAft>
                <a:spcPts val="0"/>
              </a:spcAft>
              <a:buFontTx/>
              <a:buNone/>
              <a:defRPr sz="2000" b="1">
                <a:solidFill>
                  <a:srgbClr val="0083CD"/>
                </a:solidFill>
              </a:defRPr>
            </a:lvl3pPr>
            <a:lvl4pPr marL="0" indent="0">
              <a:spcAft>
                <a:spcPts val="0"/>
              </a:spcAft>
              <a:buFontTx/>
              <a:buNone/>
              <a:defRPr sz="2000" b="1">
                <a:solidFill>
                  <a:srgbClr val="0083CD"/>
                </a:solidFill>
              </a:defRPr>
            </a:lvl4pPr>
            <a:lvl5pPr marL="0" indent="0">
              <a:spcAft>
                <a:spcPts val="0"/>
              </a:spcAft>
              <a:buFontTx/>
              <a:buNone/>
              <a:defRPr sz="2000" b="1">
                <a:solidFill>
                  <a:srgbClr val="0083CD"/>
                </a:solidFill>
              </a:defRPr>
            </a:lvl5pPr>
          </a:lstStyle>
          <a:p>
            <a:pPr lvl="0"/>
            <a:r>
              <a:rPr lang="fi-FI" smtClean="0"/>
              <a:t>Muokkaa tekstin perustyylejä</a:t>
            </a:r>
          </a:p>
        </p:txBody>
      </p:sp>
      <p:sp>
        <p:nvSpPr>
          <p:cNvPr id="15"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6"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 lähde">
    <p:spTree>
      <p:nvGrpSpPr>
        <p:cNvPr id="1" name=""/>
        <p:cNvGrpSpPr/>
        <p:nvPr/>
      </p:nvGrpSpPr>
      <p:grpSpPr>
        <a:xfrm>
          <a:off x="0" y="0"/>
          <a:ext cx="0" cy="0"/>
          <a:chOff x="0" y="0"/>
          <a:chExt cx="0" cy="0"/>
        </a:xfrm>
      </p:grpSpPr>
      <p:pic>
        <p:nvPicPr>
          <p:cNvPr id="7" name="Picture 6" descr="Taustakuva_harmaa.jpg"/>
          <p:cNvPicPr>
            <a:picLocks noChangeAspect="1"/>
          </p:cNvPicPr>
          <p:nvPr/>
        </p:nvPicPr>
        <p:blipFill rotWithShape="1">
          <a:blip r:embed="rId2"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Otsikko 1"/>
          <p:cNvSpPr>
            <a:spLocks noGrp="1"/>
          </p:cNvSpPr>
          <p:nvPr>
            <p:ph type="title"/>
          </p:nvPr>
        </p:nvSpPr>
        <p:spPr/>
        <p:txBody>
          <a:bodyPr/>
          <a:lstStyle>
            <a:lvl1pPr algn="l">
              <a:lnSpc>
                <a:spcPct val="100000"/>
              </a:lnSpc>
              <a:defRPr/>
            </a:lvl1pPr>
          </a:lstStyle>
          <a:p>
            <a:r>
              <a:rPr lang="fi-FI" smtClean="0"/>
              <a:t>Muokkaa perustyyl. napsautt.</a:t>
            </a:r>
            <a:endParaRPr lang="fi-FI"/>
          </a:p>
        </p:txBody>
      </p:sp>
      <p:sp>
        <p:nvSpPr>
          <p:cNvPr id="8" name="Tekstin paikkamerkki 14"/>
          <p:cNvSpPr>
            <a:spLocks noGrp="1"/>
          </p:cNvSpPr>
          <p:nvPr>
            <p:ph type="body" sz="quarter" idx="15" hasCustomPrompt="1"/>
          </p:nvPr>
        </p:nvSpPr>
        <p:spPr>
          <a:xfrm>
            <a:off x="540000" y="4313081"/>
            <a:ext cx="8089651" cy="321300"/>
          </a:xfrm>
        </p:spPr>
        <p:txBody>
          <a:bodyPr/>
          <a:lstStyle>
            <a:lvl1pPr marL="0" indent="0">
              <a:lnSpc>
                <a:spcPts val="1500"/>
              </a:lnSpc>
              <a:spcAft>
                <a:spcPts val="300"/>
              </a:spcAft>
              <a:buFontTx/>
              <a:buNone/>
              <a:defRPr sz="1400">
                <a:solidFill>
                  <a:srgbClr val="000000"/>
                </a:solidFill>
              </a:defRPr>
            </a:lvl1pPr>
            <a:lvl2pPr indent="0">
              <a:buFontTx/>
              <a:buNone/>
              <a:defRPr sz="1400">
                <a:solidFill>
                  <a:srgbClr val="000000"/>
                </a:solidFill>
              </a:defRPr>
            </a:lvl2pPr>
            <a:lvl3pPr indent="0">
              <a:buFontTx/>
              <a:buNone/>
              <a:defRPr sz="1400">
                <a:solidFill>
                  <a:srgbClr val="000000"/>
                </a:solidFill>
              </a:defRPr>
            </a:lvl3pPr>
            <a:lvl4pPr indent="0">
              <a:buFontTx/>
              <a:buNone/>
              <a:defRPr sz="1400">
                <a:solidFill>
                  <a:srgbClr val="000000"/>
                </a:solidFill>
              </a:defRPr>
            </a:lvl4pPr>
            <a:lvl5pPr indent="0">
              <a:buFontTx/>
              <a:buNone/>
              <a:defRPr sz="1400">
                <a:solidFill>
                  <a:srgbClr val="000000"/>
                </a:solidFill>
              </a:defRPr>
            </a:lvl5pPr>
          </a:lstStyle>
          <a:p>
            <a:pPr lvl="0"/>
            <a:r>
              <a:rPr lang="fi-FI" smtClean="0"/>
              <a:t>Lähde:</a:t>
            </a:r>
            <a:endParaRPr lang="fi-FI" dirty="0"/>
          </a:p>
        </p:txBody>
      </p:sp>
      <p:sp>
        <p:nvSpPr>
          <p:cNvPr id="11"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2"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3.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jpeg"/><Relationship Id="rId2" Type="http://schemas.openxmlformats.org/officeDocument/2006/relationships/slideLayout" Target="../slideLayouts/slideLayout43.xml"/><Relationship Id="rId16" Type="http://schemas.openxmlformats.org/officeDocument/2006/relationships/image" Target="../media/image1.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austakuva_harmaa.jpg"/>
          <p:cNvPicPr>
            <a:picLocks noChangeAspect="1"/>
          </p:cNvPicPr>
          <p:nvPr/>
        </p:nvPicPr>
        <p:blipFill rotWithShape="1">
          <a:blip r:embed="rId16"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Title Placeholder 1"/>
          <p:cNvSpPr>
            <a:spLocks noGrp="1"/>
          </p:cNvSpPr>
          <p:nvPr>
            <p:ph type="title"/>
          </p:nvPr>
        </p:nvSpPr>
        <p:spPr>
          <a:xfrm>
            <a:off x="540000" y="270000"/>
            <a:ext cx="8100000" cy="702000"/>
          </a:xfrm>
          <a:prstGeom prst="rect">
            <a:avLst/>
          </a:prstGeom>
        </p:spPr>
        <p:txBody>
          <a:bodyPr vert="horz" wrap="square"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a:p>
        </p:txBody>
      </p:sp>
      <p:pic>
        <p:nvPicPr>
          <p:cNvPr id="7" name="Picture 6" descr="Alapalkki_logo.jpg"/>
          <p:cNvPicPr>
            <a:picLocks noChangeAspect="1"/>
          </p:cNvPicPr>
          <p:nvPr/>
        </p:nvPicPr>
        <p:blipFill>
          <a:blip r:embed="rId17" cstate="print">
            <a:extLst>
              <a:ext uri="{28A0092B-C50C-407E-A947-70E740481C1C}">
                <a14:useLocalDpi xmlns:a14="http://schemas.microsoft.com/office/drawing/2010/main" val="0"/>
              </a:ext>
            </a:extLst>
          </a:blip>
          <a:srcRect l="21671"/>
          <a:stretch>
            <a:fillRect/>
          </a:stretch>
        </p:blipFill>
        <p:spPr>
          <a:xfrm>
            <a:off x="540000" y="4793742"/>
            <a:ext cx="1692720" cy="349758"/>
          </a:xfrm>
          <a:prstGeom prst="rect">
            <a:avLst/>
          </a:prstGeom>
        </p:spPr>
      </p:pic>
      <p:sp>
        <p:nvSpPr>
          <p:cNvPr id="8" name="Text Placeholder 7"/>
          <p:cNvSpPr>
            <a:spLocks noGrp="1" noChangeAspect="1"/>
          </p:cNvSpPr>
          <p:nvPr>
            <p:ph type="body" idx="1"/>
          </p:nvPr>
        </p:nvSpPr>
        <p:spPr>
          <a:xfrm>
            <a:off x="539999" y="1242000"/>
            <a:ext cx="8100000" cy="3078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endParaRPr lang="fi-FI"/>
          </a:p>
        </p:txBody>
      </p:sp>
      <p:pic>
        <p:nvPicPr>
          <p:cNvPr id="6" name="Picture 5" descr="Alapalkki_logo.jpg"/>
          <p:cNvPicPr>
            <a:picLocks noChangeAspect="1"/>
          </p:cNvPicPr>
          <p:nvPr/>
        </p:nvPicPr>
        <p:blipFill>
          <a:blip r:embed="rId17" cstate="print">
            <a:extLst>
              <a:ext uri="{28A0092B-C50C-407E-A947-70E740481C1C}">
                <a14:useLocalDpi xmlns:a14="http://schemas.microsoft.com/office/drawing/2010/main" val="0"/>
              </a:ext>
            </a:extLst>
          </a:blip>
          <a:srcRect l="21671"/>
          <a:stretch>
            <a:fillRect/>
          </a:stretch>
        </p:blipFill>
        <p:spPr>
          <a:xfrm>
            <a:off x="540000" y="4793742"/>
            <a:ext cx="1692720" cy="349758"/>
          </a:xfrm>
          <a:prstGeom prst="rect">
            <a:avLst/>
          </a:prstGeom>
        </p:spPr>
      </p:pic>
      <p:sp>
        <p:nvSpPr>
          <p:cNvPr id="16"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7"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pic>
        <p:nvPicPr>
          <p:cNvPr id="9" name="Picture 2" descr="C:\Users\MAH\Pictures\pp_logo.PNG"/>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t="40599"/>
          <a:stretch/>
        </p:blipFill>
        <p:spPr bwMode="auto">
          <a:xfrm>
            <a:off x="251521" y="4643438"/>
            <a:ext cx="2095793" cy="520600"/>
          </a:xfrm>
          <a:prstGeom prst="rect">
            <a:avLst/>
          </a:prstGeom>
          <a:noFill/>
        </p:spPr>
      </p:pic>
    </p:spTree>
    <p:extLst>
      <p:ext uri="{BB962C8B-B14F-4D97-AF65-F5344CB8AC3E}">
        <p14:creationId xmlns:p14="http://schemas.microsoft.com/office/powerpoint/2010/main" val="191188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p:txStyles>
    <p:title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p:titleStyle>
    <p:body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100000" cy="702000"/>
          </a:xfrm>
          <a:prstGeom prst="rect">
            <a:avLst/>
          </a:prstGeom>
        </p:spPr>
        <p:txBody>
          <a:bodyPr vert="horz" wrap="square"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a:p>
        </p:txBody>
      </p:sp>
      <p:pic>
        <p:nvPicPr>
          <p:cNvPr id="7" name="Picture 6" descr="Alapalkki_logo.jpg"/>
          <p:cNvPicPr>
            <a:picLocks noChangeAspect="1"/>
          </p:cNvPicPr>
          <p:nvPr/>
        </p:nvPicPr>
        <p:blipFill>
          <a:blip r:embed="rId15" cstate="print">
            <a:extLst>
              <a:ext uri="{28A0092B-C50C-407E-A947-70E740481C1C}">
                <a14:useLocalDpi xmlns:a14="http://schemas.microsoft.com/office/drawing/2010/main" val="0"/>
              </a:ext>
            </a:extLst>
          </a:blip>
          <a:srcRect l="21671"/>
          <a:stretch>
            <a:fillRect/>
          </a:stretch>
        </p:blipFill>
        <p:spPr>
          <a:xfrm>
            <a:off x="540000" y="4793742"/>
            <a:ext cx="1692720" cy="349758"/>
          </a:xfrm>
          <a:prstGeom prst="rect">
            <a:avLst/>
          </a:prstGeom>
        </p:spPr>
      </p:pic>
      <p:pic>
        <p:nvPicPr>
          <p:cNvPr id="6" name="Picture 5" descr="Alapalkki_logo.jpg"/>
          <p:cNvPicPr>
            <a:picLocks noChangeAspect="1"/>
          </p:cNvPicPr>
          <p:nvPr/>
        </p:nvPicPr>
        <p:blipFill>
          <a:blip r:embed="rId15" cstate="print">
            <a:extLst>
              <a:ext uri="{28A0092B-C50C-407E-A947-70E740481C1C}">
                <a14:useLocalDpi xmlns:a14="http://schemas.microsoft.com/office/drawing/2010/main" val="0"/>
              </a:ext>
            </a:extLst>
          </a:blip>
          <a:srcRect l="21671"/>
          <a:stretch>
            <a:fillRect/>
          </a:stretch>
        </p:blipFill>
        <p:spPr>
          <a:xfrm>
            <a:off x="540000" y="4793742"/>
            <a:ext cx="1692720" cy="349758"/>
          </a:xfrm>
          <a:prstGeom prst="rect">
            <a:avLst/>
          </a:prstGeom>
        </p:spPr>
      </p:pic>
      <p:sp>
        <p:nvSpPr>
          <p:cNvPr id="16"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pPr algn="r"/>
            <a:r>
              <a:rPr lang="fi-FI" smtClean="0">
                <a:solidFill>
                  <a:srgbClr val="000000"/>
                </a:solidFill>
              </a:rPr>
              <a:t>1/2017</a:t>
            </a:r>
            <a:endParaRPr dirty="0">
              <a:solidFill>
                <a:srgbClr val="000000"/>
              </a:solidFill>
            </a:endParaRPr>
          </a:p>
        </p:txBody>
      </p:sp>
      <p:sp>
        <p:nvSpPr>
          <p:cNvPr id="17"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pPr algn="r"/>
            <a:r>
              <a:rPr lang="fi-FI" smtClean="0">
                <a:solidFill>
                  <a:srgbClr val="000000"/>
                </a:solidFill>
              </a:rPr>
              <a:t>DM  1779614</a:t>
            </a:r>
            <a:endParaRPr dirty="0">
              <a:solidFill>
                <a:srgbClr val="000000"/>
              </a:solidFill>
            </a:endParaRPr>
          </a:p>
        </p:txBody>
      </p:sp>
      <p:sp>
        <p:nvSpPr>
          <p:cNvPr id="10" name="Text Placeholder 9"/>
          <p:cNvSpPr>
            <a:spLocks noGrp="1" noChangeAspect="1"/>
          </p:cNvSpPr>
          <p:nvPr>
            <p:ph type="body" idx="1"/>
          </p:nvPr>
        </p:nvSpPr>
        <p:spPr>
          <a:xfrm>
            <a:off x="540000" y="1242000"/>
            <a:ext cx="8100000" cy="3078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endParaRPr lang="fi-FI"/>
          </a:p>
        </p:txBody>
      </p:sp>
      <p:pic>
        <p:nvPicPr>
          <p:cNvPr id="8" name="Picture 2" descr="C:\Users\MAH\Pictures\pp_logo.PN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40599"/>
          <a:stretch/>
        </p:blipFill>
        <p:spPr bwMode="auto">
          <a:xfrm>
            <a:off x="251521" y="4643438"/>
            <a:ext cx="2095793" cy="520600"/>
          </a:xfrm>
          <a:prstGeom prst="rect">
            <a:avLst/>
          </a:prstGeom>
          <a:noFill/>
        </p:spPr>
      </p:pic>
    </p:spTree>
    <p:extLst>
      <p:ext uri="{BB962C8B-B14F-4D97-AF65-F5344CB8AC3E}">
        <p14:creationId xmlns:p14="http://schemas.microsoft.com/office/powerpoint/2010/main" val="19118879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p:txStyles>
    <p:title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p:titleStyle>
    <p:body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270000"/>
            <a:ext cx="8100000" cy="702000"/>
          </a:xfrm>
          <a:prstGeom prst="rect">
            <a:avLst/>
          </a:prstGeom>
        </p:spPr>
        <p:txBody>
          <a:bodyPr vert="horz" wrap="square"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a:p>
        </p:txBody>
      </p:sp>
      <p:pic>
        <p:nvPicPr>
          <p:cNvPr id="7" name="Picture 6" descr="Alapalkki_logo.jpg"/>
          <p:cNvPicPr>
            <a:picLocks noChangeAspect="1"/>
          </p:cNvPicPr>
          <p:nvPr/>
        </p:nvPicPr>
        <p:blipFill>
          <a:blip r:embed="rId16" cstate="print">
            <a:extLst>
              <a:ext uri="{28A0092B-C50C-407E-A947-70E740481C1C}">
                <a14:useLocalDpi xmlns:a14="http://schemas.microsoft.com/office/drawing/2010/main" val="0"/>
              </a:ext>
            </a:extLst>
          </a:blip>
          <a:srcRect l="21671"/>
          <a:stretch>
            <a:fillRect/>
          </a:stretch>
        </p:blipFill>
        <p:spPr>
          <a:xfrm>
            <a:off x="540000" y="4793742"/>
            <a:ext cx="1692720" cy="349758"/>
          </a:xfrm>
          <a:prstGeom prst="rect">
            <a:avLst/>
          </a:prstGeom>
        </p:spPr>
      </p:pic>
      <p:pic>
        <p:nvPicPr>
          <p:cNvPr id="6" name="Picture 5" descr="Alapalkki_logo.jpg"/>
          <p:cNvPicPr>
            <a:picLocks noChangeAspect="1"/>
          </p:cNvPicPr>
          <p:nvPr/>
        </p:nvPicPr>
        <p:blipFill>
          <a:blip r:embed="rId16" cstate="print">
            <a:extLst>
              <a:ext uri="{28A0092B-C50C-407E-A947-70E740481C1C}">
                <a14:useLocalDpi xmlns:a14="http://schemas.microsoft.com/office/drawing/2010/main" val="0"/>
              </a:ext>
            </a:extLst>
          </a:blip>
          <a:srcRect l="21671"/>
          <a:stretch>
            <a:fillRect/>
          </a:stretch>
        </p:blipFill>
        <p:spPr>
          <a:xfrm>
            <a:off x="540000" y="4793742"/>
            <a:ext cx="1692720" cy="349758"/>
          </a:xfrm>
          <a:prstGeom prst="rect">
            <a:avLst/>
          </a:prstGeom>
        </p:spPr>
      </p:pic>
      <p:sp>
        <p:nvSpPr>
          <p:cNvPr id="16"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l">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7"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ct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sp>
        <p:nvSpPr>
          <p:cNvPr id="10" name="Text Placeholder 9"/>
          <p:cNvSpPr>
            <a:spLocks noGrp="1" noChangeAspect="1"/>
          </p:cNvSpPr>
          <p:nvPr>
            <p:ph type="body" idx="1"/>
          </p:nvPr>
        </p:nvSpPr>
        <p:spPr>
          <a:xfrm>
            <a:off x="540000" y="1242000"/>
            <a:ext cx="8100000" cy="3078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endParaRPr lang="fi-FI"/>
          </a:p>
        </p:txBody>
      </p:sp>
      <p:pic>
        <p:nvPicPr>
          <p:cNvPr id="8" name="Picture 2" descr="C:\Users\MAH\Pictures\pp_logo.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40599"/>
          <a:stretch/>
        </p:blipFill>
        <p:spPr bwMode="auto">
          <a:xfrm>
            <a:off x="251521" y="4643438"/>
            <a:ext cx="2095793" cy="520600"/>
          </a:xfrm>
          <a:prstGeom prst="rect">
            <a:avLst/>
          </a:prstGeom>
          <a:noFill/>
        </p:spPr>
      </p:pic>
      <p:pic>
        <p:nvPicPr>
          <p:cNvPr id="9" name="Picture 2" descr="C:\Users\MAH\Pictures\pp_logo.PN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t="40599"/>
          <a:stretch/>
        </p:blipFill>
        <p:spPr bwMode="auto">
          <a:xfrm>
            <a:off x="251521" y="4643438"/>
            <a:ext cx="2095793" cy="520600"/>
          </a:xfrm>
          <a:prstGeom prst="rect">
            <a:avLst/>
          </a:prstGeom>
          <a:noFill/>
        </p:spPr>
      </p:pic>
    </p:spTree>
    <p:extLst>
      <p:ext uri="{BB962C8B-B14F-4D97-AF65-F5344CB8AC3E}">
        <p14:creationId xmlns:p14="http://schemas.microsoft.com/office/powerpoint/2010/main" val="14150021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18" r:id="rId14"/>
  </p:sldLayoutIdLst>
  <p:hf sldNum="0" hdr="0"/>
  <p:txStyles>
    <p:title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p:titleStyle>
    <p:body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Taustakuva_harmaa.jpg"/>
          <p:cNvPicPr>
            <a:picLocks noChangeAspect="1"/>
          </p:cNvPicPr>
          <p:nvPr/>
        </p:nvPicPr>
        <p:blipFill rotWithShape="1">
          <a:blip r:embed="rId16" cstate="print">
            <a:extLst>
              <a:ext uri="{28A0092B-C50C-407E-A947-70E740481C1C}">
                <a14:useLocalDpi xmlns:a14="http://schemas.microsoft.com/office/drawing/2010/main" val="0"/>
              </a:ext>
            </a:extLst>
          </a:blip>
          <a:srcRect b="268"/>
          <a:stretch/>
        </p:blipFill>
        <p:spPr>
          <a:xfrm>
            <a:off x="0" y="0"/>
            <a:ext cx="9144000" cy="4643438"/>
          </a:xfrm>
          <a:prstGeom prst="rect">
            <a:avLst/>
          </a:prstGeom>
        </p:spPr>
      </p:pic>
      <p:sp>
        <p:nvSpPr>
          <p:cNvPr id="2" name="Title Placeholder 1"/>
          <p:cNvSpPr>
            <a:spLocks noGrp="1"/>
          </p:cNvSpPr>
          <p:nvPr>
            <p:ph type="title"/>
          </p:nvPr>
        </p:nvSpPr>
        <p:spPr>
          <a:xfrm>
            <a:off x="540000" y="270000"/>
            <a:ext cx="8100000" cy="702000"/>
          </a:xfrm>
          <a:prstGeom prst="rect">
            <a:avLst/>
          </a:prstGeom>
        </p:spPr>
        <p:txBody>
          <a:bodyPr vert="horz" wrap="square"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i-FI" smtClean="0"/>
              <a:t>Muokkaa perustyyl. napsautt.</a:t>
            </a:r>
            <a:endParaRPr lang="en-US"/>
          </a:p>
        </p:txBody>
      </p:sp>
      <p:pic>
        <p:nvPicPr>
          <p:cNvPr id="7" name="Picture 6" descr="Alapalkki_logo.jpg"/>
          <p:cNvPicPr>
            <a:picLocks noChangeAspect="1"/>
          </p:cNvPicPr>
          <p:nvPr/>
        </p:nvPicPr>
        <p:blipFill>
          <a:blip r:embed="rId17" cstate="print">
            <a:extLst>
              <a:ext uri="{28A0092B-C50C-407E-A947-70E740481C1C}">
                <a14:useLocalDpi xmlns:a14="http://schemas.microsoft.com/office/drawing/2010/main" val="0"/>
              </a:ext>
            </a:extLst>
          </a:blip>
          <a:srcRect l="21671"/>
          <a:stretch>
            <a:fillRect/>
          </a:stretch>
        </p:blipFill>
        <p:spPr>
          <a:xfrm>
            <a:off x="540000" y="4793742"/>
            <a:ext cx="1692720" cy="349758"/>
          </a:xfrm>
          <a:prstGeom prst="rect">
            <a:avLst/>
          </a:prstGeom>
        </p:spPr>
      </p:pic>
      <p:sp>
        <p:nvSpPr>
          <p:cNvPr id="8" name="Text Placeholder 7"/>
          <p:cNvSpPr>
            <a:spLocks noGrp="1" noChangeAspect="1"/>
          </p:cNvSpPr>
          <p:nvPr>
            <p:ph type="body" idx="1"/>
          </p:nvPr>
        </p:nvSpPr>
        <p:spPr>
          <a:xfrm>
            <a:off x="539999" y="1242000"/>
            <a:ext cx="8100000" cy="3078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endParaRPr lang="fi-FI"/>
          </a:p>
        </p:txBody>
      </p:sp>
      <p:pic>
        <p:nvPicPr>
          <p:cNvPr id="6" name="Picture 5" descr="Alapalkki_logo.jpg"/>
          <p:cNvPicPr>
            <a:picLocks noChangeAspect="1"/>
          </p:cNvPicPr>
          <p:nvPr/>
        </p:nvPicPr>
        <p:blipFill>
          <a:blip r:embed="rId17" cstate="print">
            <a:extLst>
              <a:ext uri="{28A0092B-C50C-407E-A947-70E740481C1C}">
                <a14:useLocalDpi xmlns:a14="http://schemas.microsoft.com/office/drawing/2010/main" val="0"/>
              </a:ext>
            </a:extLst>
          </a:blip>
          <a:srcRect l="21671"/>
          <a:stretch>
            <a:fillRect/>
          </a:stretch>
        </p:blipFill>
        <p:spPr>
          <a:xfrm>
            <a:off x="540000" y="4793742"/>
            <a:ext cx="1692720" cy="349758"/>
          </a:xfrm>
          <a:prstGeom prst="rect">
            <a:avLst/>
          </a:prstGeom>
        </p:spPr>
      </p:pic>
      <p:sp>
        <p:nvSpPr>
          <p:cNvPr id="16" name="Date Placeholder 15"/>
          <p:cNvSpPr>
            <a:spLocks noGrp="1"/>
          </p:cNvSpPr>
          <p:nvPr>
            <p:ph type="dt" sz="half" idx="2"/>
          </p:nvPr>
        </p:nvSpPr>
        <p:spPr>
          <a:xfrm>
            <a:off x="4611266" y="5031582"/>
            <a:ext cx="504000" cy="108000"/>
          </a:xfrm>
          <a:prstGeom prst="rect">
            <a:avLst/>
          </a:prstGeom>
        </p:spPr>
        <p:txBody>
          <a:bodyPr wrap="none" lIns="0" tIns="0" rIns="0" bIns="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charset="0"/>
                <a:ea typeface="+mn-ea"/>
                <a:cs typeface="+mn-cs"/>
              </a:defRPr>
            </a:lvl1pPr>
          </a:lstStyle>
          <a:p>
            <a:r>
              <a:rPr lang="fi-FI" smtClean="0"/>
              <a:t>1/2017</a:t>
            </a:r>
            <a:endParaRPr lang="fi-FI"/>
          </a:p>
        </p:txBody>
      </p:sp>
      <p:sp>
        <p:nvSpPr>
          <p:cNvPr id="17" name="Footer Placeholder 16"/>
          <p:cNvSpPr>
            <a:spLocks noGrp="1"/>
          </p:cNvSpPr>
          <p:nvPr>
            <p:ph type="ftr" sz="quarter" idx="3"/>
          </p:nvPr>
        </p:nvSpPr>
        <p:spPr>
          <a:xfrm>
            <a:off x="2881201" y="5031583"/>
            <a:ext cx="1619250" cy="107156"/>
          </a:xfrm>
          <a:prstGeom prst="rect">
            <a:avLst/>
          </a:prstGeom>
        </p:spPr>
        <p:txBody>
          <a:bodyPr vert="horz" wrap="none" lIns="0" tIns="0" rIns="0" bIns="0" rtlCol="0" anchor="t" anchorCtr="0">
            <a:noAutofit/>
          </a:bodyPr>
          <a:lstStyle>
            <a:lvl1pPr algn="r">
              <a:defRPr kumimoji="0" lang="fi-FI"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defRPr>
            </a:lvl1pPr>
          </a:lstStyle>
          <a:p>
            <a:r>
              <a:rPr lang="fi-FI" smtClean="0"/>
              <a:t>DM  1779614</a:t>
            </a:r>
            <a:endParaRPr lang="fi-FI"/>
          </a:p>
        </p:txBody>
      </p:sp>
      <p:pic>
        <p:nvPicPr>
          <p:cNvPr id="9" name="Picture 2" descr="C:\Users\MAH\Pictures\pp_logo.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40599"/>
          <a:stretch/>
        </p:blipFill>
        <p:spPr bwMode="auto">
          <a:xfrm>
            <a:off x="251521" y="4643438"/>
            <a:ext cx="2095793" cy="520600"/>
          </a:xfrm>
          <a:prstGeom prst="rect">
            <a:avLst/>
          </a:prstGeom>
          <a:noFill/>
        </p:spPr>
      </p:pic>
    </p:spTree>
    <p:extLst>
      <p:ext uri="{BB962C8B-B14F-4D97-AF65-F5344CB8AC3E}">
        <p14:creationId xmlns:p14="http://schemas.microsoft.com/office/powerpoint/2010/main" val="17968419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sldNum="0" hdr="0"/>
  <p:txStyles>
    <p:title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p:titleStyle>
    <p:body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9.xml"/><Relationship Id="rId5" Type="http://schemas.openxmlformats.org/officeDocument/2006/relationships/image" Target="../media/image18.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www.tekes.fi/tekes/tulokset-ja-vaikutukset/caset/2016/aalto-international-luo-luksusmuotia-suomalaisilla-juurilla/" TargetMode="External"/><Relationship Id="rId3" Type="http://schemas.openxmlformats.org/officeDocument/2006/relationships/hyperlink" Target="https://www.tekes.fi/tekes/tulokset-ja-vaikutukset/caset/asiakkaiden-tuloksia-2017/clic-innovation-ekologisempia-vaatteita-puukuidusta/" TargetMode="External"/><Relationship Id="rId7" Type="http://schemas.openxmlformats.org/officeDocument/2006/relationships/hyperlink" Target="https://www.tekes.fi/tekes/tulokset-ja-vaikutukset/caset/2016/lightneer-sita-oppii-kun-se-on-hauskaa/" TargetMode="External"/><Relationship Id="rId12" Type="http://schemas.openxmlformats.org/officeDocument/2006/relationships/image" Target="../media/image31.jpeg"/><Relationship Id="rId2" Type="http://schemas.openxmlformats.org/officeDocument/2006/relationships/notesSlide" Target="../notesSlides/notesSlide24.xml"/><Relationship Id="rId16" Type="http://schemas.openxmlformats.org/officeDocument/2006/relationships/image" Target="../media/image33.png"/><Relationship Id="rId1" Type="http://schemas.openxmlformats.org/officeDocument/2006/relationships/slideLayout" Target="../slideLayouts/slideLayout39.xml"/><Relationship Id="rId6" Type="http://schemas.openxmlformats.org/officeDocument/2006/relationships/image" Target="../media/image28.jpeg"/><Relationship Id="rId11" Type="http://schemas.openxmlformats.org/officeDocument/2006/relationships/hyperlink" Target="https://www.tekes.fi/tekes/tulokset-ja-vaikutukset/caset/2016/biolan-nousi-kiinassa-brandijohtajaksi/" TargetMode="External"/><Relationship Id="rId5" Type="http://schemas.openxmlformats.org/officeDocument/2006/relationships/hyperlink" Target="https://www.tekes.fi/tekes/tulokset-ja-vaikutukset/caset/2016/profile-vehicles-tekninen-etumatka-on-ambulanssivalmistajan-elinehto/" TargetMode="External"/><Relationship Id="rId15" Type="http://schemas.openxmlformats.org/officeDocument/2006/relationships/hyperlink" Target="https://www.tekes.fi/tekes/tulokset-ja-vaikutukset/caset/2016/beddit-suomalainen-kasvuyritys-parantaa-ihmisten-unenlaatua-ympari-maailman/" TargetMode="External"/><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hyperlink" Target="https://www.tekes.fi/tekes/tulokset-ja-vaikutukset/caset/2015/codenomicon-automatisoitua-tietoturvatestausta2/" TargetMode="External"/><Relationship Id="rId1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chart" Target="../charts/chart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3" cstate="print">
            <a:extLst>
              <a:ext uri="{28A0092B-C50C-407E-A947-70E740481C1C}">
                <a14:useLocalDpi xmlns:a14="http://schemas.microsoft.com/office/drawing/2010/main" val="0"/>
              </a:ext>
            </a:extLst>
          </a:blip>
          <a:srcRect l="7040" t="28904" b="1"/>
          <a:stretch/>
        </p:blipFill>
        <p:spPr>
          <a:xfrm>
            <a:off x="-36512" y="-20538"/>
            <a:ext cx="9217023" cy="4616201"/>
          </a:xfrm>
          <a:prstGeom prst="rect">
            <a:avLst/>
          </a:prstGeom>
        </p:spPr>
      </p:pic>
      <p:sp>
        <p:nvSpPr>
          <p:cNvPr id="4" name="Suorakulmio 3"/>
          <p:cNvSpPr/>
          <p:nvPr/>
        </p:nvSpPr>
        <p:spPr>
          <a:xfrm>
            <a:off x="4572000" y="627536"/>
            <a:ext cx="4616076" cy="1656182"/>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fi-FI" dirty="0"/>
          </a:p>
        </p:txBody>
      </p:sp>
      <p:sp>
        <p:nvSpPr>
          <p:cNvPr id="3" name="Tekstiruutu 2"/>
          <p:cNvSpPr txBox="1"/>
          <p:nvPr/>
        </p:nvSpPr>
        <p:spPr>
          <a:xfrm>
            <a:off x="4716016" y="715947"/>
            <a:ext cx="3605474" cy="1446550"/>
          </a:xfrm>
          <a:prstGeom prst="rect">
            <a:avLst/>
          </a:prstGeom>
          <a:noFill/>
        </p:spPr>
        <p:txBody>
          <a:bodyPr wrap="none" rtlCol="0">
            <a:spAutoFit/>
          </a:bodyPr>
          <a:lstStyle/>
          <a:p>
            <a:r>
              <a:rPr lang="fi-FI" sz="4400" dirty="0" smtClean="0">
                <a:solidFill>
                  <a:schemeClr val="bg1"/>
                </a:solidFill>
                <a:latin typeface="+mj-lt"/>
              </a:rPr>
              <a:t>Tekes lukuina</a:t>
            </a:r>
          </a:p>
          <a:p>
            <a:r>
              <a:rPr lang="fi-FI" sz="4400" b="1" dirty="0" smtClean="0">
                <a:solidFill>
                  <a:schemeClr val="bg1"/>
                </a:solidFill>
                <a:latin typeface="+mj-lt"/>
              </a:rPr>
              <a:t>2016</a:t>
            </a:r>
            <a:endParaRPr lang="fi-FI" sz="4400" b="1" dirty="0">
              <a:solidFill>
                <a:schemeClr val="bg1"/>
              </a:solidFill>
              <a:latin typeface="+mj-lt"/>
            </a:endParaRPr>
          </a:p>
        </p:txBody>
      </p:sp>
      <p:sp>
        <p:nvSpPr>
          <p:cNvPr id="8" name="Päivämäärän paikkamerkki 7"/>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9" name="Alatunnisteen paikkamerkki 8"/>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2792094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7"/>
          <p:cNvGraphicFramePr>
            <a:graphicFrameLocks/>
          </p:cNvGraphicFramePr>
          <p:nvPr>
            <p:extLst>
              <p:ext uri="{D42A27DB-BD31-4B8C-83A1-F6EECF244321}">
                <p14:modId xmlns:p14="http://schemas.microsoft.com/office/powerpoint/2010/main" val="3244338860"/>
              </p:ext>
            </p:extLst>
          </p:nvPr>
        </p:nvGraphicFramePr>
        <p:xfrm>
          <a:off x="323528" y="1059582"/>
          <a:ext cx="8568952"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4"/>
          <p:cNvSpPr>
            <a:spLocks noChangeArrowheads="1"/>
          </p:cNvSpPr>
          <p:nvPr/>
        </p:nvSpPr>
        <p:spPr bwMode="auto">
          <a:xfrm>
            <a:off x="418896" y="874916"/>
            <a:ext cx="1173398" cy="184666"/>
          </a:xfrm>
          <a:prstGeom prst="rect">
            <a:avLst/>
          </a:prstGeom>
          <a:noFill/>
          <a:ln w="12700" algn="ctr">
            <a:noFill/>
            <a:miter lim="800000"/>
            <a:headEnd/>
            <a:tailEnd/>
          </a:ln>
        </p:spPr>
        <p:txBody>
          <a:bodyPr wrap="none" lIns="0" tIns="0" rIns="0" bIns="0">
            <a:spAutoFit/>
          </a:bodyPr>
          <a:lstStyle/>
          <a:p>
            <a:pPr defTabSz="868363" eaLnBrk="0" hangingPunct="0">
              <a:spcBef>
                <a:spcPct val="0"/>
              </a:spcBef>
            </a:pPr>
            <a:r>
              <a:rPr lang="fi-FI" sz="1200" b="1" dirty="0">
                <a:solidFill>
                  <a:srgbClr val="000000"/>
                </a:solidFill>
              </a:rPr>
              <a:t>Miljoonaa euroa</a:t>
            </a:r>
          </a:p>
        </p:txBody>
      </p:sp>
      <p:sp>
        <p:nvSpPr>
          <p:cNvPr id="3" name="Title 12"/>
          <p:cNvSpPr txBox="1">
            <a:spLocks/>
          </p:cNvSpPr>
          <p:nvPr/>
        </p:nvSpPr>
        <p:spPr>
          <a:xfrm>
            <a:off x="323528" y="267494"/>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Rahoituspäätökset teollisuuteen ja palveluihin</a:t>
            </a:r>
            <a:endParaRPr lang="fi-FI" sz="2400" dirty="0"/>
          </a:p>
        </p:txBody>
      </p:sp>
      <p:sp>
        <p:nvSpPr>
          <p:cNvPr id="5" name="Text Placeholder 14"/>
          <p:cNvSpPr txBox="1">
            <a:spLocks/>
          </p:cNvSpPr>
          <p:nvPr/>
        </p:nvSpPr>
        <p:spPr>
          <a:xfrm>
            <a:off x="586805" y="4083918"/>
            <a:ext cx="8089651" cy="428400"/>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500"/>
              </a:lnSpc>
              <a:spcAft>
                <a:spcPts val="300"/>
              </a:spcAft>
            </a:pPr>
            <a:endParaRPr lang="fi-FI" sz="1600" dirty="0" smtClean="0"/>
          </a:p>
          <a:p>
            <a:pPr marL="0" indent="0">
              <a:lnSpc>
                <a:spcPts val="1500"/>
              </a:lnSpc>
              <a:spcAft>
                <a:spcPts val="300"/>
              </a:spcAft>
              <a:buNone/>
            </a:pPr>
            <a:r>
              <a:rPr lang="fi-FI" sz="1600" dirty="0" smtClean="0"/>
              <a:t>Rakennusalalle tehdyt rahoituspäätökset sisältyvät teollisuuden lukuihin.</a:t>
            </a:r>
            <a:br>
              <a:rPr lang="fi-FI" sz="1600" dirty="0" smtClean="0"/>
            </a:br>
            <a:endParaRPr lang="fi-FI" sz="1600" dirty="0"/>
          </a:p>
        </p:txBody>
      </p:sp>
      <p:sp>
        <p:nvSpPr>
          <p:cNvPr id="6" name="Päivämäärän paikkamerkki 5"/>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7" name="Alatunnisteen paikkamerkki 6"/>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3898508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7"/>
          <p:cNvGraphicFramePr>
            <a:graphicFrameLocks/>
          </p:cNvGraphicFramePr>
          <p:nvPr>
            <p:extLst>
              <p:ext uri="{D42A27DB-BD31-4B8C-83A1-F6EECF244321}">
                <p14:modId xmlns:p14="http://schemas.microsoft.com/office/powerpoint/2010/main" val="164249443"/>
              </p:ext>
            </p:extLst>
          </p:nvPr>
        </p:nvGraphicFramePr>
        <p:xfrm>
          <a:off x="467544" y="1131590"/>
          <a:ext cx="8424936"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4"/>
          <p:cNvSpPr>
            <a:spLocks noChangeArrowheads="1"/>
          </p:cNvSpPr>
          <p:nvPr/>
        </p:nvSpPr>
        <p:spPr bwMode="auto">
          <a:xfrm>
            <a:off x="518282" y="916146"/>
            <a:ext cx="1173398" cy="184666"/>
          </a:xfrm>
          <a:prstGeom prst="rect">
            <a:avLst/>
          </a:prstGeom>
          <a:noFill/>
          <a:ln w="12700" algn="ctr">
            <a:noFill/>
            <a:miter lim="800000"/>
            <a:headEnd/>
            <a:tailEnd/>
          </a:ln>
        </p:spPr>
        <p:txBody>
          <a:bodyPr wrap="none" lIns="0" tIns="0" rIns="0" bIns="0">
            <a:spAutoFit/>
          </a:bodyPr>
          <a:lstStyle/>
          <a:p>
            <a:pPr defTabSz="868363" eaLnBrk="0" hangingPunct="0">
              <a:spcBef>
                <a:spcPct val="0"/>
              </a:spcBef>
            </a:pPr>
            <a:r>
              <a:rPr lang="fi-FI" sz="1200" b="1" dirty="0">
                <a:solidFill>
                  <a:srgbClr val="000000"/>
                </a:solidFill>
              </a:rPr>
              <a:t>Miljoonaa euroa</a:t>
            </a:r>
          </a:p>
        </p:txBody>
      </p:sp>
      <p:sp>
        <p:nvSpPr>
          <p:cNvPr id="3" name="Title 12"/>
          <p:cNvSpPr txBox="1">
            <a:spLocks/>
          </p:cNvSpPr>
          <p:nvPr/>
        </p:nvSpPr>
        <p:spPr>
          <a:xfrm>
            <a:off x="395536" y="273887"/>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Rahoituspäätökset teollisuuden toimialoille</a:t>
            </a:r>
            <a:endParaRPr lang="fi-FI" sz="2400" dirty="0"/>
          </a:p>
        </p:txBody>
      </p:sp>
      <p:sp>
        <p:nvSpPr>
          <p:cNvPr id="5" name="Päivämäärän paikkamerkki 4"/>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6" name="Alatunnisteen paikkamerkki 5"/>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799429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7"/>
          <p:cNvGraphicFramePr>
            <a:graphicFrameLocks/>
          </p:cNvGraphicFramePr>
          <p:nvPr>
            <p:extLst>
              <p:ext uri="{D42A27DB-BD31-4B8C-83A1-F6EECF244321}">
                <p14:modId xmlns:p14="http://schemas.microsoft.com/office/powerpoint/2010/main" val="493795399"/>
              </p:ext>
            </p:extLst>
          </p:nvPr>
        </p:nvGraphicFramePr>
        <p:xfrm>
          <a:off x="323528" y="1131590"/>
          <a:ext cx="8748464" cy="360039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4"/>
          <p:cNvSpPr>
            <a:spLocks noChangeArrowheads="1"/>
          </p:cNvSpPr>
          <p:nvPr/>
        </p:nvSpPr>
        <p:spPr bwMode="auto">
          <a:xfrm>
            <a:off x="467544" y="916146"/>
            <a:ext cx="1360950" cy="215444"/>
          </a:xfrm>
          <a:prstGeom prst="rect">
            <a:avLst/>
          </a:prstGeom>
          <a:noFill/>
          <a:ln w="12700" algn="ctr">
            <a:noFill/>
            <a:miter lim="800000"/>
            <a:headEnd/>
            <a:tailEnd/>
          </a:ln>
        </p:spPr>
        <p:txBody>
          <a:bodyPr wrap="none" lIns="0" tIns="0" rIns="0" bIns="0">
            <a:spAutoFit/>
          </a:bodyPr>
          <a:lstStyle/>
          <a:p>
            <a:pPr defTabSz="868363" eaLnBrk="0" hangingPunct="0">
              <a:spcBef>
                <a:spcPct val="0"/>
              </a:spcBef>
            </a:pPr>
            <a:r>
              <a:rPr lang="fi-FI" sz="1400" b="1" dirty="0">
                <a:solidFill>
                  <a:srgbClr val="000000"/>
                </a:solidFill>
              </a:rPr>
              <a:t>Miljoonaa euroa</a:t>
            </a:r>
          </a:p>
        </p:txBody>
      </p:sp>
      <p:sp>
        <p:nvSpPr>
          <p:cNvPr id="3" name="Title 12"/>
          <p:cNvSpPr txBox="1">
            <a:spLocks/>
          </p:cNvSpPr>
          <p:nvPr/>
        </p:nvSpPr>
        <p:spPr>
          <a:xfrm>
            <a:off x="395536" y="300145"/>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Rahoituspäätökset palvelutoimialoille</a:t>
            </a:r>
            <a:endParaRPr lang="fi-FI" sz="2400" dirty="0"/>
          </a:p>
        </p:txBody>
      </p:sp>
      <p:sp>
        <p:nvSpPr>
          <p:cNvPr id="5" name="Päivämäärän paikkamerkki 4"/>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6" name="Alatunnisteen paikkamerkki 5"/>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00341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3528" y="290455"/>
            <a:ext cx="8100000" cy="553103"/>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Tekesin innovaatiorahoituksen yritysasiakkaat</a:t>
            </a:r>
          </a:p>
        </p:txBody>
      </p:sp>
      <p:graphicFrame>
        <p:nvGraphicFramePr>
          <p:cNvPr id="3" name="Content Placeholder 17"/>
          <p:cNvGraphicFramePr>
            <a:graphicFrameLocks/>
          </p:cNvGraphicFramePr>
          <p:nvPr>
            <p:extLst>
              <p:ext uri="{D42A27DB-BD31-4B8C-83A1-F6EECF244321}">
                <p14:modId xmlns:p14="http://schemas.microsoft.com/office/powerpoint/2010/main" val="3532859030"/>
              </p:ext>
            </p:extLst>
          </p:nvPr>
        </p:nvGraphicFramePr>
        <p:xfrm>
          <a:off x="435156" y="1131591"/>
          <a:ext cx="8235980" cy="288031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14"/>
          <p:cNvSpPr txBox="1">
            <a:spLocks/>
          </p:cNvSpPr>
          <p:nvPr/>
        </p:nvSpPr>
        <p:spPr>
          <a:xfrm>
            <a:off x="438361" y="4083918"/>
            <a:ext cx="8232775" cy="487362"/>
          </a:xfrm>
          <a:prstGeom prst="rect">
            <a:avLst/>
          </a:prstGeom>
        </p:spPr>
        <p:txBody>
          <a:bodyPr vert="horz" lIns="91440" tIns="45720" rIns="91440" bIns="45720" rtlCol="0">
            <a:noAutofit/>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200"/>
              </a:lnSpc>
              <a:spcAft>
                <a:spcPts val="0"/>
              </a:spcAft>
              <a:buFont typeface="Wingdings" pitchFamily="2" charset="2"/>
              <a:buNone/>
            </a:pPr>
            <a:r>
              <a:rPr lang="fi-FI" sz="1050" i="1" dirty="0" smtClean="0">
                <a:solidFill>
                  <a:schemeClr val="tx1">
                    <a:lumMod val="75000"/>
                    <a:lumOff val="25000"/>
                  </a:schemeClr>
                </a:solidFill>
              </a:rPr>
              <a:t>Lisäksi Tekes myönsi elinkeinorahoitusta (innovaatioseteli, messuavustus tai vientirengas) lähes 1 500 yritykselle.</a:t>
            </a:r>
          </a:p>
          <a:p>
            <a:pPr marL="0" indent="0">
              <a:lnSpc>
                <a:spcPts val="1200"/>
              </a:lnSpc>
              <a:spcAft>
                <a:spcPts val="0"/>
              </a:spcAft>
              <a:buFont typeface="Wingdings" pitchFamily="2" charset="2"/>
              <a:buNone/>
            </a:pPr>
            <a:r>
              <a:rPr lang="fi-FI" sz="1050" i="1" dirty="0" smtClean="0">
                <a:solidFill>
                  <a:schemeClr val="tx1">
                    <a:lumMod val="75000"/>
                    <a:lumOff val="25000"/>
                  </a:schemeClr>
                </a:solidFill>
              </a:rPr>
              <a:t>Yritys on määritelty uudeksi asiakkaaksi, jos se ei ole saanut Tekesin rahoitusta viitenä viime vuotena. </a:t>
            </a:r>
            <a:br>
              <a:rPr lang="fi-FI" sz="1050" i="1" dirty="0" smtClean="0">
                <a:solidFill>
                  <a:schemeClr val="tx1">
                    <a:lumMod val="75000"/>
                    <a:lumOff val="25000"/>
                  </a:schemeClr>
                </a:solidFill>
              </a:rPr>
            </a:br>
            <a:r>
              <a:rPr lang="fi-FI" sz="1050" i="1" dirty="0" smtClean="0">
                <a:solidFill>
                  <a:schemeClr val="tx1">
                    <a:lumMod val="75000"/>
                    <a:lumOff val="25000"/>
                  </a:schemeClr>
                </a:solidFill>
                <a:cs typeface="Times New Roman" pitchFamily="18" charset="0"/>
              </a:rPr>
              <a:t>Ryhmähankkeiden maksut on jyvitetty osallistujille rahoituspäätösten perusteella. </a:t>
            </a:r>
            <a:endParaRPr lang="fi-FI" sz="1050" i="1" dirty="0">
              <a:solidFill>
                <a:schemeClr val="tx1">
                  <a:lumMod val="75000"/>
                  <a:lumOff val="25000"/>
                </a:schemeClr>
              </a:solidFill>
            </a:endParaRPr>
          </a:p>
        </p:txBody>
      </p:sp>
      <p:sp>
        <p:nvSpPr>
          <p:cNvPr id="5" name="Rectangle 4"/>
          <p:cNvSpPr>
            <a:spLocks noChangeArrowheads="1"/>
          </p:cNvSpPr>
          <p:nvPr/>
        </p:nvSpPr>
        <p:spPr bwMode="auto">
          <a:xfrm>
            <a:off x="467544" y="832901"/>
            <a:ext cx="1582164" cy="215444"/>
          </a:xfrm>
          <a:prstGeom prst="rect">
            <a:avLst/>
          </a:prstGeom>
          <a:noFill/>
          <a:ln w="19050">
            <a:noFill/>
            <a:miter lim="800000"/>
            <a:headEnd/>
            <a:tailEnd/>
          </a:ln>
        </p:spPr>
        <p:txBody>
          <a:bodyPr wrap="none" lIns="0" tIns="0" rIns="0" bIns="0">
            <a:spAutoFit/>
          </a:bodyPr>
          <a:lstStyle/>
          <a:p>
            <a:pPr eaLnBrk="0" hangingPunct="0">
              <a:spcBef>
                <a:spcPct val="0"/>
              </a:spcBef>
            </a:pPr>
            <a:r>
              <a:rPr lang="fi-FI" sz="1400" dirty="0">
                <a:solidFill>
                  <a:srgbClr val="000000"/>
                </a:solidFill>
              </a:rPr>
              <a:t>Yritysten lukumäärä</a:t>
            </a:r>
          </a:p>
        </p:txBody>
      </p:sp>
      <p:sp>
        <p:nvSpPr>
          <p:cNvPr id="7" name="Päivämäärän paikkamerkki 6"/>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8" name="Alatunnisteen paikkamerkki 7"/>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2423228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6300192" y="1563638"/>
            <a:ext cx="2592288" cy="280831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 name="Rectangle 2"/>
          <p:cNvSpPr txBox="1">
            <a:spLocks noChangeArrowheads="1"/>
          </p:cNvSpPr>
          <p:nvPr/>
        </p:nvSpPr>
        <p:spPr>
          <a:xfrm>
            <a:off x="503192" y="273284"/>
            <a:ext cx="6949128"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Vuosittain noin prosentti Tekesin asiakkaista menee konkurssiin</a:t>
            </a:r>
          </a:p>
        </p:txBody>
      </p:sp>
      <p:graphicFrame>
        <p:nvGraphicFramePr>
          <p:cNvPr id="3" name="Content Placeholder 10"/>
          <p:cNvGraphicFramePr>
            <a:graphicFrameLocks/>
          </p:cNvGraphicFramePr>
          <p:nvPr>
            <p:extLst>
              <p:ext uri="{D42A27DB-BD31-4B8C-83A1-F6EECF244321}">
                <p14:modId xmlns:p14="http://schemas.microsoft.com/office/powerpoint/2010/main" val="618772602"/>
              </p:ext>
            </p:extLst>
          </p:nvPr>
        </p:nvGraphicFramePr>
        <p:xfrm>
          <a:off x="539750" y="1401766"/>
          <a:ext cx="5976466" cy="31862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3"/>
          <p:cNvSpPr txBox="1">
            <a:spLocks noChangeArrowheads="1"/>
          </p:cNvSpPr>
          <p:nvPr/>
        </p:nvSpPr>
        <p:spPr bwMode="auto">
          <a:xfrm>
            <a:off x="549686" y="1275606"/>
            <a:ext cx="2029402" cy="215444"/>
          </a:xfrm>
          <a:prstGeom prst="rect">
            <a:avLst/>
          </a:prstGeom>
          <a:noFill/>
          <a:ln w="19050">
            <a:noFill/>
            <a:miter lim="800000"/>
            <a:headEnd/>
            <a:tailEnd/>
          </a:ln>
        </p:spPr>
        <p:txBody>
          <a:bodyPr wrap="none" lIns="0" tIns="0" rIns="0" bIns="0">
            <a:spAutoFit/>
          </a:bodyPr>
          <a:lstStyle/>
          <a:p>
            <a:pPr defTabSz="457200" eaLnBrk="0" hangingPunct="0">
              <a:spcBef>
                <a:spcPct val="0"/>
              </a:spcBef>
            </a:pPr>
            <a:r>
              <a:rPr lang="fi-FI" sz="1400" b="1" dirty="0" smtClean="0">
                <a:solidFill>
                  <a:srgbClr val="000000"/>
                </a:solidFill>
                <a:cs typeface="Arial" pitchFamily="34" charset="0"/>
              </a:rPr>
              <a:t>Konkurssien lukumäärä</a:t>
            </a:r>
            <a:endParaRPr lang="fi-FI" sz="1400" b="1" dirty="0">
              <a:solidFill>
                <a:srgbClr val="000000"/>
              </a:solidFill>
              <a:cs typeface="Arial" pitchFamily="34" charset="0"/>
            </a:endParaRPr>
          </a:p>
        </p:txBody>
      </p:sp>
      <p:sp>
        <p:nvSpPr>
          <p:cNvPr id="5" name="Suorakulmio 4"/>
          <p:cNvSpPr/>
          <p:nvPr/>
        </p:nvSpPr>
        <p:spPr>
          <a:xfrm>
            <a:off x="6516216" y="1827884"/>
            <a:ext cx="2189624" cy="2333972"/>
          </a:xfrm>
          <a:prstGeom prst="rect">
            <a:avLst/>
          </a:prstGeom>
        </p:spPr>
        <p:txBody>
          <a:bodyPr wrap="square" lIns="0" tIns="0" rIns="0" bIns="0">
            <a:spAutoFit/>
          </a:bodyPr>
          <a:lstStyle/>
          <a:p>
            <a:pPr defTabSz="457200">
              <a:lnSpc>
                <a:spcPts val="1400"/>
              </a:lnSpc>
            </a:pPr>
            <a:r>
              <a:rPr lang="fi-FI" sz="1400" dirty="0" smtClean="0">
                <a:solidFill>
                  <a:srgbClr val="000000"/>
                </a:solidFill>
                <a:cs typeface="Arial" pitchFamily="34" charset="0"/>
              </a:rPr>
              <a:t>Tekesillä on vuosittain noin 5 000 asiakasta, joille on maksettu rahoitusta viiden viimeisen vuoden aikana tai joilla on jäljellä Tekesin lainaa. </a:t>
            </a:r>
          </a:p>
          <a:p>
            <a:pPr defTabSz="457200">
              <a:lnSpc>
                <a:spcPts val="1400"/>
              </a:lnSpc>
            </a:pPr>
            <a:endParaRPr lang="fi-FI" sz="1400" dirty="0">
              <a:solidFill>
                <a:srgbClr val="000000"/>
              </a:solidFill>
              <a:cs typeface="Arial" pitchFamily="34" charset="0"/>
            </a:endParaRPr>
          </a:p>
          <a:p>
            <a:pPr defTabSz="457200">
              <a:lnSpc>
                <a:spcPts val="1400"/>
              </a:lnSpc>
            </a:pPr>
            <a:r>
              <a:rPr lang="fi-FI" sz="1400" dirty="0" smtClean="0">
                <a:solidFill>
                  <a:srgbClr val="000000"/>
                </a:solidFill>
                <a:cs typeface="Arial" pitchFamily="34" charset="0"/>
              </a:rPr>
              <a:t>Näistä vuosittain noin prosentti menee konkurssiin. Myös kaikista yrityksistä Suomessa noin prosentti menee konkurssiin.</a:t>
            </a:r>
          </a:p>
        </p:txBody>
      </p:sp>
      <p:sp>
        <p:nvSpPr>
          <p:cNvPr id="7" name="Päivämäärän paikkamerkki 6"/>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8" name="Alatunnisteen paikkamerkki 7"/>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311982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323528" y="152435"/>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Tekesin rahoitus yliopistojen, korkeakoulujen ja tutkimuslaitosten projekteihin 2016</a:t>
            </a:r>
          </a:p>
        </p:txBody>
      </p:sp>
      <p:graphicFrame>
        <p:nvGraphicFramePr>
          <p:cNvPr id="3" name="Content Placeholder 37"/>
          <p:cNvGraphicFramePr>
            <a:graphicFrameLocks/>
          </p:cNvGraphicFramePr>
          <p:nvPr>
            <p:extLst>
              <p:ext uri="{D42A27DB-BD31-4B8C-83A1-F6EECF244321}">
                <p14:modId xmlns:p14="http://schemas.microsoft.com/office/powerpoint/2010/main" val="1590794568"/>
              </p:ext>
            </p:extLst>
          </p:nvPr>
        </p:nvGraphicFramePr>
        <p:xfrm>
          <a:off x="0" y="1040070"/>
          <a:ext cx="8101013" cy="40973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9"/>
          <p:cNvSpPr txBox="1">
            <a:spLocks/>
          </p:cNvSpPr>
          <p:nvPr/>
        </p:nvSpPr>
        <p:spPr>
          <a:xfrm>
            <a:off x="324353" y="1038014"/>
            <a:ext cx="8099175" cy="309600"/>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800" dirty="0" smtClean="0"/>
              <a:t>Yhteensä 98 miljoonaa euroa</a:t>
            </a:r>
          </a:p>
          <a:p>
            <a:pPr marL="0" indent="0">
              <a:buNone/>
            </a:pPr>
            <a:endParaRPr lang="fi-FI" sz="1800" dirty="0"/>
          </a:p>
        </p:txBody>
      </p:sp>
      <p:sp>
        <p:nvSpPr>
          <p:cNvPr id="5" name="Date Placeholder 35"/>
          <p:cNvSpPr>
            <a:spLocks noGrp="1"/>
          </p:cNvSpPr>
          <p:nvPr>
            <p:ph type="dt" sz="half" idx="2"/>
          </p:nvPr>
        </p:nvSpPr>
        <p:spPr>
          <a:xfrm>
            <a:off x="4611266" y="5020022"/>
            <a:ext cx="504000" cy="144000"/>
          </a:xfrm>
        </p:spPr>
        <p:txBody>
          <a:bodyPr/>
          <a:lstStyle/>
          <a:p>
            <a:r>
              <a:rPr lang="fi-FI" sz="800" smtClean="0">
                <a:solidFill>
                  <a:srgbClr val="000000"/>
                </a:solidFill>
              </a:rPr>
              <a:t>1/2017</a:t>
            </a:r>
            <a:endParaRPr sz="800" dirty="0">
              <a:solidFill>
                <a:srgbClr val="000000"/>
              </a:solidFill>
            </a:endParaRPr>
          </a:p>
        </p:txBody>
      </p:sp>
      <p:sp>
        <p:nvSpPr>
          <p:cNvPr id="6" name="Footer Placeholder 36"/>
          <p:cNvSpPr>
            <a:spLocks noGrp="1"/>
          </p:cNvSpPr>
          <p:nvPr>
            <p:ph type="ftr" sz="quarter" idx="3"/>
          </p:nvPr>
        </p:nvSpPr>
        <p:spPr>
          <a:xfrm>
            <a:off x="2881201" y="5020023"/>
            <a:ext cx="1619250" cy="142875"/>
          </a:xfrm>
        </p:spPr>
        <p:txBody>
          <a:bodyPr/>
          <a:lstStyle/>
          <a:p>
            <a:r>
              <a:rPr lang="fi-FI" sz="800" smtClean="0">
                <a:solidFill>
                  <a:srgbClr val="000000"/>
                </a:solidFill>
              </a:rPr>
              <a:t>DM  1779614</a:t>
            </a:r>
            <a:endParaRPr sz="800" dirty="0">
              <a:solidFill>
                <a:srgbClr val="000000"/>
              </a:solidFill>
            </a:endParaRPr>
          </a:p>
        </p:txBody>
      </p:sp>
      <p:sp>
        <p:nvSpPr>
          <p:cNvPr id="7" name="Rectangle 7"/>
          <p:cNvSpPr>
            <a:spLocks noChangeArrowheads="1"/>
          </p:cNvSpPr>
          <p:nvPr/>
        </p:nvSpPr>
        <p:spPr bwMode="auto">
          <a:xfrm>
            <a:off x="1763688" y="4372530"/>
            <a:ext cx="1272784" cy="215444"/>
          </a:xfrm>
          <a:prstGeom prst="rect">
            <a:avLst/>
          </a:prstGeom>
          <a:noFill/>
          <a:ln w="12700" algn="ctr">
            <a:noFill/>
            <a:miter lim="800000"/>
            <a:headEnd/>
            <a:tailEnd/>
          </a:ln>
        </p:spPr>
        <p:txBody>
          <a:bodyPr wrap="none" lIns="0" tIns="0" rIns="0" bIns="0">
            <a:spAutoFit/>
          </a:bodyPr>
          <a:lstStyle/>
          <a:p>
            <a:pPr algn="ctr" defTabSz="762000" eaLnBrk="0" hangingPunct="0">
              <a:spcBef>
                <a:spcPct val="0"/>
              </a:spcBef>
            </a:pPr>
            <a:r>
              <a:rPr lang="fi-FI" sz="1400" dirty="0" smtClean="0">
                <a:solidFill>
                  <a:srgbClr val="000000"/>
                </a:solidFill>
              </a:rPr>
              <a:t>Miljoonaa euroa</a:t>
            </a:r>
            <a:endParaRPr lang="fi-FI" sz="1400" dirty="0">
              <a:solidFill>
                <a:srgbClr val="000000"/>
              </a:solidFill>
            </a:endParaRPr>
          </a:p>
        </p:txBody>
      </p:sp>
      <p:sp>
        <p:nvSpPr>
          <p:cNvPr id="8" name="TextBox 8"/>
          <p:cNvSpPr txBox="1"/>
          <p:nvPr/>
        </p:nvSpPr>
        <p:spPr>
          <a:xfrm>
            <a:off x="4716016" y="4298853"/>
            <a:ext cx="4044215" cy="577081"/>
          </a:xfrm>
          <a:prstGeom prst="rect">
            <a:avLst/>
          </a:prstGeom>
        </p:spPr>
        <p:txBody>
          <a:bodyPr vert="horz" wrap="square" lIns="0" tIns="0" rIns="0" bIns="0" rtlCol="0">
            <a:spAutoFit/>
          </a:bodyPr>
          <a:lstStyle/>
          <a:p>
            <a:pPr defTabSz="457200">
              <a:lnSpc>
                <a:spcPts val="1500"/>
              </a:lnSpc>
              <a:spcAft>
                <a:spcPts val="300"/>
              </a:spcAft>
              <a:buSzPct val="120000"/>
            </a:pPr>
            <a:r>
              <a:rPr lang="fi-FI" sz="1050" i="1" dirty="0" smtClean="0">
                <a:solidFill>
                  <a:schemeClr val="tx1">
                    <a:lumMod val="75000"/>
                    <a:lumOff val="25000"/>
                  </a:schemeClr>
                </a:solidFill>
                <a:cs typeface="Arial" pitchFamily="34" charset="0"/>
              </a:rPr>
              <a:t>Moniin tutkimusprojekteihin osallistuu tutkimusryhmiä useista yliopistoista, korkeakouluista ja tutkimuslaitoksista. Luvut sisältävät 6 milj. euroa EU:n rakennerahastojen rahoitusta. </a:t>
            </a:r>
          </a:p>
        </p:txBody>
      </p:sp>
    </p:spTree>
    <p:extLst>
      <p:ext uri="{BB962C8B-B14F-4D97-AF65-F5344CB8AC3E}">
        <p14:creationId xmlns:p14="http://schemas.microsoft.com/office/powerpoint/2010/main" val="3554284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uorakulmio 119"/>
          <p:cNvSpPr/>
          <p:nvPr/>
        </p:nvSpPr>
        <p:spPr>
          <a:xfrm>
            <a:off x="4608357" y="1489432"/>
            <a:ext cx="2901164" cy="122225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9" name="Suorakulmio 118"/>
          <p:cNvSpPr/>
          <p:nvPr/>
        </p:nvSpPr>
        <p:spPr>
          <a:xfrm>
            <a:off x="899592" y="1491630"/>
            <a:ext cx="2901164" cy="122225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2" name="Otsikko 8"/>
          <p:cNvSpPr txBox="1">
            <a:spLocks/>
          </p:cNvSpPr>
          <p:nvPr/>
        </p:nvSpPr>
        <p:spPr>
          <a:xfrm>
            <a:off x="233412" y="154850"/>
            <a:ext cx="8100000" cy="53141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Yritysten tutkimus- ja kehitysrahoitus maakunnittain </a:t>
            </a:r>
            <a:endParaRPr lang="fi-FI" sz="2400" dirty="0"/>
          </a:p>
        </p:txBody>
      </p:sp>
      <p:grpSp>
        <p:nvGrpSpPr>
          <p:cNvPr id="117" name="Ryhmä 116"/>
          <p:cNvGrpSpPr/>
          <p:nvPr/>
        </p:nvGrpSpPr>
        <p:grpSpPr>
          <a:xfrm>
            <a:off x="2652205" y="686260"/>
            <a:ext cx="1847787" cy="4179445"/>
            <a:chOff x="2855908" y="686260"/>
            <a:chExt cx="1847787" cy="4179445"/>
          </a:xfrm>
        </p:grpSpPr>
        <p:grpSp>
          <p:nvGrpSpPr>
            <p:cNvPr id="58" name="Group 43"/>
            <p:cNvGrpSpPr>
              <a:grpSpLocks/>
            </p:cNvGrpSpPr>
            <p:nvPr/>
          </p:nvGrpSpPr>
          <p:grpSpPr bwMode="auto">
            <a:xfrm>
              <a:off x="2855908" y="686260"/>
              <a:ext cx="1847787" cy="4179445"/>
              <a:chOff x="1882" y="878"/>
              <a:chExt cx="1468" cy="3065"/>
            </a:xfrm>
            <a:solidFill>
              <a:srgbClr val="28871E"/>
            </a:solidFill>
          </p:grpSpPr>
          <p:sp>
            <p:nvSpPr>
              <p:cNvPr id="78" name="Freeform 44"/>
              <p:cNvSpPr>
                <a:spLocks/>
              </p:cNvSpPr>
              <p:nvPr/>
            </p:nvSpPr>
            <p:spPr bwMode="auto">
              <a:xfrm>
                <a:off x="2102" y="3654"/>
                <a:ext cx="409" cy="289"/>
              </a:xfrm>
              <a:custGeom>
                <a:avLst/>
                <a:gdLst>
                  <a:gd name="T0" fmla="*/ 262 w 778"/>
                  <a:gd name="T1" fmla="*/ 225 h 550"/>
                  <a:gd name="T2" fmla="*/ 234 w 778"/>
                  <a:gd name="T3" fmla="*/ 252 h 550"/>
                  <a:gd name="T4" fmla="*/ 244 w 778"/>
                  <a:gd name="T5" fmla="*/ 235 h 550"/>
                  <a:gd name="T6" fmla="*/ 231 w 778"/>
                  <a:gd name="T7" fmla="*/ 236 h 550"/>
                  <a:gd name="T8" fmla="*/ 229 w 778"/>
                  <a:gd name="T9" fmla="*/ 224 h 550"/>
                  <a:gd name="T10" fmla="*/ 224 w 778"/>
                  <a:gd name="T11" fmla="*/ 220 h 550"/>
                  <a:gd name="T12" fmla="*/ 216 w 778"/>
                  <a:gd name="T13" fmla="*/ 224 h 550"/>
                  <a:gd name="T14" fmla="*/ 186 w 778"/>
                  <a:gd name="T15" fmla="*/ 229 h 550"/>
                  <a:gd name="T16" fmla="*/ 146 w 778"/>
                  <a:gd name="T17" fmla="*/ 243 h 550"/>
                  <a:gd name="T18" fmla="*/ 130 w 778"/>
                  <a:gd name="T19" fmla="*/ 245 h 550"/>
                  <a:gd name="T20" fmla="*/ 126 w 778"/>
                  <a:gd name="T21" fmla="*/ 255 h 550"/>
                  <a:gd name="T22" fmla="*/ 109 w 778"/>
                  <a:gd name="T23" fmla="*/ 259 h 550"/>
                  <a:gd name="T24" fmla="*/ 86 w 778"/>
                  <a:gd name="T25" fmla="*/ 257 h 550"/>
                  <a:gd name="T26" fmla="*/ 70 w 778"/>
                  <a:gd name="T27" fmla="*/ 257 h 550"/>
                  <a:gd name="T28" fmla="*/ 65 w 778"/>
                  <a:gd name="T29" fmla="*/ 272 h 550"/>
                  <a:gd name="T30" fmla="*/ 39 w 778"/>
                  <a:gd name="T31" fmla="*/ 284 h 550"/>
                  <a:gd name="T32" fmla="*/ 10 w 778"/>
                  <a:gd name="T33" fmla="*/ 289 h 550"/>
                  <a:gd name="T34" fmla="*/ 11 w 778"/>
                  <a:gd name="T35" fmla="*/ 275 h 550"/>
                  <a:gd name="T36" fmla="*/ 40 w 778"/>
                  <a:gd name="T37" fmla="*/ 257 h 550"/>
                  <a:gd name="T38" fmla="*/ 40 w 778"/>
                  <a:gd name="T39" fmla="*/ 235 h 550"/>
                  <a:gd name="T40" fmla="*/ 33 w 778"/>
                  <a:gd name="T41" fmla="*/ 242 h 550"/>
                  <a:gd name="T42" fmla="*/ 23 w 778"/>
                  <a:gd name="T43" fmla="*/ 255 h 550"/>
                  <a:gd name="T44" fmla="*/ 4 w 778"/>
                  <a:gd name="T45" fmla="*/ 247 h 550"/>
                  <a:gd name="T46" fmla="*/ 5 w 778"/>
                  <a:gd name="T47" fmla="*/ 232 h 550"/>
                  <a:gd name="T48" fmla="*/ 24 w 778"/>
                  <a:gd name="T49" fmla="*/ 233 h 550"/>
                  <a:gd name="T50" fmla="*/ 29 w 778"/>
                  <a:gd name="T51" fmla="*/ 202 h 550"/>
                  <a:gd name="T52" fmla="*/ 79 w 778"/>
                  <a:gd name="T53" fmla="*/ 188 h 550"/>
                  <a:gd name="T54" fmla="*/ 121 w 778"/>
                  <a:gd name="T55" fmla="*/ 181 h 550"/>
                  <a:gd name="T56" fmla="*/ 139 w 778"/>
                  <a:gd name="T57" fmla="*/ 128 h 550"/>
                  <a:gd name="T58" fmla="*/ 136 w 778"/>
                  <a:gd name="T59" fmla="*/ 104 h 550"/>
                  <a:gd name="T60" fmla="*/ 165 w 778"/>
                  <a:gd name="T61" fmla="*/ 53 h 550"/>
                  <a:gd name="T62" fmla="*/ 211 w 778"/>
                  <a:gd name="T63" fmla="*/ 55 h 550"/>
                  <a:gd name="T64" fmla="*/ 242 w 778"/>
                  <a:gd name="T65" fmla="*/ 74 h 550"/>
                  <a:gd name="T66" fmla="*/ 268 w 778"/>
                  <a:gd name="T67" fmla="*/ 53 h 550"/>
                  <a:gd name="T68" fmla="*/ 309 w 778"/>
                  <a:gd name="T69" fmla="*/ 45 h 550"/>
                  <a:gd name="T70" fmla="*/ 345 w 778"/>
                  <a:gd name="T71" fmla="*/ 23 h 550"/>
                  <a:gd name="T72" fmla="*/ 376 w 778"/>
                  <a:gd name="T73" fmla="*/ 18 h 550"/>
                  <a:gd name="T74" fmla="*/ 405 w 778"/>
                  <a:gd name="T75" fmla="*/ 10 h 550"/>
                  <a:gd name="T76" fmla="*/ 404 w 778"/>
                  <a:gd name="T77" fmla="*/ 74 h 550"/>
                  <a:gd name="T78" fmla="*/ 398 w 778"/>
                  <a:gd name="T79" fmla="*/ 108 h 550"/>
                  <a:gd name="T80" fmla="*/ 364 w 778"/>
                  <a:gd name="T81" fmla="*/ 100 h 550"/>
                  <a:gd name="T82" fmla="*/ 351 w 778"/>
                  <a:gd name="T83" fmla="*/ 113 h 550"/>
                  <a:gd name="T84" fmla="*/ 353 w 778"/>
                  <a:gd name="T85" fmla="*/ 150 h 550"/>
                  <a:gd name="T86" fmla="*/ 353 w 778"/>
                  <a:gd name="T87" fmla="*/ 187 h 550"/>
                  <a:gd name="T88" fmla="*/ 340 w 778"/>
                  <a:gd name="T89" fmla="*/ 189 h 550"/>
                  <a:gd name="T90" fmla="*/ 332 w 778"/>
                  <a:gd name="T91" fmla="*/ 207 h 550"/>
                  <a:gd name="T92" fmla="*/ 329 w 778"/>
                  <a:gd name="T93" fmla="*/ 196 h 550"/>
                  <a:gd name="T94" fmla="*/ 306 w 778"/>
                  <a:gd name="T95" fmla="*/ 200 h 550"/>
                  <a:gd name="T96" fmla="*/ 298 w 778"/>
                  <a:gd name="T97" fmla="*/ 197 h 550"/>
                  <a:gd name="T98" fmla="*/ 273 w 778"/>
                  <a:gd name="T99" fmla="*/ 202 h 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8"/>
                  <a:gd name="T151" fmla="*/ 0 h 550"/>
                  <a:gd name="T152" fmla="*/ 778 w 778"/>
                  <a:gd name="T153" fmla="*/ 550 h 5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8" h="550">
                    <a:moveTo>
                      <a:pt x="511" y="392"/>
                    </a:moveTo>
                    <a:lnTo>
                      <a:pt x="512" y="401"/>
                    </a:lnTo>
                    <a:lnTo>
                      <a:pt x="511" y="415"/>
                    </a:lnTo>
                    <a:lnTo>
                      <a:pt x="498" y="429"/>
                    </a:lnTo>
                    <a:lnTo>
                      <a:pt x="486" y="444"/>
                    </a:lnTo>
                    <a:lnTo>
                      <a:pt x="465" y="469"/>
                    </a:lnTo>
                    <a:lnTo>
                      <a:pt x="453" y="479"/>
                    </a:lnTo>
                    <a:lnTo>
                      <a:pt x="446" y="479"/>
                    </a:lnTo>
                    <a:lnTo>
                      <a:pt x="443" y="474"/>
                    </a:lnTo>
                    <a:lnTo>
                      <a:pt x="445" y="470"/>
                    </a:lnTo>
                    <a:lnTo>
                      <a:pt x="462" y="451"/>
                    </a:lnTo>
                    <a:lnTo>
                      <a:pt x="464" y="448"/>
                    </a:lnTo>
                    <a:lnTo>
                      <a:pt x="464" y="443"/>
                    </a:lnTo>
                    <a:lnTo>
                      <a:pt x="459" y="437"/>
                    </a:lnTo>
                    <a:lnTo>
                      <a:pt x="453" y="437"/>
                    </a:lnTo>
                    <a:lnTo>
                      <a:pt x="439" y="450"/>
                    </a:lnTo>
                    <a:lnTo>
                      <a:pt x="431" y="450"/>
                    </a:lnTo>
                    <a:lnTo>
                      <a:pt x="429" y="448"/>
                    </a:lnTo>
                    <a:lnTo>
                      <a:pt x="429" y="439"/>
                    </a:lnTo>
                    <a:lnTo>
                      <a:pt x="436" y="427"/>
                    </a:lnTo>
                    <a:lnTo>
                      <a:pt x="436" y="420"/>
                    </a:lnTo>
                    <a:lnTo>
                      <a:pt x="434" y="418"/>
                    </a:lnTo>
                    <a:lnTo>
                      <a:pt x="432" y="418"/>
                    </a:lnTo>
                    <a:lnTo>
                      <a:pt x="427" y="418"/>
                    </a:lnTo>
                    <a:lnTo>
                      <a:pt x="417" y="424"/>
                    </a:lnTo>
                    <a:lnTo>
                      <a:pt x="413" y="425"/>
                    </a:lnTo>
                    <a:lnTo>
                      <a:pt x="410" y="425"/>
                    </a:lnTo>
                    <a:lnTo>
                      <a:pt x="410" y="427"/>
                    </a:lnTo>
                    <a:lnTo>
                      <a:pt x="398" y="432"/>
                    </a:lnTo>
                    <a:lnTo>
                      <a:pt x="389" y="436"/>
                    </a:lnTo>
                    <a:lnTo>
                      <a:pt x="382" y="437"/>
                    </a:lnTo>
                    <a:lnTo>
                      <a:pt x="354" y="436"/>
                    </a:lnTo>
                    <a:lnTo>
                      <a:pt x="339" y="436"/>
                    </a:lnTo>
                    <a:lnTo>
                      <a:pt x="314" y="444"/>
                    </a:lnTo>
                    <a:lnTo>
                      <a:pt x="288" y="457"/>
                    </a:lnTo>
                    <a:lnTo>
                      <a:pt x="278" y="462"/>
                    </a:lnTo>
                    <a:lnTo>
                      <a:pt x="274" y="463"/>
                    </a:lnTo>
                    <a:lnTo>
                      <a:pt x="267" y="469"/>
                    </a:lnTo>
                    <a:lnTo>
                      <a:pt x="257" y="469"/>
                    </a:lnTo>
                    <a:lnTo>
                      <a:pt x="248" y="467"/>
                    </a:lnTo>
                    <a:lnTo>
                      <a:pt x="240" y="467"/>
                    </a:lnTo>
                    <a:lnTo>
                      <a:pt x="238" y="469"/>
                    </a:lnTo>
                    <a:lnTo>
                      <a:pt x="236" y="474"/>
                    </a:lnTo>
                    <a:lnTo>
                      <a:pt x="240" y="486"/>
                    </a:lnTo>
                    <a:lnTo>
                      <a:pt x="238" y="490"/>
                    </a:lnTo>
                    <a:lnTo>
                      <a:pt x="233" y="495"/>
                    </a:lnTo>
                    <a:lnTo>
                      <a:pt x="217" y="495"/>
                    </a:lnTo>
                    <a:lnTo>
                      <a:pt x="207" y="493"/>
                    </a:lnTo>
                    <a:lnTo>
                      <a:pt x="194" y="495"/>
                    </a:lnTo>
                    <a:lnTo>
                      <a:pt x="193" y="496"/>
                    </a:lnTo>
                    <a:lnTo>
                      <a:pt x="177" y="498"/>
                    </a:lnTo>
                    <a:lnTo>
                      <a:pt x="163" y="490"/>
                    </a:lnTo>
                    <a:lnTo>
                      <a:pt x="154" y="484"/>
                    </a:lnTo>
                    <a:lnTo>
                      <a:pt x="146" y="484"/>
                    </a:lnTo>
                    <a:lnTo>
                      <a:pt x="139" y="488"/>
                    </a:lnTo>
                    <a:lnTo>
                      <a:pt x="134" y="490"/>
                    </a:lnTo>
                    <a:lnTo>
                      <a:pt x="132" y="493"/>
                    </a:lnTo>
                    <a:lnTo>
                      <a:pt x="127" y="505"/>
                    </a:lnTo>
                    <a:lnTo>
                      <a:pt x="125" y="509"/>
                    </a:lnTo>
                    <a:lnTo>
                      <a:pt x="123" y="517"/>
                    </a:lnTo>
                    <a:lnTo>
                      <a:pt x="111" y="529"/>
                    </a:lnTo>
                    <a:lnTo>
                      <a:pt x="100" y="536"/>
                    </a:lnTo>
                    <a:lnTo>
                      <a:pt x="90" y="540"/>
                    </a:lnTo>
                    <a:lnTo>
                      <a:pt x="74" y="540"/>
                    </a:lnTo>
                    <a:lnTo>
                      <a:pt x="61" y="538"/>
                    </a:lnTo>
                    <a:lnTo>
                      <a:pt x="47" y="542"/>
                    </a:lnTo>
                    <a:lnTo>
                      <a:pt x="40" y="545"/>
                    </a:lnTo>
                    <a:lnTo>
                      <a:pt x="19" y="550"/>
                    </a:lnTo>
                    <a:lnTo>
                      <a:pt x="8" y="549"/>
                    </a:lnTo>
                    <a:lnTo>
                      <a:pt x="3" y="535"/>
                    </a:lnTo>
                    <a:lnTo>
                      <a:pt x="12" y="526"/>
                    </a:lnTo>
                    <a:lnTo>
                      <a:pt x="21" y="523"/>
                    </a:lnTo>
                    <a:lnTo>
                      <a:pt x="45" y="512"/>
                    </a:lnTo>
                    <a:lnTo>
                      <a:pt x="64" y="505"/>
                    </a:lnTo>
                    <a:lnTo>
                      <a:pt x="73" y="498"/>
                    </a:lnTo>
                    <a:lnTo>
                      <a:pt x="76" y="490"/>
                    </a:lnTo>
                    <a:lnTo>
                      <a:pt x="76" y="488"/>
                    </a:lnTo>
                    <a:lnTo>
                      <a:pt x="80" y="463"/>
                    </a:lnTo>
                    <a:lnTo>
                      <a:pt x="78" y="453"/>
                    </a:lnTo>
                    <a:lnTo>
                      <a:pt x="76" y="448"/>
                    </a:lnTo>
                    <a:lnTo>
                      <a:pt x="73" y="444"/>
                    </a:lnTo>
                    <a:lnTo>
                      <a:pt x="67" y="448"/>
                    </a:lnTo>
                    <a:lnTo>
                      <a:pt x="62" y="457"/>
                    </a:lnTo>
                    <a:lnTo>
                      <a:pt x="62" y="460"/>
                    </a:lnTo>
                    <a:lnTo>
                      <a:pt x="62" y="479"/>
                    </a:lnTo>
                    <a:lnTo>
                      <a:pt x="61" y="483"/>
                    </a:lnTo>
                    <a:lnTo>
                      <a:pt x="55" y="488"/>
                    </a:lnTo>
                    <a:lnTo>
                      <a:pt x="43" y="486"/>
                    </a:lnTo>
                    <a:lnTo>
                      <a:pt x="31" y="486"/>
                    </a:lnTo>
                    <a:lnTo>
                      <a:pt x="21" y="486"/>
                    </a:lnTo>
                    <a:lnTo>
                      <a:pt x="14" y="479"/>
                    </a:lnTo>
                    <a:lnTo>
                      <a:pt x="8" y="470"/>
                    </a:lnTo>
                    <a:lnTo>
                      <a:pt x="0" y="460"/>
                    </a:lnTo>
                    <a:lnTo>
                      <a:pt x="0" y="446"/>
                    </a:lnTo>
                    <a:lnTo>
                      <a:pt x="3" y="439"/>
                    </a:lnTo>
                    <a:lnTo>
                      <a:pt x="10" y="441"/>
                    </a:lnTo>
                    <a:lnTo>
                      <a:pt x="22" y="439"/>
                    </a:lnTo>
                    <a:lnTo>
                      <a:pt x="33" y="448"/>
                    </a:lnTo>
                    <a:lnTo>
                      <a:pt x="43" y="448"/>
                    </a:lnTo>
                    <a:lnTo>
                      <a:pt x="45" y="444"/>
                    </a:lnTo>
                    <a:lnTo>
                      <a:pt x="43" y="422"/>
                    </a:lnTo>
                    <a:lnTo>
                      <a:pt x="48" y="415"/>
                    </a:lnTo>
                    <a:lnTo>
                      <a:pt x="55" y="385"/>
                    </a:lnTo>
                    <a:lnTo>
                      <a:pt x="55" y="384"/>
                    </a:lnTo>
                    <a:lnTo>
                      <a:pt x="74" y="385"/>
                    </a:lnTo>
                    <a:lnTo>
                      <a:pt x="100" y="385"/>
                    </a:lnTo>
                    <a:lnTo>
                      <a:pt x="134" y="349"/>
                    </a:lnTo>
                    <a:lnTo>
                      <a:pt x="151" y="358"/>
                    </a:lnTo>
                    <a:lnTo>
                      <a:pt x="154" y="361"/>
                    </a:lnTo>
                    <a:lnTo>
                      <a:pt x="200" y="337"/>
                    </a:lnTo>
                    <a:lnTo>
                      <a:pt x="231" y="349"/>
                    </a:lnTo>
                    <a:lnTo>
                      <a:pt x="231" y="344"/>
                    </a:lnTo>
                    <a:lnTo>
                      <a:pt x="231" y="292"/>
                    </a:lnTo>
                    <a:lnTo>
                      <a:pt x="231" y="288"/>
                    </a:lnTo>
                    <a:lnTo>
                      <a:pt x="257" y="274"/>
                    </a:lnTo>
                    <a:lnTo>
                      <a:pt x="264" y="243"/>
                    </a:lnTo>
                    <a:lnTo>
                      <a:pt x="276" y="239"/>
                    </a:lnTo>
                    <a:lnTo>
                      <a:pt x="276" y="238"/>
                    </a:lnTo>
                    <a:lnTo>
                      <a:pt x="280" y="206"/>
                    </a:lnTo>
                    <a:lnTo>
                      <a:pt x="259" y="198"/>
                    </a:lnTo>
                    <a:lnTo>
                      <a:pt x="259" y="172"/>
                    </a:lnTo>
                    <a:lnTo>
                      <a:pt x="306" y="165"/>
                    </a:lnTo>
                    <a:lnTo>
                      <a:pt x="321" y="118"/>
                    </a:lnTo>
                    <a:lnTo>
                      <a:pt x="313" y="100"/>
                    </a:lnTo>
                    <a:lnTo>
                      <a:pt x="318" y="90"/>
                    </a:lnTo>
                    <a:lnTo>
                      <a:pt x="319" y="85"/>
                    </a:lnTo>
                    <a:lnTo>
                      <a:pt x="353" y="92"/>
                    </a:lnTo>
                    <a:lnTo>
                      <a:pt x="401" y="104"/>
                    </a:lnTo>
                    <a:lnTo>
                      <a:pt x="415" y="128"/>
                    </a:lnTo>
                    <a:lnTo>
                      <a:pt x="438" y="114"/>
                    </a:lnTo>
                    <a:lnTo>
                      <a:pt x="453" y="121"/>
                    </a:lnTo>
                    <a:lnTo>
                      <a:pt x="460" y="140"/>
                    </a:lnTo>
                    <a:lnTo>
                      <a:pt x="467" y="140"/>
                    </a:lnTo>
                    <a:lnTo>
                      <a:pt x="509" y="132"/>
                    </a:lnTo>
                    <a:lnTo>
                      <a:pt x="512" y="132"/>
                    </a:lnTo>
                    <a:lnTo>
                      <a:pt x="509" y="100"/>
                    </a:lnTo>
                    <a:lnTo>
                      <a:pt x="519" y="88"/>
                    </a:lnTo>
                    <a:lnTo>
                      <a:pt x="523" y="88"/>
                    </a:lnTo>
                    <a:lnTo>
                      <a:pt x="552" y="95"/>
                    </a:lnTo>
                    <a:lnTo>
                      <a:pt x="587" y="85"/>
                    </a:lnTo>
                    <a:lnTo>
                      <a:pt x="629" y="76"/>
                    </a:lnTo>
                    <a:lnTo>
                      <a:pt x="653" y="87"/>
                    </a:lnTo>
                    <a:lnTo>
                      <a:pt x="678" y="52"/>
                    </a:lnTo>
                    <a:lnTo>
                      <a:pt x="657" y="43"/>
                    </a:lnTo>
                    <a:lnTo>
                      <a:pt x="674" y="5"/>
                    </a:lnTo>
                    <a:lnTo>
                      <a:pt x="690" y="0"/>
                    </a:lnTo>
                    <a:lnTo>
                      <a:pt x="705" y="15"/>
                    </a:lnTo>
                    <a:lnTo>
                      <a:pt x="716" y="34"/>
                    </a:lnTo>
                    <a:lnTo>
                      <a:pt x="728" y="40"/>
                    </a:lnTo>
                    <a:lnTo>
                      <a:pt x="757" y="14"/>
                    </a:lnTo>
                    <a:lnTo>
                      <a:pt x="756" y="10"/>
                    </a:lnTo>
                    <a:lnTo>
                      <a:pt x="771" y="19"/>
                    </a:lnTo>
                    <a:lnTo>
                      <a:pt x="778" y="71"/>
                    </a:lnTo>
                    <a:lnTo>
                      <a:pt x="747" y="92"/>
                    </a:lnTo>
                    <a:lnTo>
                      <a:pt x="768" y="139"/>
                    </a:lnTo>
                    <a:lnTo>
                      <a:pt x="768" y="140"/>
                    </a:lnTo>
                    <a:lnTo>
                      <a:pt x="761" y="159"/>
                    </a:lnTo>
                    <a:lnTo>
                      <a:pt x="742" y="163"/>
                    </a:lnTo>
                    <a:lnTo>
                      <a:pt x="756" y="203"/>
                    </a:lnTo>
                    <a:lnTo>
                      <a:pt x="757" y="206"/>
                    </a:lnTo>
                    <a:lnTo>
                      <a:pt x="771" y="225"/>
                    </a:lnTo>
                    <a:lnTo>
                      <a:pt x="731" y="241"/>
                    </a:lnTo>
                    <a:lnTo>
                      <a:pt x="697" y="194"/>
                    </a:lnTo>
                    <a:lnTo>
                      <a:pt x="693" y="191"/>
                    </a:lnTo>
                    <a:lnTo>
                      <a:pt x="690" y="186"/>
                    </a:lnTo>
                    <a:lnTo>
                      <a:pt x="679" y="201"/>
                    </a:lnTo>
                    <a:lnTo>
                      <a:pt x="683" y="220"/>
                    </a:lnTo>
                    <a:lnTo>
                      <a:pt x="667" y="215"/>
                    </a:lnTo>
                    <a:lnTo>
                      <a:pt x="646" y="229"/>
                    </a:lnTo>
                    <a:lnTo>
                      <a:pt x="646" y="260"/>
                    </a:lnTo>
                    <a:lnTo>
                      <a:pt x="676" y="265"/>
                    </a:lnTo>
                    <a:lnTo>
                      <a:pt x="671" y="285"/>
                    </a:lnTo>
                    <a:lnTo>
                      <a:pt x="681" y="302"/>
                    </a:lnTo>
                    <a:lnTo>
                      <a:pt x="669" y="330"/>
                    </a:lnTo>
                    <a:lnTo>
                      <a:pt x="679" y="338"/>
                    </a:lnTo>
                    <a:lnTo>
                      <a:pt x="672" y="356"/>
                    </a:lnTo>
                    <a:lnTo>
                      <a:pt x="667" y="359"/>
                    </a:lnTo>
                    <a:lnTo>
                      <a:pt x="660" y="359"/>
                    </a:lnTo>
                    <a:lnTo>
                      <a:pt x="650" y="356"/>
                    </a:lnTo>
                    <a:lnTo>
                      <a:pt x="646" y="359"/>
                    </a:lnTo>
                    <a:lnTo>
                      <a:pt x="650" y="378"/>
                    </a:lnTo>
                    <a:lnTo>
                      <a:pt x="646" y="385"/>
                    </a:lnTo>
                    <a:lnTo>
                      <a:pt x="638" y="394"/>
                    </a:lnTo>
                    <a:lnTo>
                      <a:pt x="632" y="394"/>
                    </a:lnTo>
                    <a:lnTo>
                      <a:pt x="627" y="391"/>
                    </a:lnTo>
                    <a:lnTo>
                      <a:pt x="627" y="380"/>
                    </a:lnTo>
                    <a:lnTo>
                      <a:pt x="627" y="375"/>
                    </a:lnTo>
                    <a:lnTo>
                      <a:pt x="625" y="373"/>
                    </a:lnTo>
                    <a:lnTo>
                      <a:pt x="610" y="385"/>
                    </a:lnTo>
                    <a:lnTo>
                      <a:pt x="603" y="389"/>
                    </a:lnTo>
                    <a:lnTo>
                      <a:pt x="592" y="389"/>
                    </a:lnTo>
                    <a:lnTo>
                      <a:pt x="582" y="380"/>
                    </a:lnTo>
                    <a:lnTo>
                      <a:pt x="578" y="377"/>
                    </a:lnTo>
                    <a:lnTo>
                      <a:pt x="577" y="377"/>
                    </a:lnTo>
                    <a:lnTo>
                      <a:pt x="575" y="375"/>
                    </a:lnTo>
                    <a:lnTo>
                      <a:pt x="566" y="375"/>
                    </a:lnTo>
                    <a:lnTo>
                      <a:pt x="552" y="380"/>
                    </a:lnTo>
                    <a:lnTo>
                      <a:pt x="533" y="389"/>
                    </a:lnTo>
                    <a:lnTo>
                      <a:pt x="525" y="391"/>
                    </a:lnTo>
                    <a:lnTo>
                      <a:pt x="519" y="384"/>
                    </a:lnTo>
                    <a:lnTo>
                      <a:pt x="516" y="380"/>
                    </a:lnTo>
                    <a:lnTo>
                      <a:pt x="511" y="387"/>
                    </a:lnTo>
                    <a:lnTo>
                      <a:pt x="511" y="392"/>
                    </a:lnTo>
                  </a:path>
                </a:pathLst>
              </a:custGeom>
              <a:solidFill>
                <a:srgbClr val="00206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79" name="Freeform 45"/>
              <p:cNvSpPr>
                <a:spLocks/>
              </p:cNvSpPr>
              <p:nvPr/>
            </p:nvSpPr>
            <p:spPr bwMode="auto">
              <a:xfrm>
                <a:off x="2441" y="3681"/>
                <a:ext cx="246" cy="150"/>
              </a:xfrm>
              <a:custGeom>
                <a:avLst/>
                <a:gdLst>
                  <a:gd name="T0" fmla="*/ 53 w 333"/>
                  <a:gd name="T1" fmla="*/ 21 h 204"/>
                  <a:gd name="T2" fmla="*/ 81 w 333"/>
                  <a:gd name="T3" fmla="*/ 15 h 204"/>
                  <a:gd name="T4" fmla="*/ 107 w 333"/>
                  <a:gd name="T5" fmla="*/ 4 h 204"/>
                  <a:gd name="T6" fmla="*/ 127 w 333"/>
                  <a:gd name="T7" fmla="*/ 0 h 204"/>
                  <a:gd name="T8" fmla="*/ 130 w 333"/>
                  <a:gd name="T9" fmla="*/ 10 h 204"/>
                  <a:gd name="T10" fmla="*/ 157 w 333"/>
                  <a:gd name="T11" fmla="*/ 18 h 204"/>
                  <a:gd name="T12" fmla="*/ 174 w 333"/>
                  <a:gd name="T13" fmla="*/ 0 h 204"/>
                  <a:gd name="T14" fmla="*/ 188 w 333"/>
                  <a:gd name="T15" fmla="*/ 7 h 204"/>
                  <a:gd name="T16" fmla="*/ 205 w 333"/>
                  <a:gd name="T17" fmla="*/ 26 h 204"/>
                  <a:gd name="T18" fmla="*/ 222 w 333"/>
                  <a:gd name="T19" fmla="*/ 40 h 204"/>
                  <a:gd name="T20" fmla="*/ 236 w 333"/>
                  <a:gd name="T21" fmla="*/ 29 h 204"/>
                  <a:gd name="T22" fmla="*/ 246 w 333"/>
                  <a:gd name="T23" fmla="*/ 44 h 204"/>
                  <a:gd name="T24" fmla="*/ 232 w 333"/>
                  <a:gd name="T25" fmla="*/ 43 h 204"/>
                  <a:gd name="T26" fmla="*/ 209 w 333"/>
                  <a:gd name="T27" fmla="*/ 76 h 204"/>
                  <a:gd name="T28" fmla="*/ 211 w 333"/>
                  <a:gd name="T29" fmla="*/ 90 h 204"/>
                  <a:gd name="T30" fmla="*/ 195 w 333"/>
                  <a:gd name="T31" fmla="*/ 103 h 204"/>
                  <a:gd name="T32" fmla="*/ 188 w 333"/>
                  <a:gd name="T33" fmla="*/ 100 h 204"/>
                  <a:gd name="T34" fmla="*/ 182 w 333"/>
                  <a:gd name="T35" fmla="*/ 91 h 204"/>
                  <a:gd name="T36" fmla="*/ 176 w 333"/>
                  <a:gd name="T37" fmla="*/ 93 h 204"/>
                  <a:gd name="T38" fmla="*/ 174 w 333"/>
                  <a:gd name="T39" fmla="*/ 105 h 204"/>
                  <a:gd name="T40" fmla="*/ 168 w 333"/>
                  <a:gd name="T41" fmla="*/ 113 h 204"/>
                  <a:gd name="T42" fmla="*/ 163 w 333"/>
                  <a:gd name="T43" fmla="*/ 110 h 204"/>
                  <a:gd name="T44" fmla="*/ 154 w 333"/>
                  <a:gd name="T45" fmla="*/ 98 h 204"/>
                  <a:gd name="T46" fmla="*/ 137 w 333"/>
                  <a:gd name="T47" fmla="*/ 80 h 204"/>
                  <a:gd name="T48" fmla="*/ 131 w 333"/>
                  <a:gd name="T49" fmla="*/ 84 h 204"/>
                  <a:gd name="T50" fmla="*/ 141 w 333"/>
                  <a:gd name="T51" fmla="*/ 99 h 204"/>
                  <a:gd name="T52" fmla="*/ 153 w 333"/>
                  <a:gd name="T53" fmla="*/ 120 h 204"/>
                  <a:gd name="T54" fmla="*/ 151 w 333"/>
                  <a:gd name="T55" fmla="*/ 126 h 204"/>
                  <a:gd name="T56" fmla="*/ 139 w 333"/>
                  <a:gd name="T57" fmla="*/ 124 h 204"/>
                  <a:gd name="T58" fmla="*/ 138 w 333"/>
                  <a:gd name="T59" fmla="*/ 132 h 204"/>
                  <a:gd name="T60" fmla="*/ 136 w 333"/>
                  <a:gd name="T61" fmla="*/ 139 h 204"/>
                  <a:gd name="T62" fmla="*/ 130 w 333"/>
                  <a:gd name="T63" fmla="*/ 139 h 204"/>
                  <a:gd name="T64" fmla="*/ 127 w 333"/>
                  <a:gd name="T65" fmla="*/ 125 h 204"/>
                  <a:gd name="T66" fmla="*/ 120 w 333"/>
                  <a:gd name="T67" fmla="*/ 124 h 204"/>
                  <a:gd name="T68" fmla="*/ 122 w 333"/>
                  <a:gd name="T69" fmla="*/ 135 h 204"/>
                  <a:gd name="T70" fmla="*/ 123 w 333"/>
                  <a:gd name="T71" fmla="*/ 146 h 204"/>
                  <a:gd name="T72" fmla="*/ 116 w 333"/>
                  <a:gd name="T73" fmla="*/ 139 h 204"/>
                  <a:gd name="T74" fmla="*/ 112 w 333"/>
                  <a:gd name="T75" fmla="*/ 140 h 204"/>
                  <a:gd name="T76" fmla="*/ 100 w 333"/>
                  <a:gd name="T77" fmla="*/ 146 h 204"/>
                  <a:gd name="T78" fmla="*/ 91 w 333"/>
                  <a:gd name="T79" fmla="*/ 137 h 204"/>
                  <a:gd name="T80" fmla="*/ 86 w 333"/>
                  <a:gd name="T81" fmla="*/ 124 h 204"/>
                  <a:gd name="T82" fmla="*/ 83 w 333"/>
                  <a:gd name="T83" fmla="*/ 120 h 204"/>
                  <a:gd name="T84" fmla="*/ 78 w 333"/>
                  <a:gd name="T85" fmla="*/ 121 h 204"/>
                  <a:gd name="T86" fmla="*/ 69 w 333"/>
                  <a:gd name="T87" fmla="*/ 124 h 204"/>
                  <a:gd name="T88" fmla="*/ 66 w 333"/>
                  <a:gd name="T89" fmla="*/ 136 h 204"/>
                  <a:gd name="T90" fmla="*/ 64 w 333"/>
                  <a:gd name="T91" fmla="*/ 138 h 204"/>
                  <a:gd name="T92" fmla="*/ 61 w 333"/>
                  <a:gd name="T93" fmla="*/ 140 h 204"/>
                  <a:gd name="T94" fmla="*/ 52 w 333"/>
                  <a:gd name="T95" fmla="*/ 140 h 204"/>
                  <a:gd name="T96" fmla="*/ 41 w 333"/>
                  <a:gd name="T97" fmla="*/ 139 h 204"/>
                  <a:gd name="T98" fmla="*/ 23 w 333"/>
                  <a:gd name="T99" fmla="*/ 143 h 204"/>
                  <a:gd name="T100" fmla="*/ 18 w 333"/>
                  <a:gd name="T101" fmla="*/ 150 h 204"/>
                  <a:gd name="T102" fmla="*/ 18 w 333"/>
                  <a:gd name="T103" fmla="*/ 131 h 204"/>
                  <a:gd name="T104" fmla="*/ 16 w 333"/>
                  <a:gd name="T105" fmla="*/ 112 h 204"/>
                  <a:gd name="T106" fmla="*/ 0 w 333"/>
                  <a:gd name="T107" fmla="*/ 93 h 204"/>
                  <a:gd name="T108" fmla="*/ 19 w 333"/>
                  <a:gd name="T109" fmla="*/ 87 h 204"/>
                  <a:gd name="T110" fmla="*/ 23 w 333"/>
                  <a:gd name="T111" fmla="*/ 70 h 204"/>
                  <a:gd name="T112" fmla="*/ 27 w 333"/>
                  <a:gd name="T113" fmla="*/ 74 h 204"/>
                  <a:gd name="T114" fmla="*/ 66 w 333"/>
                  <a:gd name="T115" fmla="*/ 90 h 204"/>
                  <a:gd name="T116" fmla="*/ 58 w 333"/>
                  <a:gd name="T117" fmla="*/ 79 h 204"/>
                  <a:gd name="T118" fmla="*/ 61 w 333"/>
                  <a:gd name="T119" fmla="*/ 56 h 2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3"/>
                  <a:gd name="T181" fmla="*/ 0 h 204"/>
                  <a:gd name="T182" fmla="*/ 333 w 333"/>
                  <a:gd name="T183" fmla="*/ 204 h 2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3" h="204">
                    <a:moveTo>
                      <a:pt x="87" y="62"/>
                    </a:moveTo>
                    <a:lnTo>
                      <a:pt x="72" y="28"/>
                    </a:lnTo>
                    <a:lnTo>
                      <a:pt x="94" y="14"/>
                    </a:lnTo>
                    <a:lnTo>
                      <a:pt x="109" y="21"/>
                    </a:lnTo>
                    <a:lnTo>
                      <a:pt x="144" y="6"/>
                    </a:lnTo>
                    <a:lnTo>
                      <a:pt x="145" y="6"/>
                    </a:lnTo>
                    <a:lnTo>
                      <a:pt x="156" y="8"/>
                    </a:lnTo>
                    <a:lnTo>
                      <a:pt x="172" y="0"/>
                    </a:lnTo>
                    <a:lnTo>
                      <a:pt x="175" y="14"/>
                    </a:lnTo>
                    <a:lnTo>
                      <a:pt x="176" y="14"/>
                    </a:lnTo>
                    <a:lnTo>
                      <a:pt x="199" y="11"/>
                    </a:lnTo>
                    <a:lnTo>
                      <a:pt x="213" y="24"/>
                    </a:lnTo>
                    <a:lnTo>
                      <a:pt x="233" y="13"/>
                    </a:lnTo>
                    <a:lnTo>
                      <a:pt x="236" y="0"/>
                    </a:lnTo>
                    <a:lnTo>
                      <a:pt x="246" y="3"/>
                    </a:lnTo>
                    <a:lnTo>
                      <a:pt x="254" y="10"/>
                    </a:lnTo>
                    <a:lnTo>
                      <a:pt x="262" y="32"/>
                    </a:lnTo>
                    <a:lnTo>
                      <a:pt x="277" y="35"/>
                    </a:lnTo>
                    <a:lnTo>
                      <a:pt x="285" y="51"/>
                    </a:lnTo>
                    <a:lnTo>
                      <a:pt x="301" y="54"/>
                    </a:lnTo>
                    <a:lnTo>
                      <a:pt x="311" y="39"/>
                    </a:lnTo>
                    <a:lnTo>
                      <a:pt x="319" y="40"/>
                    </a:lnTo>
                    <a:lnTo>
                      <a:pt x="327" y="42"/>
                    </a:lnTo>
                    <a:lnTo>
                      <a:pt x="333" y="60"/>
                    </a:lnTo>
                    <a:lnTo>
                      <a:pt x="333" y="61"/>
                    </a:lnTo>
                    <a:lnTo>
                      <a:pt x="314" y="59"/>
                    </a:lnTo>
                    <a:lnTo>
                      <a:pt x="286" y="91"/>
                    </a:lnTo>
                    <a:lnTo>
                      <a:pt x="283" y="104"/>
                    </a:lnTo>
                    <a:lnTo>
                      <a:pt x="283" y="112"/>
                    </a:lnTo>
                    <a:lnTo>
                      <a:pt x="285" y="123"/>
                    </a:lnTo>
                    <a:lnTo>
                      <a:pt x="278" y="126"/>
                    </a:lnTo>
                    <a:lnTo>
                      <a:pt x="264" y="140"/>
                    </a:lnTo>
                    <a:lnTo>
                      <a:pt x="257" y="140"/>
                    </a:lnTo>
                    <a:lnTo>
                      <a:pt x="254" y="136"/>
                    </a:lnTo>
                    <a:lnTo>
                      <a:pt x="247" y="124"/>
                    </a:lnTo>
                    <a:lnTo>
                      <a:pt x="246" y="124"/>
                    </a:lnTo>
                    <a:lnTo>
                      <a:pt x="240" y="123"/>
                    </a:lnTo>
                    <a:lnTo>
                      <a:pt x="238" y="126"/>
                    </a:lnTo>
                    <a:lnTo>
                      <a:pt x="236" y="128"/>
                    </a:lnTo>
                    <a:lnTo>
                      <a:pt x="235" y="143"/>
                    </a:lnTo>
                    <a:lnTo>
                      <a:pt x="233" y="145"/>
                    </a:lnTo>
                    <a:lnTo>
                      <a:pt x="228" y="154"/>
                    </a:lnTo>
                    <a:lnTo>
                      <a:pt x="224" y="154"/>
                    </a:lnTo>
                    <a:lnTo>
                      <a:pt x="220" y="150"/>
                    </a:lnTo>
                    <a:lnTo>
                      <a:pt x="215" y="138"/>
                    </a:lnTo>
                    <a:lnTo>
                      <a:pt x="208" y="133"/>
                    </a:lnTo>
                    <a:lnTo>
                      <a:pt x="193" y="117"/>
                    </a:lnTo>
                    <a:lnTo>
                      <a:pt x="186" y="109"/>
                    </a:lnTo>
                    <a:lnTo>
                      <a:pt x="181" y="107"/>
                    </a:lnTo>
                    <a:lnTo>
                      <a:pt x="178" y="114"/>
                    </a:lnTo>
                    <a:lnTo>
                      <a:pt x="186" y="127"/>
                    </a:lnTo>
                    <a:lnTo>
                      <a:pt x="191" y="134"/>
                    </a:lnTo>
                    <a:lnTo>
                      <a:pt x="196" y="149"/>
                    </a:lnTo>
                    <a:lnTo>
                      <a:pt x="207" y="163"/>
                    </a:lnTo>
                    <a:lnTo>
                      <a:pt x="207" y="169"/>
                    </a:lnTo>
                    <a:lnTo>
                      <a:pt x="204" y="172"/>
                    </a:lnTo>
                    <a:lnTo>
                      <a:pt x="197" y="173"/>
                    </a:lnTo>
                    <a:lnTo>
                      <a:pt x="188" y="168"/>
                    </a:lnTo>
                    <a:lnTo>
                      <a:pt x="183" y="170"/>
                    </a:lnTo>
                    <a:lnTo>
                      <a:pt x="187" y="180"/>
                    </a:lnTo>
                    <a:lnTo>
                      <a:pt x="186" y="186"/>
                    </a:lnTo>
                    <a:lnTo>
                      <a:pt x="184" y="189"/>
                    </a:lnTo>
                    <a:lnTo>
                      <a:pt x="178" y="189"/>
                    </a:lnTo>
                    <a:lnTo>
                      <a:pt x="176" y="189"/>
                    </a:lnTo>
                    <a:lnTo>
                      <a:pt x="175" y="179"/>
                    </a:lnTo>
                    <a:lnTo>
                      <a:pt x="172" y="170"/>
                    </a:lnTo>
                    <a:lnTo>
                      <a:pt x="166" y="165"/>
                    </a:lnTo>
                    <a:lnTo>
                      <a:pt x="163" y="168"/>
                    </a:lnTo>
                    <a:lnTo>
                      <a:pt x="161" y="175"/>
                    </a:lnTo>
                    <a:lnTo>
                      <a:pt x="165" y="183"/>
                    </a:lnTo>
                    <a:lnTo>
                      <a:pt x="167" y="195"/>
                    </a:lnTo>
                    <a:lnTo>
                      <a:pt x="166" y="198"/>
                    </a:lnTo>
                    <a:lnTo>
                      <a:pt x="163" y="198"/>
                    </a:lnTo>
                    <a:lnTo>
                      <a:pt x="157" y="189"/>
                    </a:lnTo>
                    <a:lnTo>
                      <a:pt x="152" y="189"/>
                    </a:lnTo>
                    <a:lnTo>
                      <a:pt x="151" y="190"/>
                    </a:lnTo>
                    <a:lnTo>
                      <a:pt x="144" y="199"/>
                    </a:lnTo>
                    <a:lnTo>
                      <a:pt x="136" y="199"/>
                    </a:lnTo>
                    <a:lnTo>
                      <a:pt x="132" y="194"/>
                    </a:lnTo>
                    <a:lnTo>
                      <a:pt x="123" y="186"/>
                    </a:lnTo>
                    <a:lnTo>
                      <a:pt x="119" y="178"/>
                    </a:lnTo>
                    <a:lnTo>
                      <a:pt x="116" y="169"/>
                    </a:lnTo>
                    <a:lnTo>
                      <a:pt x="115" y="164"/>
                    </a:lnTo>
                    <a:lnTo>
                      <a:pt x="113" y="163"/>
                    </a:lnTo>
                    <a:lnTo>
                      <a:pt x="108" y="162"/>
                    </a:lnTo>
                    <a:lnTo>
                      <a:pt x="105" y="164"/>
                    </a:lnTo>
                    <a:lnTo>
                      <a:pt x="95" y="164"/>
                    </a:lnTo>
                    <a:lnTo>
                      <a:pt x="93" y="169"/>
                    </a:lnTo>
                    <a:lnTo>
                      <a:pt x="92" y="180"/>
                    </a:lnTo>
                    <a:lnTo>
                      <a:pt x="89" y="185"/>
                    </a:lnTo>
                    <a:lnTo>
                      <a:pt x="88" y="186"/>
                    </a:lnTo>
                    <a:lnTo>
                      <a:pt x="87" y="188"/>
                    </a:lnTo>
                    <a:lnTo>
                      <a:pt x="84" y="189"/>
                    </a:lnTo>
                    <a:lnTo>
                      <a:pt x="82" y="191"/>
                    </a:lnTo>
                    <a:lnTo>
                      <a:pt x="78" y="191"/>
                    </a:lnTo>
                    <a:lnTo>
                      <a:pt x="71" y="191"/>
                    </a:lnTo>
                    <a:lnTo>
                      <a:pt x="64" y="189"/>
                    </a:lnTo>
                    <a:lnTo>
                      <a:pt x="55" y="189"/>
                    </a:lnTo>
                    <a:lnTo>
                      <a:pt x="50" y="190"/>
                    </a:lnTo>
                    <a:lnTo>
                      <a:pt x="31" y="194"/>
                    </a:lnTo>
                    <a:lnTo>
                      <a:pt x="27" y="196"/>
                    </a:lnTo>
                    <a:lnTo>
                      <a:pt x="24" y="204"/>
                    </a:lnTo>
                    <a:lnTo>
                      <a:pt x="16" y="198"/>
                    </a:lnTo>
                    <a:lnTo>
                      <a:pt x="25" y="178"/>
                    </a:lnTo>
                    <a:lnTo>
                      <a:pt x="17" y="165"/>
                    </a:lnTo>
                    <a:lnTo>
                      <a:pt x="21" y="152"/>
                    </a:lnTo>
                    <a:lnTo>
                      <a:pt x="0" y="149"/>
                    </a:lnTo>
                    <a:lnTo>
                      <a:pt x="0" y="126"/>
                    </a:lnTo>
                    <a:lnTo>
                      <a:pt x="15" y="116"/>
                    </a:lnTo>
                    <a:lnTo>
                      <a:pt x="26" y="119"/>
                    </a:lnTo>
                    <a:lnTo>
                      <a:pt x="25" y="106"/>
                    </a:lnTo>
                    <a:lnTo>
                      <a:pt x="31" y="95"/>
                    </a:lnTo>
                    <a:lnTo>
                      <a:pt x="35" y="98"/>
                    </a:lnTo>
                    <a:lnTo>
                      <a:pt x="37" y="101"/>
                    </a:lnTo>
                    <a:lnTo>
                      <a:pt x="61" y="134"/>
                    </a:lnTo>
                    <a:lnTo>
                      <a:pt x="89" y="123"/>
                    </a:lnTo>
                    <a:lnTo>
                      <a:pt x="79" y="109"/>
                    </a:lnTo>
                    <a:lnTo>
                      <a:pt x="78" y="107"/>
                    </a:lnTo>
                    <a:lnTo>
                      <a:pt x="68" y="78"/>
                    </a:lnTo>
                    <a:lnTo>
                      <a:pt x="82" y="76"/>
                    </a:lnTo>
                    <a:lnTo>
                      <a:pt x="87" y="62"/>
                    </a:lnTo>
                  </a:path>
                </a:pathLst>
              </a:custGeom>
              <a:solidFill>
                <a:srgbClr val="00206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0" name="Freeform 47"/>
              <p:cNvSpPr>
                <a:spLocks/>
              </p:cNvSpPr>
              <p:nvPr/>
            </p:nvSpPr>
            <p:spPr bwMode="auto">
              <a:xfrm>
                <a:off x="2313" y="2821"/>
                <a:ext cx="383" cy="643"/>
              </a:xfrm>
              <a:custGeom>
                <a:avLst/>
                <a:gdLst>
                  <a:gd name="T0" fmla="*/ 339 w 397"/>
                  <a:gd name="T1" fmla="*/ 324 h 667"/>
                  <a:gd name="T2" fmla="*/ 357 w 397"/>
                  <a:gd name="T3" fmla="*/ 307 h 667"/>
                  <a:gd name="T4" fmla="*/ 336 w 397"/>
                  <a:gd name="T5" fmla="*/ 252 h 667"/>
                  <a:gd name="T6" fmla="*/ 322 w 397"/>
                  <a:gd name="T7" fmla="*/ 256 h 667"/>
                  <a:gd name="T8" fmla="*/ 285 w 397"/>
                  <a:gd name="T9" fmla="*/ 210 h 667"/>
                  <a:gd name="T10" fmla="*/ 313 w 397"/>
                  <a:gd name="T11" fmla="*/ 202 h 667"/>
                  <a:gd name="T12" fmla="*/ 310 w 397"/>
                  <a:gd name="T13" fmla="*/ 178 h 667"/>
                  <a:gd name="T14" fmla="*/ 303 w 397"/>
                  <a:gd name="T15" fmla="*/ 147 h 667"/>
                  <a:gd name="T16" fmla="*/ 300 w 397"/>
                  <a:gd name="T17" fmla="*/ 113 h 667"/>
                  <a:gd name="T18" fmla="*/ 297 w 397"/>
                  <a:gd name="T19" fmla="*/ 93 h 667"/>
                  <a:gd name="T20" fmla="*/ 295 w 397"/>
                  <a:gd name="T21" fmla="*/ 56 h 667"/>
                  <a:gd name="T22" fmla="*/ 253 w 397"/>
                  <a:gd name="T23" fmla="*/ 35 h 667"/>
                  <a:gd name="T24" fmla="*/ 223 w 397"/>
                  <a:gd name="T25" fmla="*/ 30 h 667"/>
                  <a:gd name="T26" fmla="*/ 181 w 397"/>
                  <a:gd name="T27" fmla="*/ 0 h 667"/>
                  <a:gd name="T28" fmla="*/ 167 w 397"/>
                  <a:gd name="T29" fmla="*/ 7 h 667"/>
                  <a:gd name="T30" fmla="*/ 145 w 397"/>
                  <a:gd name="T31" fmla="*/ 48 h 667"/>
                  <a:gd name="T32" fmla="*/ 131 w 397"/>
                  <a:gd name="T33" fmla="*/ 53 h 667"/>
                  <a:gd name="T34" fmla="*/ 112 w 397"/>
                  <a:gd name="T35" fmla="*/ 77 h 667"/>
                  <a:gd name="T36" fmla="*/ 105 w 397"/>
                  <a:gd name="T37" fmla="*/ 140 h 667"/>
                  <a:gd name="T38" fmla="*/ 84 w 397"/>
                  <a:gd name="T39" fmla="*/ 134 h 667"/>
                  <a:gd name="T40" fmla="*/ 54 w 397"/>
                  <a:gd name="T41" fmla="*/ 149 h 667"/>
                  <a:gd name="T42" fmla="*/ 47 w 397"/>
                  <a:gd name="T43" fmla="*/ 182 h 667"/>
                  <a:gd name="T44" fmla="*/ 49 w 397"/>
                  <a:gd name="T45" fmla="*/ 196 h 667"/>
                  <a:gd name="T46" fmla="*/ 52 w 397"/>
                  <a:gd name="T47" fmla="*/ 221 h 667"/>
                  <a:gd name="T48" fmla="*/ 76 w 397"/>
                  <a:gd name="T49" fmla="*/ 280 h 667"/>
                  <a:gd name="T50" fmla="*/ 77 w 397"/>
                  <a:gd name="T51" fmla="*/ 299 h 667"/>
                  <a:gd name="T52" fmla="*/ 69 w 397"/>
                  <a:gd name="T53" fmla="*/ 333 h 667"/>
                  <a:gd name="T54" fmla="*/ 44 w 397"/>
                  <a:gd name="T55" fmla="*/ 344 h 667"/>
                  <a:gd name="T56" fmla="*/ 0 w 397"/>
                  <a:gd name="T57" fmla="*/ 365 h 667"/>
                  <a:gd name="T58" fmla="*/ 3 w 397"/>
                  <a:gd name="T59" fmla="*/ 388 h 667"/>
                  <a:gd name="T60" fmla="*/ 20 w 397"/>
                  <a:gd name="T61" fmla="*/ 403 h 667"/>
                  <a:gd name="T62" fmla="*/ 38 w 397"/>
                  <a:gd name="T63" fmla="*/ 421 h 667"/>
                  <a:gd name="T64" fmla="*/ 68 w 397"/>
                  <a:gd name="T65" fmla="*/ 420 h 667"/>
                  <a:gd name="T66" fmla="*/ 91 w 397"/>
                  <a:gd name="T67" fmla="*/ 443 h 667"/>
                  <a:gd name="T68" fmla="*/ 99 w 397"/>
                  <a:gd name="T69" fmla="*/ 468 h 667"/>
                  <a:gd name="T70" fmla="*/ 114 w 397"/>
                  <a:gd name="T71" fmla="*/ 465 h 667"/>
                  <a:gd name="T72" fmla="*/ 120 w 397"/>
                  <a:gd name="T73" fmla="*/ 532 h 667"/>
                  <a:gd name="T74" fmla="*/ 126 w 397"/>
                  <a:gd name="T75" fmla="*/ 546 h 667"/>
                  <a:gd name="T76" fmla="*/ 123 w 397"/>
                  <a:gd name="T77" fmla="*/ 576 h 667"/>
                  <a:gd name="T78" fmla="*/ 105 w 397"/>
                  <a:gd name="T79" fmla="*/ 582 h 667"/>
                  <a:gd name="T80" fmla="*/ 101 w 397"/>
                  <a:gd name="T81" fmla="*/ 606 h 667"/>
                  <a:gd name="T82" fmla="*/ 119 w 397"/>
                  <a:gd name="T83" fmla="*/ 619 h 667"/>
                  <a:gd name="T84" fmla="*/ 117 w 397"/>
                  <a:gd name="T85" fmla="*/ 642 h 667"/>
                  <a:gd name="T86" fmla="*/ 203 w 397"/>
                  <a:gd name="T87" fmla="*/ 581 h 667"/>
                  <a:gd name="T88" fmla="*/ 226 w 397"/>
                  <a:gd name="T89" fmla="*/ 571 h 667"/>
                  <a:gd name="T90" fmla="*/ 254 w 397"/>
                  <a:gd name="T91" fmla="*/ 551 h 667"/>
                  <a:gd name="T92" fmla="*/ 272 w 397"/>
                  <a:gd name="T93" fmla="*/ 558 h 667"/>
                  <a:gd name="T94" fmla="*/ 318 w 397"/>
                  <a:gd name="T95" fmla="*/ 600 h 667"/>
                  <a:gd name="T96" fmla="*/ 341 w 397"/>
                  <a:gd name="T97" fmla="*/ 597 h 667"/>
                  <a:gd name="T98" fmla="*/ 347 w 397"/>
                  <a:gd name="T99" fmla="*/ 579 h 667"/>
                  <a:gd name="T100" fmla="*/ 325 w 397"/>
                  <a:gd name="T101" fmla="*/ 531 h 667"/>
                  <a:gd name="T102" fmla="*/ 326 w 397"/>
                  <a:gd name="T103" fmla="*/ 490 h 667"/>
                  <a:gd name="T104" fmla="*/ 307 w 397"/>
                  <a:gd name="T105" fmla="*/ 451 h 667"/>
                  <a:gd name="T106" fmla="*/ 320 w 397"/>
                  <a:gd name="T107" fmla="*/ 423 h 667"/>
                  <a:gd name="T108" fmla="*/ 358 w 397"/>
                  <a:gd name="T109" fmla="*/ 417 h 667"/>
                  <a:gd name="T110" fmla="*/ 369 w 397"/>
                  <a:gd name="T111" fmla="*/ 384 h 667"/>
                  <a:gd name="T112" fmla="*/ 368 w 397"/>
                  <a:gd name="T113" fmla="*/ 362 h 667"/>
                  <a:gd name="T114" fmla="*/ 368 w 397"/>
                  <a:gd name="T115" fmla="*/ 347 h 667"/>
                  <a:gd name="T116" fmla="*/ 350 w 397"/>
                  <a:gd name="T117" fmla="*/ 338 h 667"/>
                  <a:gd name="T118" fmla="*/ 339 w 397"/>
                  <a:gd name="T119" fmla="*/ 325 h 6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7"/>
                  <a:gd name="T181" fmla="*/ 0 h 667"/>
                  <a:gd name="T182" fmla="*/ 397 w 397"/>
                  <a:gd name="T183" fmla="*/ 667 h 6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7" h="667">
                    <a:moveTo>
                      <a:pt x="351" y="337"/>
                    </a:moveTo>
                    <a:lnTo>
                      <a:pt x="351" y="336"/>
                    </a:lnTo>
                    <a:lnTo>
                      <a:pt x="366" y="323"/>
                    </a:lnTo>
                    <a:lnTo>
                      <a:pt x="370" y="318"/>
                    </a:lnTo>
                    <a:lnTo>
                      <a:pt x="363" y="288"/>
                    </a:lnTo>
                    <a:lnTo>
                      <a:pt x="348" y="261"/>
                    </a:lnTo>
                    <a:lnTo>
                      <a:pt x="347" y="260"/>
                    </a:lnTo>
                    <a:lnTo>
                      <a:pt x="334" y="266"/>
                    </a:lnTo>
                    <a:lnTo>
                      <a:pt x="314" y="242"/>
                    </a:lnTo>
                    <a:lnTo>
                      <a:pt x="295" y="218"/>
                    </a:lnTo>
                    <a:lnTo>
                      <a:pt x="290" y="213"/>
                    </a:lnTo>
                    <a:lnTo>
                      <a:pt x="324" y="210"/>
                    </a:lnTo>
                    <a:lnTo>
                      <a:pt x="329" y="194"/>
                    </a:lnTo>
                    <a:lnTo>
                      <a:pt x="321" y="185"/>
                    </a:lnTo>
                    <a:lnTo>
                      <a:pt x="333" y="177"/>
                    </a:lnTo>
                    <a:lnTo>
                      <a:pt x="314" y="152"/>
                    </a:lnTo>
                    <a:lnTo>
                      <a:pt x="312" y="144"/>
                    </a:lnTo>
                    <a:lnTo>
                      <a:pt x="311" y="117"/>
                    </a:lnTo>
                    <a:lnTo>
                      <a:pt x="309" y="108"/>
                    </a:lnTo>
                    <a:lnTo>
                      <a:pt x="308" y="96"/>
                    </a:lnTo>
                    <a:lnTo>
                      <a:pt x="299" y="82"/>
                    </a:lnTo>
                    <a:lnTo>
                      <a:pt x="306" y="58"/>
                    </a:lnTo>
                    <a:lnTo>
                      <a:pt x="277" y="60"/>
                    </a:lnTo>
                    <a:lnTo>
                      <a:pt x="262" y="36"/>
                    </a:lnTo>
                    <a:lnTo>
                      <a:pt x="253" y="32"/>
                    </a:lnTo>
                    <a:lnTo>
                      <a:pt x="231" y="31"/>
                    </a:lnTo>
                    <a:lnTo>
                      <a:pt x="198" y="7"/>
                    </a:lnTo>
                    <a:lnTo>
                      <a:pt x="188" y="0"/>
                    </a:lnTo>
                    <a:lnTo>
                      <a:pt x="187" y="0"/>
                    </a:lnTo>
                    <a:lnTo>
                      <a:pt x="173" y="7"/>
                    </a:lnTo>
                    <a:lnTo>
                      <a:pt x="166" y="44"/>
                    </a:lnTo>
                    <a:lnTo>
                      <a:pt x="150" y="50"/>
                    </a:lnTo>
                    <a:lnTo>
                      <a:pt x="150" y="49"/>
                    </a:lnTo>
                    <a:lnTo>
                      <a:pt x="136" y="55"/>
                    </a:lnTo>
                    <a:lnTo>
                      <a:pt x="116" y="78"/>
                    </a:lnTo>
                    <a:lnTo>
                      <a:pt x="116" y="80"/>
                    </a:lnTo>
                    <a:lnTo>
                      <a:pt x="113" y="106"/>
                    </a:lnTo>
                    <a:lnTo>
                      <a:pt x="109" y="145"/>
                    </a:lnTo>
                    <a:lnTo>
                      <a:pt x="108" y="145"/>
                    </a:lnTo>
                    <a:lnTo>
                      <a:pt x="87" y="139"/>
                    </a:lnTo>
                    <a:lnTo>
                      <a:pt x="60" y="150"/>
                    </a:lnTo>
                    <a:lnTo>
                      <a:pt x="56" y="155"/>
                    </a:lnTo>
                    <a:lnTo>
                      <a:pt x="46" y="170"/>
                    </a:lnTo>
                    <a:lnTo>
                      <a:pt x="49" y="189"/>
                    </a:lnTo>
                    <a:lnTo>
                      <a:pt x="50" y="197"/>
                    </a:lnTo>
                    <a:lnTo>
                      <a:pt x="51" y="203"/>
                    </a:lnTo>
                    <a:lnTo>
                      <a:pt x="66" y="223"/>
                    </a:lnTo>
                    <a:lnTo>
                      <a:pt x="54" y="229"/>
                    </a:lnTo>
                    <a:lnTo>
                      <a:pt x="72" y="274"/>
                    </a:lnTo>
                    <a:lnTo>
                      <a:pt x="79" y="290"/>
                    </a:lnTo>
                    <a:lnTo>
                      <a:pt x="73" y="300"/>
                    </a:lnTo>
                    <a:lnTo>
                      <a:pt x="80" y="310"/>
                    </a:lnTo>
                    <a:lnTo>
                      <a:pt x="73" y="339"/>
                    </a:lnTo>
                    <a:lnTo>
                      <a:pt x="72" y="345"/>
                    </a:lnTo>
                    <a:lnTo>
                      <a:pt x="48" y="346"/>
                    </a:lnTo>
                    <a:lnTo>
                      <a:pt x="46" y="357"/>
                    </a:lnTo>
                    <a:lnTo>
                      <a:pt x="20" y="353"/>
                    </a:lnTo>
                    <a:lnTo>
                      <a:pt x="0" y="379"/>
                    </a:lnTo>
                    <a:lnTo>
                      <a:pt x="0" y="380"/>
                    </a:lnTo>
                    <a:lnTo>
                      <a:pt x="3" y="403"/>
                    </a:lnTo>
                    <a:lnTo>
                      <a:pt x="20" y="418"/>
                    </a:lnTo>
                    <a:lnTo>
                      <a:pt x="21" y="418"/>
                    </a:lnTo>
                    <a:lnTo>
                      <a:pt x="32" y="416"/>
                    </a:lnTo>
                    <a:lnTo>
                      <a:pt x="39" y="437"/>
                    </a:lnTo>
                    <a:lnTo>
                      <a:pt x="59" y="444"/>
                    </a:lnTo>
                    <a:lnTo>
                      <a:pt x="71" y="436"/>
                    </a:lnTo>
                    <a:lnTo>
                      <a:pt x="89" y="455"/>
                    </a:lnTo>
                    <a:lnTo>
                      <a:pt x="94" y="460"/>
                    </a:lnTo>
                    <a:lnTo>
                      <a:pt x="99" y="486"/>
                    </a:lnTo>
                    <a:lnTo>
                      <a:pt x="103" y="485"/>
                    </a:lnTo>
                    <a:lnTo>
                      <a:pt x="117" y="480"/>
                    </a:lnTo>
                    <a:lnTo>
                      <a:pt x="118" y="482"/>
                    </a:lnTo>
                    <a:lnTo>
                      <a:pt x="130" y="526"/>
                    </a:lnTo>
                    <a:lnTo>
                      <a:pt x="124" y="552"/>
                    </a:lnTo>
                    <a:lnTo>
                      <a:pt x="132" y="565"/>
                    </a:lnTo>
                    <a:lnTo>
                      <a:pt x="131" y="566"/>
                    </a:lnTo>
                    <a:lnTo>
                      <a:pt x="124" y="587"/>
                    </a:lnTo>
                    <a:lnTo>
                      <a:pt x="128" y="597"/>
                    </a:lnTo>
                    <a:lnTo>
                      <a:pt x="128" y="611"/>
                    </a:lnTo>
                    <a:lnTo>
                      <a:pt x="109" y="604"/>
                    </a:lnTo>
                    <a:lnTo>
                      <a:pt x="102" y="613"/>
                    </a:lnTo>
                    <a:lnTo>
                      <a:pt x="105" y="629"/>
                    </a:lnTo>
                    <a:lnTo>
                      <a:pt x="105" y="630"/>
                    </a:lnTo>
                    <a:lnTo>
                      <a:pt x="123" y="642"/>
                    </a:lnTo>
                    <a:lnTo>
                      <a:pt x="121" y="663"/>
                    </a:lnTo>
                    <a:lnTo>
                      <a:pt x="121" y="666"/>
                    </a:lnTo>
                    <a:lnTo>
                      <a:pt x="199" y="657"/>
                    </a:lnTo>
                    <a:lnTo>
                      <a:pt x="210" y="603"/>
                    </a:lnTo>
                    <a:lnTo>
                      <a:pt x="211" y="601"/>
                    </a:lnTo>
                    <a:lnTo>
                      <a:pt x="234" y="592"/>
                    </a:lnTo>
                    <a:lnTo>
                      <a:pt x="249" y="598"/>
                    </a:lnTo>
                    <a:lnTo>
                      <a:pt x="263" y="572"/>
                    </a:lnTo>
                    <a:lnTo>
                      <a:pt x="265" y="569"/>
                    </a:lnTo>
                    <a:lnTo>
                      <a:pt x="282" y="579"/>
                    </a:lnTo>
                    <a:lnTo>
                      <a:pt x="302" y="609"/>
                    </a:lnTo>
                    <a:lnTo>
                      <a:pt x="330" y="622"/>
                    </a:lnTo>
                    <a:lnTo>
                      <a:pt x="335" y="613"/>
                    </a:lnTo>
                    <a:lnTo>
                      <a:pt x="353" y="619"/>
                    </a:lnTo>
                    <a:lnTo>
                      <a:pt x="354" y="620"/>
                    </a:lnTo>
                    <a:lnTo>
                      <a:pt x="360" y="601"/>
                    </a:lnTo>
                    <a:lnTo>
                      <a:pt x="340" y="570"/>
                    </a:lnTo>
                    <a:lnTo>
                      <a:pt x="337" y="551"/>
                    </a:lnTo>
                    <a:lnTo>
                      <a:pt x="333" y="520"/>
                    </a:lnTo>
                    <a:lnTo>
                      <a:pt x="338" y="508"/>
                    </a:lnTo>
                    <a:lnTo>
                      <a:pt x="325" y="483"/>
                    </a:lnTo>
                    <a:lnTo>
                      <a:pt x="318" y="468"/>
                    </a:lnTo>
                    <a:lnTo>
                      <a:pt x="330" y="440"/>
                    </a:lnTo>
                    <a:lnTo>
                      <a:pt x="332" y="439"/>
                    </a:lnTo>
                    <a:lnTo>
                      <a:pt x="355" y="424"/>
                    </a:lnTo>
                    <a:lnTo>
                      <a:pt x="371" y="433"/>
                    </a:lnTo>
                    <a:lnTo>
                      <a:pt x="380" y="405"/>
                    </a:lnTo>
                    <a:lnTo>
                      <a:pt x="382" y="398"/>
                    </a:lnTo>
                    <a:lnTo>
                      <a:pt x="396" y="393"/>
                    </a:lnTo>
                    <a:lnTo>
                      <a:pt x="381" y="375"/>
                    </a:lnTo>
                    <a:lnTo>
                      <a:pt x="388" y="367"/>
                    </a:lnTo>
                    <a:lnTo>
                      <a:pt x="381" y="360"/>
                    </a:lnTo>
                    <a:lnTo>
                      <a:pt x="372" y="360"/>
                    </a:lnTo>
                    <a:lnTo>
                      <a:pt x="363" y="351"/>
                    </a:lnTo>
                    <a:lnTo>
                      <a:pt x="351" y="345"/>
                    </a:lnTo>
                    <a:lnTo>
                      <a:pt x="351" y="337"/>
                    </a:lnTo>
                  </a:path>
                </a:pathLst>
              </a:custGeom>
              <a:solidFill>
                <a:srgbClr val="0070C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1" name="Freeform 48"/>
              <p:cNvSpPr>
                <a:spLocks/>
              </p:cNvSpPr>
              <p:nvPr/>
            </p:nvSpPr>
            <p:spPr bwMode="auto">
              <a:xfrm>
                <a:off x="2588" y="3522"/>
                <a:ext cx="284" cy="254"/>
              </a:xfrm>
              <a:custGeom>
                <a:avLst/>
                <a:gdLst>
                  <a:gd name="T0" fmla="*/ 26 w 294"/>
                  <a:gd name="T1" fmla="*/ 159 h 263"/>
                  <a:gd name="T2" fmla="*/ 19 w 294"/>
                  <a:gd name="T3" fmla="*/ 141 h 263"/>
                  <a:gd name="T4" fmla="*/ 8 w 294"/>
                  <a:gd name="T5" fmla="*/ 130 h 263"/>
                  <a:gd name="T6" fmla="*/ 6 w 294"/>
                  <a:gd name="T7" fmla="*/ 117 h 263"/>
                  <a:gd name="T8" fmla="*/ 12 w 294"/>
                  <a:gd name="T9" fmla="*/ 102 h 263"/>
                  <a:gd name="T10" fmla="*/ 2 w 294"/>
                  <a:gd name="T11" fmla="*/ 84 h 263"/>
                  <a:gd name="T12" fmla="*/ 11 w 294"/>
                  <a:gd name="T13" fmla="*/ 65 h 263"/>
                  <a:gd name="T14" fmla="*/ 4 w 294"/>
                  <a:gd name="T15" fmla="*/ 53 h 263"/>
                  <a:gd name="T16" fmla="*/ 26 w 294"/>
                  <a:gd name="T17" fmla="*/ 40 h 263"/>
                  <a:gd name="T18" fmla="*/ 48 w 294"/>
                  <a:gd name="T19" fmla="*/ 26 h 263"/>
                  <a:gd name="T20" fmla="*/ 67 w 294"/>
                  <a:gd name="T21" fmla="*/ 3 h 263"/>
                  <a:gd name="T22" fmla="*/ 92 w 294"/>
                  <a:gd name="T23" fmla="*/ 20 h 263"/>
                  <a:gd name="T24" fmla="*/ 107 w 294"/>
                  <a:gd name="T25" fmla="*/ 1 h 263"/>
                  <a:gd name="T26" fmla="*/ 127 w 294"/>
                  <a:gd name="T27" fmla="*/ 25 h 263"/>
                  <a:gd name="T28" fmla="*/ 167 w 294"/>
                  <a:gd name="T29" fmla="*/ 34 h 263"/>
                  <a:gd name="T30" fmla="*/ 162 w 294"/>
                  <a:gd name="T31" fmla="*/ 61 h 263"/>
                  <a:gd name="T32" fmla="*/ 174 w 294"/>
                  <a:gd name="T33" fmla="*/ 94 h 263"/>
                  <a:gd name="T34" fmla="*/ 162 w 294"/>
                  <a:gd name="T35" fmla="*/ 100 h 263"/>
                  <a:gd name="T36" fmla="*/ 196 w 294"/>
                  <a:gd name="T37" fmla="*/ 118 h 263"/>
                  <a:gd name="T38" fmla="*/ 205 w 294"/>
                  <a:gd name="T39" fmla="*/ 131 h 263"/>
                  <a:gd name="T40" fmla="*/ 241 w 294"/>
                  <a:gd name="T41" fmla="*/ 140 h 263"/>
                  <a:gd name="T42" fmla="*/ 248 w 294"/>
                  <a:gd name="T43" fmla="*/ 154 h 263"/>
                  <a:gd name="T44" fmla="*/ 270 w 294"/>
                  <a:gd name="T45" fmla="*/ 171 h 263"/>
                  <a:gd name="T46" fmla="*/ 282 w 294"/>
                  <a:gd name="T47" fmla="*/ 182 h 263"/>
                  <a:gd name="T48" fmla="*/ 267 w 294"/>
                  <a:gd name="T49" fmla="*/ 206 h 263"/>
                  <a:gd name="T50" fmla="*/ 252 w 294"/>
                  <a:gd name="T51" fmla="*/ 206 h 263"/>
                  <a:gd name="T52" fmla="*/ 247 w 294"/>
                  <a:gd name="T53" fmla="*/ 207 h 263"/>
                  <a:gd name="T54" fmla="*/ 242 w 294"/>
                  <a:gd name="T55" fmla="*/ 227 h 263"/>
                  <a:gd name="T56" fmla="*/ 236 w 294"/>
                  <a:gd name="T57" fmla="*/ 234 h 263"/>
                  <a:gd name="T58" fmla="*/ 214 w 294"/>
                  <a:gd name="T59" fmla="*/ 231 h 263"/>
                  <a:gd name="T60" fmla="*/ 205 w 294"/>
                  <a:gd name="T61" fmla="*/ 240 h 263"/>
                  <a:gd name="T62" fmla="*/ 199 w 294"/>
                  <a:gd name="T63" fmla="*/ 240 h 263"/>
                  <a:gd name="T64" fmla="*/ 178 w 294"/>
                  <a:gd name="T65" fmla="*/ 226 h 263"/>
                  <a:gd name="T66" fmla="*/ 172 w 294"/>
                  <a:gd name="T67" fmla="*/ 226 h 263"/>
                  <a:gd name="T68" fmla="*/ 151 w 294"/>
                  <a:gd name="T69" fmla="*/ 217 h 263"/>
                  <a:gd name="T70" fmla="*/ 144 w 294"/>
                  <a:gd name="T71" fmla="*/ 219 h 263"/>
                  <a:gd name="T72" fmla="*/ 134 w 294"/>
                  <a:gd name="T73" fmla="*/ 228 h 263"/>
                  <a:gd name="T74" fmla="*/ 134 w 294"/>
                  <a:gd name="T75" fmla="*/ 245 h 263"/>
                  <a:gd name="T76" fmla="*/ 130 w 294"/>
                  <a:gd name="T77" fmla="*/ 251 h 263"/>
                  <a:gd name="T78" fmla="*/ 124 w 294"/>
                  <a:gd name="T79" fmla="*/ 253 h 263"/>
                  <a:gd name="T80" fmla="*/ 118 w 294"/>
                  <a:gd name="T81" fmla="*/ 251 h 263"/>
                  <a:gd name="T82" fmla="*/ 110 w 294"/>
                  <a:gd name="T83" fmla="*/ 241 h 263"/>
                  <a:gd name="T84" fmla="*/ 103 w 294"/>
                  <a:gd name="T85" fmla="*/ 242 h 263"/>
                  <a:gd name="T86" fmla="*/ 90 w 294"/>
                  <a:gd name="T87" fmla="*/ 248 h 263"/>
                  <a:gd name="T88" fmla="*/ 80 w 294"/>
                  <a:gd name="T89" fmla="*/ 242 h 263"/>
                  <a:gd name="T90" fmla="*/ 69 w 294"/>
                  <a:gd name="T91" fmla="*/ 247 h 263"/>
                  <a:gd name="T92" fmla="*/ 62 w 294"/>
                  <a:gd name="T93" fmla="*/ 249 h 263"/>
                  <a:gd name="T94" fmla="*/ 61 w 294"/>
                  <a:gd name="T95" fmla="*/ 236 h 263"/>
                  <a:gd name="T96" fmla="*/ 84 w 294"/>
                  <a:gd name="T97" fmla="*/ 202 h 263"/>
                  <a:gd name="T98" fmla="*/ 98 w 294"/>
                  <a:gd name="T99" fmla="*/ 203 h 263"/>
                  <a:gd name="T100" fmla="*/ 87 w 294"/>
                  <a:gd name="T101" fmla="*/ 188 h 263"/>
                  <a:gd name="T102" fmla="*/ 74 w 294"/>
                  <a:gd name="T103" fmla="*/ 198 h 263"/>
                  <a:gd name="T104" fmla="*/ 56 w 294"/>
                  <a:gd name="T105" fmla="*/ 184 h 263"/>
                  <a:gd name="T106" fmla="*/ 40 w 294"/>
                  <a:gd name="T107" fmla="*/ 166 h 2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4"/>
                  <a:gd name="T163" fmla="*/ 0 h 263"/>
                  <a:gd name="T164" fmla="*/ 294 w 294"/>
                  <a:gd name="T165" fmla="*/ 263 h 2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4" h="263">
                    <a:moveTo>
                      <a:pt x="35" y="167"/>
                    </a:moveTo>
                    <a:lnTo>
                      <a:pt x="27" y="165"/>
                    </a:lnTo>
                    <a:lnTo>
                      <a:pt x="23" y="164"/>
                    </a:lnTo>
                    <a:lnTo>
                      <a:pt x="20" y="146"/>
                    </a:lnTo>
                    <a:lnTo>
                      <a:pt x="8" y="136"/>
                    </a:lnTo>
                    <a:lnTo>
                      <a:pt x="8" y="135"/>
                    </a:lnTo>
                    <a:lnTo>
                      <a:pt x="6" y="122"/>
                    </a:lnTo>
                    <a:lnTo>
                      <a:pt x="6" y="121"/>
                    </a:lnTo>
                    <a:lnTo>
                      <a:pt x="6" y="120"/>
                    </a:lnTo>
                    <a:lnTo>
                      <a:pt x="12" y="106"/>
                    </a:lnTo>
                    <a:lnTo>
                      <a:pt x="0" y="99"/>
                    </a:lnTo>
                    <a:lnTo>
                      <a:pt x="2" y="87"/>
                    </a:lnTo>
                    <a:lnTo>
                      <a:pt x="14" y="88"/>
                    </a:lnTo>
                    <a:lnTo>
                      <a:pt x="11" y="67"/>
                    </a:lnTo>
                    <a:lnTo>
                      <a:pt x="4" y="56"/>
                    </a:lnTo>
                    <a:lnTo>
                      <a:pt x="4" y="55"/>
                    </a:lnTo>
                    <a:lnTo>
                      <a:pt x="11" y="43"/>
                    </a:lnTo>
                    <a:lnTo>
                      <a:pt x="27" y="41"/>
                    </a:lnTo>
                    <a:lnTo>
                      <a:pt x="30" y="41"/>
                    </a:lnTo>
                    <a:lnTo>
                      <a:pt x="50" y="27"/>
                    </a:lnTo>
                    <a:lnTo>
                      <a:pt x="57" y="6"/>
                    </a:lnTo>
                    <a:lnTo>
                      <a:pt x="69" y="3"/>
                    </a:lnTo>
                    <a:lnTo>
                      <a:pt x="79" y="0"/>
                    </a:lnTo>
                    <a:lnTo>
                      <a:pt x="95" y="21"/>
                    </a:lnTo>
                    <a:lnTo>
                      <a:pt x="108" y="13"/>
                    </a:lnTo>
                    <a:lnTo>
                      <a:pt x="111" y="1"/>
                    </a:lnTo>
                    <a:lnTo>
                      <a:pt x="130" y="1"/>
                    </a:lnTo>
                    <a:lnTo>
                      <a:pt x="131" y="26"/>
                    </a:lnTo>
                    <a:lnTo>
                      <a:pt x="157" y="40"/>
                    </a:lnTo>
                    <a:lnTo>
                      <a:pt x="173" y="35"/>
                    </a:lnTo>
                    <a:lnTo>
                      <a:pt x="181" y="57"/>
                    </a:lnTo>
                    <a:lnTo>
                      <a:pt x="168" y="63"/>
                    </a:lnTo>
                    <a:lnTo>
                      <a:pt x="164" y="81"/>
                    </a:lnTo>
                    <a:lnTo>
                      <a:pt x="180" y="97"/>
                    </a:lnTo>
                    <a:lnTo>
                      <a:pt x="169" y="103"/>
                    </a:lnTo>
                    <a:lnTo>
                      <a:pt x="168" y="104"/>
                    </a:lnTo>
                    <a:lnTo>
                      <a:pt x="178" y="116"/>
                    </a:lnTo>
                    <a:lnTo>
                      <a:pt x="203" y="122"/>
                    </a:lnTo>
                    <a:lnTo>
                      <a:pt x="211" y="135"/>
                    </a:lnTo>
                    <a:lnTo>
                      <a:pt x="212" y="136"/>
                    </a:lnTo>
                    <a:lnTo>
                      <a:pt x="230" y="145"/>
                    </a:lnTo>
                    <a:lnTo>
                      <a:pt x="249" y="145"/>
                    </a:lnTo>
                    <a:lnTo>
                      <a:pt x="250" y="144"/>
                    </a:lnTo>
                    <a:lnTo>
                      <a:pt x="257" y="159"/>
                    </a:lnTo>
                    <a:lnTo>
                      <a:pt x="274" y="162"/>
                    </a:lnTo>
                    <a:lnTo>
                      <a:pt x="280" y="177"/>
                    </a:lnTo>
                    <a:lnTo>
                      <a:pt x="293" y="186"/>
                    </a:lnTo>
                    <a:lnTo>
                      <a:pt x="292" y="188"/>
                    </a:lnTo>
                    <a:lnTo>
                      <a:pt x="280" y="200"/>
                    </a:lnTo>
                    <a:lnTo>
                      <a:pt x="276" y="213"/>
                    </a:lnTo>
                    <a:lnTo>
                      <a:pt x="267" y="219"/>
                    </a:lnTo>
                    <a:lnTo>
                      <a:pt x="261" y="213"/>
                    </a:lnTo>
                    <a:lnTo>
                      <a:pt x="259" y="212"/>
                    </a:lnTo>
                    <a:lnTo>
                      <a:pt x="256" y="214"/>
                    </a:lnTo>
                    <a:lnTo>
                      <a:pt x="253" y="222"/>
                    </a:lnTo>
                    <a:lnTo>
                      <a:pt x="251" y="235"/>
                    </a:lnTo>
                    <a:lnTo>
                      <a:pt x="247" y="240"/>
                    </a:lnTo>
                    <a:lnTo>
                      <a:pt x="244" y="242"/>
                    </a:lnTo>
                    <a:lnTo>
                      <a:pt x="229" y="242"/>
                    </a:lnTo>
                    <a:lnTo>
                      <a:pt x="222" y="239"/>
                    </a:lnTo>
                    <a:lnTo>
                      <a:pt x="217" y="242"/>
                    </a:lnTo>
                    <a:lnTo>
                      <a:pt x="212" y="249"/>
                    </a:lnTo>
                    <a:lnTo>
                      <a:pt x="211" y="250"/>
                    </a:lnTo>
                    <a:lnTo>
                      <a:pt x="206" y="249"/>
                    </a:lnTo>
                    <a:lnTo>
                      <a:pt x="201" y="238"/>
                    </a:lnTo>
                    <a:lnTo>
                      <a:pt x="184" y="234"/>
                    </a:lnTo>
                    <a:lnTo>
                      <a:pt x="181" y="234"/>
                    </a:lnTo>
                    <a:lnTo>
                      <a:pt x="178" y="234"/>
                    </a:lnTo>
                    <a:lnTo>
                      <a:pt x="164" y="230"/>
                    </a:lnTo>
                    <a:lnTo>
                      <a:pt x="156" y="225"/>
                    </a:lnTo>
                    <a:lnTo>
                      <a:pt x="153" y="226"/>
                    </a:lnTo>
                    <a:lnTo>
                      <a:pt x="149" y="227"/>
                    </a:lnTo>
                    <a:lnTo>
                      <a:pt x="140" y="234"/>
                    </a:lnTo>
                    <a:lnTo>
                      <a:pt x="139" y="236"/>
                    </a:lnTo>
                    <a:lnTo>
                      <a:pt x="137" y="244"/>
                    </a:lnTo>
                    <a:lnTo>
                      <a:pt x="139" y="254"/>
                    </a:lnTo>
                    <a:lnTo>
                      <a:pt x="138" y="257"/>
                    </a:lnTo>
                    <a:lnTo>
                      <a:pt x="135" y="260"/>
                    </a:lnTo>
                    <a:lnTo>
                      <a:pt x="130" y="261"/>
                    </a:lnTo>
                    <a:lnTo>
                      <a:pt x="128" y="262"/>
                    </a:lnTo>
                    <a:lnTo>
                      <a:pt x="124" y="261"/>
                    </a:lnTo>
                    <a:lnTo>
                      <a:pt x="122" y="260"/>
                    </a:lnTo>
                    <a:lnTo>
                      <a:pt x="117" y="256"/>
                    </a:lnTo>
                    <a:lnTo>
                      <a:pt x="114" y="250"/>
                    </a:lnTo>
                    <a:lnTo>
                      <a:pt x="111" y="250"/>
                    </a:lnTo>
                    <a:lnTo>
                      <a:pt x="107" y="251"/>
                    </a:lnTo>
                    <a:lnTo>
                      <a:pt x="101" y="257"/>
                    </a:lnTo>
                    <a:lnTo>
                      <a:pt x="93" y="257"/>
                    </a:lnTo>
                    <a:lnTo>
                      <a:pt x="86" y="251"/>
                    </a:lnTo>
                    <a:lnTo>
                      <a:pt x="83" y="251"/>
                    </a:lnTo>
                    <a:lnTo>
                      <a:pt x="77" y="256"/>
                    </a:lnTo>
                    <a:lnTo>
                      <a:pt x="71" y="256"/>
                    </a:lnTo>
                    <a:lnTo>
                      <a:pt x="67" y="256"/>
                    </a:lnTo>
                    <a:lnTo>
                      <a:pt x="64" y="258"/>
                    </a:lnTo>
                    <a:lnTo>
                      <a:pt x="63" y="250"/>
                    </a:lnTo>
                    <a:lnTo>
                      <a:pt x="63" y="244"/>
                    </a:lnTo>
                    <a:lnTo>
                      <a:pt x="65" y="234"/>
                    </a:lnTo>
                    <a:lnTo>
                      <a:pt x="87" y="209"/>
                    </a:lnTo>
                    <a:lnTo>
                      <a:pt x="101" y="211"/>
                    </a:lnTo>
                    <a:lnTo>
                      <a:pt x="101" y="210"/>
                    </a:lnTo>
                    <a:lnTo>
                      <a:pt x="97" y="197"/>
                    </a:lnTo>
                    <a:lnTo>
                      <a:pt x="90" y="195"/>
                    </a:lnTo>
                    <a:lnTo>
                      <a:pt x="84" y="194"/>
                    </a:lnTo>
                    <a:lnTo>
                      <a:pt x="77" y="205"/>
                    </a:lnTo>
                    <a:lnTo>
                      <a:pt x="64" y="203"/>
                    </a:lnTo>
                    <a:lnTo>
                      <a:pt x="58" y="191"/>
                    </a:lnTo>
                    <a:lnTo>
                      <a:pt x="48" y="189"/>
                    </a:lnTo>
                    <a:lnTo>
                      <a:pt x="41" y="172"/>
                    </a:lnTo>
                    <a:lnTo>
                      <a:pt x="35" y="167"/>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2" name="Freeform 49"/>
              <p:cNvSpPr>
                <a:spLocks/>
              </p:cNvSpPr>
              <p:nvPr/>
            </p:nvSpPr>
            <p:spPr bwMode="auto">
              <a:xfrm>
                <a:off x="2725" y="3335"/>
                <a:ext cx="450" cy="369"/>
              </a:xfrm>
              <a:custGeom>
                <a:avLst/>
                <a:gdLst>
                  <a:gd name="T0" fmla="*/ 260 w 467"/>
                  <a:gd name="T1" fmla="*/ 235 h 382"/>
                  <a:gd name="T2" fmla="*/ 249 w 467"/>
                  <a:gd name="T3" fmla="*/ 260 h 382"/>
                  <a:gd name="T4" fmla="*/ 247 w 467"/>
                  <a:gd name="T5" fmla="*/ 263 h 382"/>
                  <a:gd name="T6" fmla="*/ 226 w 467"/>
                  <a:gd name="T7" fmla="*/ 281 h 382"/>
                  <a:gd name="T8" fmla="*/ 204 w 467"/>
                  <a:gd name="T9" fmla="*/ 299 h 382"/>
                  <a:gd name="T10" fmla="*/ 188 w 467"/>
                  <a:gd name="T11" fmla="*/ 318 h 382"/>
                  <a:gd name="T12" fmla="*/ 152 w 467"/>
                  <a:gd name="T13" fmla="*/ 359 h 382"/>
                  <a:gd name="T14" fmla="*/ 132 w 467"/>
                  <a:gd name="T15" fmla="*/ 359 h 382"/>
                  <a:gd name="T16" fmla="*/ 111 w 467"/>
                  <a:gd name="T17" fmla="*/ 342 h 382"/>
                  <a:gd name="T18" fmla="*/ 103 w 467"/>
                  <a:gd name="T19" fmla="*/ 327 h 382"/>
                  <a:gd name="T20" fmla="*/ 66 w 467"/>
                  <a:gd name="T21" fmla="*/ 319 h 382"/>
                  <a:gd name="T22" fmla="*/ 59 w 467"/>
                  <a:gd name="T23" fmla="*/ 306 h 382"/>
                  <a:gd name="T24" fmla="*/ 24 w 467"/>
                  <a:gd name="T25" fmla="*/ 289 h 382"/>
                  <a:gd name="T26" fmla="*/ 36 w 467"/>
                  <a:gd name="T27" fmla="*/ 281 h 382"/>
                  <a:gd name="T28" fmla="*/ 25 w 467"/>
                  <a:gd name="T29" fmla="*/ 248 h 382"/>
                  <a:gd name="T30" fmla="*/ 30 w 467"/>
                  <a:gd name="T31" fmla="*/ 221 h 382"/>
                  <a:gd name="T32" fmla="*/ 46 w 467"/>
                  <a:gd name="T33" fmla="*/ 201 h 382"/>
                  <a:gd name="T34" fmla="*/ 33 w 467"/>
                  <a:gd name="T35" fmla="*/ 174 h 382"/>
                  <a:gd name="T36" fmla="*/ 0 w 467"/>
                  <a:gd name="T37" fmla="*/ 165 h 382"/>
                  <a:gd name="T38" fmla="*/ 18 w 467"/>
                  <a:gd name="T39" fmla="*/ 157 h 382"/>
                  <a:gd name="T40" fmla="*/ 56 w 467"/>
                  <a:gd name="T41" fmla="*/ 152 h 382"/>
                  <a:gd name="T42" fmla="*/ 99 w 467"/>
                  <a:gd name="T43" fmla="*/ 158 h 382"/>
                  <a:gd name="T44" fmla="*/ 113 w 467"/>
                  <a:gd name="T45" fmla="*/ 160 h 382"/>
                  <a:gd name="T46" fmla="*/ 134 w 467"/>
                  <a:gd name="T47" fmla="*/ 163 h 382"/>
                  <a:gd name="T48" fmla="*/ 181 w 467"/>
                  <a:gd name="T49" fmla="*/ 156 h 382"/>
                  <a:gd name="T50" fmla="*/ 211 w 467"/>
                  <a:gd name="T51" fmla="*/ 112 h 382"/>
                  <a:gd name="T52" fmla="*/ 260 w 467"/>
                  <a:gd name="T53" fmla="*/ 120 h 382"/>
                  <a:gd name="T54" fmla="*/ 264 w 467"/>
                  <a:gd name="T55" fmla="*/ 103 h 382"/>
                  <a:gd name="T56" fmla="*/ 293 w 467"/>
                  <a:gd name="T57" fmla="*/ 106 h 382"/>
                  <a:gd name="T58" fmla="*/ 325 w 467"/>
                  <a:gd name="T59" fmla="*/ 98 h 382"/>
                  <a:gd name="T60" fmla="*/ 364 w 467"/>
                  <a:gd name="T61" fmla="*/ 58 h 382"/>
                  <a:gd name="T62" fmla="*/ 388 w 467"/>
                  <a:gd name="T63" fmla="*/ 34 h 382"/>
                  <a:gd name="T64" fmla="*/ 449 w 467"/>
                  <a:gd name="T65" fmla="*/ 0 h 382"/>
                  <a:gd name="T66" fmla="*/ 437 w 467"/>
                  <a:gd name="T67" fmla="*/ 25 h 382"/>
                  <a:gd name="T68" fmla="*/ 409 w 467"/>
                  <a:gd name="T69" fmla="*/ 54 h 382"/>
                  <a:gd name="T70" fmla="*/ 391 w 467"/>
                  <a:gd name="T71" fmla="*/ 84 h 382"/>
                  <a:gd name="T72" fmla="*/ 384 w 467"/>
                  <a:gd name="T73" fmla="*/ 97 h 382"/>
                  <a:gd name="T74" fmla="*/ 361 w 467"/>
                  <a:gd name="T75" fmla="*/ 117 h 382"/>
                  <a:gd name="T76" fmla="*/ 352 w 467"/>
                  <a:gd name="T77" fmla="*/ 136 h 382"/>
                  <a:gd name="T78" fmla="*/ 346 w 467"/>
                  <a:gd name="T79" fmla="*/ 145 h 382"/>
                  <a:gd name="T80" fmla="*/ 302 w 467"/>
                  <a:gd name="T81" fmla="*/ 202 h 382"/>
                  <a:gd name="T82" fmla="*/ 284 w 467"/>
                  <a:gd name="T83" fmla="*/ 216 h 382"/>
                  <a:gd name="T84" fmla="*/ 269 w 467"/>
                  <a:gd name="T85" fmla="*/ 225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7"/>
                  <a:gd name="T130" fmla="*/ 0 h 382"/>
                  <a:gd name="T131" fmla="*/ 467 w 467"/>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7" h="382">
                    <a:moveTo>
                      <a:pt x="271" y="243"/>
                    </a:moveTo>
                    <a:lnTo>
                      <a:pt x="270" y="243"/>
                    </a:lnTo>
                    <a:lnTo>
                      <a:pt x="263" y="256"/>
                    </a:lnTo>
                    <a:lnTo>
                      <a:pt x="258" y="269"/>
                    </a:lnTo>
                    <a:lnTo>
                      <a:pt x="257" y="271"/>
                    </a:lnTo>
                    <a:lnTo>
                      <a:pt x="256" y="272"/>
                    </a:lnTo>
                    <a:lnTo>
                      <a:pt x="252" y="289"/>
                    </a:lnTo>
                    <a:lnTo>
                      <a:pt x="235" y="291"/>
                    </a:lnTo>
                    <a:lnTo>
                      <a:pt x="215" y="308"/>
                    </a:lnTo>
                    <a:lnTo>
                      <a:pt x="212" y="310"/>
                    </a:lnTo>
                    <a:lnTo>
                      <a:pt x="196" y="327"/>
                    </a:lnTo>
                    <a:lnTo>
                      <a:pt x="195" y="329"/>
                    </a:lnTo>
                    <a:lnTo>
                      <a:pt x="186" y="344"/>
                    </a:lnTo>
                    <a:lnTo>
                      <a:pt x="158" y="372"/>
                    </a:lnTo>
                    <a:lnTo>
                      <a:pt x="150" y="381"/>
                    </a:lnTo>
                    <a:lnTo>
                      <a:pt x="137" y="372"/>
                    </a:lnTo>
                    <a:lnTo>
                      <a:pt x="131" y="356"/>
                    </a:lnTo>
                    <a:lnTo>
                      <a:pt x="115" y="354"/>
                    </a:lnTo>
                    <a:lnTo>
                      <a:pt x="107" y="338"/>
                    </a:lnTo>
                    <a:lnTo>
                      <a:pt x="107" y="339"/>
                    </a:lnTo>
                    <a:lnTo>
                      <a:pt x="87" y="339"/>
                    </a:lnTo>
                    <a:lnTo>
                      <a:pt x="69" y="330"/>
                    </a:lnTo>
                    <a:lnTo>
                      <a:pt x="69" y="329"/>
                    </a:lnTo>
                    <a:lnTo>
                      <a:pt x="61" y="317"/>
                    </a:lnTo>
                    <a:lnTo>
                      <a:pt x="36" y="310"/>
                    </a:lnTo>
                    <a:lnTo>
                      <a:pt x="25" y="299"/>
                    </a:lnTo>
                    <a:lnTo>
                      <a:pt x="27" y="297"/>
                    </a:lnTo>
                    <a:lnTo>
                      <a:pt x="37" y="291"/>
                    </a:lnTo>
                    <a:lnTo>
                      <a:pt x="22" y="276"/>
                    </a:lnTo>
                    <a:lnTo>
                      <a:pt x="26" y="257"/>
                    </a:lnTo>
                    <a:lnTo>
                      <a:pt x="39" y="251"/>
                    </a:lnTo>
                    <a:lnTo>
                      <a:pt x="31" y="229"/>
                    </a:lnTo>
                    <a:lnTo>
                      <a:pt x="51" y="222"/>
                    </a:lnTo>
                    <a:lnTo>
                      <a:pt x="48" y="208"/>
                    </a:lnTo>
                    <a:lnTo>
                      <a:pt x="51" y="199"/>
                    </a:lnTo>
                    <a:lnTo>
                      <a:pt x="34" y="180"/>
                    </a:lnTo>
                    <a:lnTo>
                      <a:pt x="16" y="182"/>
                    </a:lnTo>
                    <a:lnTo>
                      <a:pt x="0" y="171"/>
                    </a:lnTo>
                    <a:lnTo>
                      <a:pt x="3" y="161"/>
                    </a:lnTo>
                    <a:lnTo>
                      <a:pt x="19" y="163"/>
                    </a:lnTo>
                    <a:lnTo>
                      <a:pt x="24" y="156"/>
                    </a:lnTo>
                    <a:lnTo>
                      <a:pt x="58" y="157"/>
                    </a:lnTo>
                    <a:lnTo>
                      <a:pt x="84" y="169"/>
                    </a:lnTo>
                    <a:lnTo>
                      <a:pt x="103" y="164"/>
                    </a:lnTo>
                    <a:lnTo>
                      <a:pt x="107" y="164"/>
                    </a:lnTo>
                    <a:lnTo>
                      <a:pt x="117" y="166"/>
                    </a:lnTo>
                    <a:lnTo>
                      <a:pt x="136" y="169"/>
                    </a:lnTo>
                    <a:lnTo>
                      <a:pt x="139" y="169"/>
                    </a:lnTo>
                    <a:lnTo>
                      <a:pt x="187" y="162"/>
                    </a:lnTo>
                    <a:lnTo>
                      <a:pt x="188" y="162"/>
                    </a:lnTo>
                    <a:lnTo>
                      <a:pt x="210" y="135"/>
                    </a:lnTo>
                    <a:lnTo>
                      <a:pt x="219" y="116"/>
                    </a:lnTo>
                    <a:lnTo>
                      <a:pt x="236" y="126"/>
                    </a:lnTo>
                    <a:lnTo>
                      <a:pt x="270" y="124"/>
                    </a:lnTo>
                    <a:lnTo>
                      <a:pt x="274" y="110"/>
                    </a:lnTo>
                    <a:lnTo>
                      <a:pt x="274" y="107"/>
                    </a:lnTo>
                    <a:lnTo>
                      <a:pt x="286" y="109"/>
                    </a:lnTo>
                    <a:lnTo>
                      <a:pt x="304" y="110"/>
                    </a:lnTo>
                    <a:lnTo>
                      <a:pt x="335" y="102"/>
                    </a:lnTo>
                    <a:lnTo>
                      <a:pt x="337" y="101"/>
                    </a:lnTo>
                    <a:lnTo>
                      <a:pt x="353" y="70"/>
                    </a:lnTo>
                    <a:lnTo>
                      <a:pt x="378" y="60"/>
                    </a:lnTo>
                    <a:lnTo>
                      <a:pt x="383" y="46"/>
                    </a:lnTo>
                    <a:lnTo>
                      <a:pt x="403" y="35"/>
                    </a:lnTo>
                    <a:lnTo>
                      <a:pt x="456" y="6"/>
                    </a:lnTo>
                    <a:lnTo>
                      <a:pt x="466" y="0"/>
                    </a:lnTo>
                    <a:lnTo>
                      <a:pt x="463" y="4"/>
                    </a:lnTo>
                    <a:lnTo>
                      <a:pt x="453" y="26"/>
                    </a:lnTo>
                    <a:lnTo>
                      <a:pt x="438" y="40"/>
                    </a:lnTo>
                    <a:lnTo>
                      <a:pt x="424" y="56"/>
                    </a:lnTo>
                    <a:lnTo>
                      <a:pt x="417" y="67"/>
                    </a:lnTo>
                    <a:lnTo>
                      <a:pt x="406" y="87"/>
                    </a:lnTo>
                    <a:lnTo>
                      <a:pt x="405" y="88"/>
                    </a:lnTo>
                    <a:lnTo>
                      <a:pt x="399" y="100"/>
                    </a:lnTo>
                    <a:lnTo>
                      <a:pt x="382" y="115"/>
                    </a:lnTo>
                    <a:lnTo>
                      <a:pt x="375" y="121"/>
                    </a:lnTo>
                    <a:lnTo>
                      <a:pt x="371" y="132"/>
                    </a:lnTo>
                    <a:lnTo>
                      <a:pt x="365" y="141"/>
                    </a:lnTo>
                    <a:lnTo>
                      <a:pt x="364" y="142"/>
                    </a:lnTo>
                    <a:lnTo>
                      <a:pt x="359" y="150"/>
                    </a:lnTo>
                    <a:lnTo>
                      <a:pt x="334" y="194"/>
                    </a:lnTo>
                    <a:lnTo>
                      <a:pt x="313" y="209"/>
                    </a:lnTo>
                    <a:lnTo>
                      <a:pt x="312" y="210"/>
                    </a:lnTo>
                    <a:lnTo>
                      <a:pt x="295" y="224"/>
                    </a:lnTo>
                    <a:lnTo>
                      <a:pt x="291" y="227"/>
                    </a:lnTo>
                    <a:lnTo>
                      <a:pt x="279" y="233"/>
                    </a:lnTo>
                    <a:lnTo>
                      <a:pt x="271" y="243"/>
                    </a:lnTo>
                  </a:path>
                </a:pathLst>
              </a:custGeom>
              <a:solidFill>
                <a:srgbClr val="0070C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3" name="Freeform 50"/>
              <p:cNvSpPr>
                <a:spLocks/>
              </p:cNvSpPr>
              <p:nvPr/>
            </p:nvSpPr>
            <p:spPr bwMode="auto">
              <a:xfrm>
                <a:off x="2619" y="3111"/>
                <a:ext cx="489" cy="451"/>
              </a:xfrm>
              <a:custGeom>
                <a:avLst/>
                <a:gdLst>
                  <a:gd name="T0" fmla="*/ 400 w 507"/>
                  <a:gd name="T1" fmla="*/ 330 h 467"/>
                  <a:gd name="T2" fmla="*/ 431 w 507"/>
                  <a:gd name="T3" fmla="*/ 322 h 467"/>
                  <a:gd name="T4" fmla="*/ 471 w 507"/>
                  <a:gd name="T5" fmla="*/ 282 h 467"/>
                  <a:gd name="T6" fmla="*/ 488 w 507"/>
                  <a:gd name="T7" fmla="*/ 230 h 467"/>
                  <a:gd name="T8" fmla="*/ 477 w 507"/>
                  <a:gd name="T9" fmla="*/ 209 h 467"/>
                  <a:gd name="T10" fmla="*/ 477 w 507"/>
                  <a:gd name="T11" fmla="*/ 187 h 467"/>
                  <a:gd name="T12" fmla="*/ 451 w 507"/>
                  <a:gd name="T13" fmla="*/ 151 h 467"/>
                  <a:gd name="T14" fmla="*/ 447 w 507"/>
                  <a:gd name="T15" fmla="*/ 118 h 467"/>
                  <a:gd name="T16" fmla="*/ 431 w 507"/>
                  <a:gd name="T17" fmla="*/ 74 h 467"/>
                  <a:gd name="T18" fmla="*/ 410 w 507"/>
                  <a:gd name="T19" fmla="*/ 69 h 467"/>
                  <a:gd name="T20" fmla="*/ 397 w 507"/>
                  <a:gd name="T21" fmla="*/ 64 h 467"/>
                  <a:gd name="T22" fmla="*/ 384 w 507"/>
                  <a:gd name="T23" fmla="*/ 34 h 467"/>
                  <a:gd name="T24" fmla="*/ 378 w 507"/>
                  <a:gd name="T25" fmla="*/ 20 h 467"/>
                  <a:gd name="T26" fmla="*/ 354 w 507"/>
                  <a:gd name="T27" fmla="*/ 1 h 467"/>
                  <a:gd name="T28" fmla="*/ 318 w 507"/>
                  <a:gd name="T29" fmla="*/ 18 h 467"/>
                  <a:gd name="T30" fmla="*/ 302 w 507"/>
                  <a:gd name="T31" fmla="*/ 25 h 467"/>
                  <a:gd name="T32" fmla="*/ 287 w 507"/>
                  <a:gd name="T33" fmla="*/ 54 h 467"/>
                  <a:gd name="T34" fmla="*/ 291 w 507"/>
                  <a:gd name="T35" fmla="*/ 77 h 467"/>
                  <a:gd name="T36" fmla="*/ 279 w 507"/>
                  <a:gd name="T37" fmla="*/ 88 h 467"/>
                  <a:gd name="T38" fmla="*/ 255 w 507"/>
                  <a:gd name="T39" fmla="*/ 101 h 467"/>
                  <a:gd name="T40" fmla="*/ 219 w 507"/>
                  <a:gd name="T41" fmla="*/ 109 h 467"/>
                  <a:gd name="T42" fmla="*/ 158 w 507"/>
                  <a:gd name="T43" fmla="*/ 44 h 467"/>
                  <a:gd name="T44" fmla="*/ 134 w 507"/>
                  <a:gd name="T45" fmla="*/ 58 h 467"/>
                  <a:gd name="T46" fmla="*/ 105 w 507"/>
                  <a:gd name="T47" fmla="*/ 53 h 467"/>
                  <a:gd name="T48" fmla="*/ 90 w 507"/>
                  <a:gd name="T49" fmla="*/ 57 h 467"/>
                  <a:gd name="T50" fmla="*/ 68 w 507"/>
                  <a:gd name="T51" fmla="*/ 64 h 467"/>
                  <a:gd name="T52" fmla="*/ 76 w 507"/>
                  <a:gd name="T53" fmla="*/ 89 h 467"/>
                  <a:gd name="T54" fmla="*/ 61 w 507"/>
                  <a:gd name="T55" fmla="*/ 100 h 467"/>
                  <a:gd name="T56" fmla="*/ 36 w 507"/>
                  <a:gd name="T57" fmla="*/ 118 h 467"/>
                  <a:gd name="T58" fmla="*/ 12 w 507"/>
                  <a:gd name="T59" fmla="*/ 134 h 467"/>
                  <a:gd name="T60" fmla="*/ 8 w 507"/>
                  <a:gd name="T61" fmla="*/ 176 h 467"/>
                  <a:gd name="T62" fmla="*/ 14 w 507"/>
                  <a:gd name="T63" fmla="*/ 211 h 467"/>
                  <a:gd name="T64" fmla="*/ 18 w 507"/>
                  <a:gd name="T65" fmla="*/ 240 h 467"/>
                  <a:gd name="T66" fmla="*/ 41 w 507"/>
                  <a:gd name="T67" fmla="*/ 290 h 467"/>
                  <a:gd name="T68" fmla="*/ 34 w 507"/>
                  <a:gd name="T69" fmla="*/ 307 h 467"/>
                  <a:gd name="T70" fmla="*/ 12 w 507"/>
                  <a:gd name="T71" fmla="*/ 310 h 467"/>
                  <a:gd name="T72" fmla="*/ 2 w 507"/>
                  <a:gd name="T73" fmla="*/ 364 h 467"/>
                  <a:gd name="T74" fmla="*/ 11 w 507"/>
                  <a:gd name="T75" fmla="*/ 372 h 467"/>
                  <a:gd name="T76" fmla="*/ 25 w 507"/>
                  <a:gd name="T77" fmla="*/ 397 h 467"/>
                  <a:gd name="T78" fmla="*/ 36 w 507"/>
                  <a:gd name="T79" fmla="*/ 414 h 467"/>
                  <a:gd name="T80" fmla="*/ 60 w 507"/>
                  <a:gd name="T81" fmla="*/ 431 h 467"/>
                  <a:gd name="T82" fmla="*/ 75 w 507"/>
                  <a:gd name="T83" fmla="*/ 412 h 467"/>
                  <a:gd name="T84" fmla="*/ 95 w 507"/>
                  <a:gd name="T85" fmla="*/ 437 h 467"/>
                  <a:gd name="T86" fmla="*/ 136 w 507"/>
                  <a:gd name="T87" fmla="*/ 445 h 467"/>
                  <a:gd name="T88" fmla="*/ 152 w 507"/>
                  <a:gd name="T89" fmla="*/ 425 h 467"/>
                  <a:gd name="T90" fmla="*/ 139 w 507"/>
                  <a:gd name="T91" fmla="*/ 397 h 467"/>
                  <a:gd name="T92" fmla="*/ 106 w 507"/>
                  <a:gd name="T93" fmla="*/ 388 h 467"/>
                  <a:gd name="T94" fmla="*/ 124 w 507"/>
                  <a:gd name="T95" fmla="*/ 381 h 467"/>
                  <a:gd name="T96" fmla="*/ 162 w 507"/>
                  <a:gd name="T97" fmla="*/ 376 h 467"/>
                  <a:gd name="T98" fmla="*/ 205 w 507"/>
                  <a:gd name="T99" fmla="*/ 381 h 467"/>
                  <a:gd name="T100" fmla="*/ 219 w 507"/>
                  <a:gd name="T101" fmla="*/ 384 h 467"/>
                  <a:gd name="T102" fmla="*/ 240 w 507"/>
                  <a:gd name="T103" fmla="*/ 387 h 467"/>
                  <a:gd name="T104" fmla="*/ 287 w 507"/>
                  <a:gd name="T105" fmla="*/ 381 h 467"/>
                  <a:gd name="T106" fmla="*/ 317 w 507"/>
                  <a:gd name="T107" fmla="*/ 335 h 467"/>
                  <a:gd name="T108" fmla="*/ 367 w 507"/>
                  <a:gd name="T109" fmla="*/ 344 h 467"/>
                  <a:gd name="T110" fmla="*/ 371 w 507"/>
                  <a:gd name="T111" fmla="*/ 327 h 4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67"/>
                  <a:gd name="T170" fmla="*/ 507 w 507"/>
                  <a:gd name="T171" fmla="*/ 467 h 4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67">
                    <a:moveTo>
                      <a:pt x="396" y="340"/>
                    </a:moveTo>
                    <a:lnTo>
                      <a:pt x="415" y="342"/>
                    </a:lnTo>
                    <a:lnTo>
                      <a:pt x="446" y="333"/>
                    </a:lnTo>
                    <a:lnTo>
                      <a:pt x="447" y="333"/>
                    </a:lnTo>
                    <a:lnTo>
                      <a:pt x="464" y="302"/>
                    </a:lnTo>
                    <a:lnTo>
                      <a:pt x="488" y="292"/>
                    </a:lnTo>
                    <a:lnTo>
                      <a:pt x="493" y="278"/>
                    </a:lnTo>
                    <a:lnTo>
                      <a:pt x="506" y="238"/>
                    </a:lnTo>
                    <a:lnTo>
                      <a:pt x="495" y="218"/>
                    </a:lnTo>
                    <a:lnTo>
                      <a:pt x="495" y="216"/>
                    </a:lnTo>
                    <a:lnTo>
                      <a:pt x="499" y="205"/>
                    </a:lnTo>
                    <a:lnTo>
                      <a:pt x="495" y="194"/>
                    </a:lnTo>
                    <a:lnTo>
                      <a:pt x="473" y="180"/>
                    </a:lnTo>
                    <a:lnTo>
                      <a:pt x="468" y="156"/>
                    </a:lnTo>
                    <a:lnTo>
                      <a:pt x="466" y="143"/>
                    </a:lnTo>
                    <a:lnTo>
                      <a:pt x="463" y="122"/>
                    </a:lnTo>
                    <a:lnTo>
                      <a:pt x="445" y="90"/>
                    </a:lnTo>
                    <a:lnTo>
                      <a:pt x="447" y="77"/>
                    </a:lnTo>
                    <a:lnTo>
                      <a:pt x="435" y="67"/>
                    </a:lnTo>
                    <a:lnTo>
                      <a:pt x="425" y="71"/>
                    </a:lnTo>
                    <a:lnTo>
                      <a:pt x="423" y="72"/>
                    </a:lnTo>
                    <a:lnTo>
                      <a:pt x="412" y="66"/>
                    </a:lnTo>
                    <a:lnTo>
                      <a:pt x="415" y="49"/>
                    </a:lnTo>
                    <a:lnTo>
                      <a:pt x="398" y="35"/>
                    </a:lnTo>
                    <a:lnTo>
                      <a:pt x="399" y="28"/>
                    </a:lnTo>
                    <a:lnTo>
                      <a:pt x="392" y="21"/>
                    </a:lnTo>
                    <a:lnTo>
                      <a:pt x="372" y="2"/>
                    </a:lnTo>
                    <a:lnTo>
                      <a:pt x="367" y="1"/>
                    </a:lnTo>
                    <a:lnTo>
                      <a:pt x="348" y="0"/>
                    </a:lnTo>
                    <a:lnTo>
                      <a:pt x="330" y="19"/>
                    </a:lnTo>
                    <a:lnTo>
                      <a:pt x="323" y="25"/>
                    </a:lnTo>
                    <a:lnTo>
                      <a:pt x="313" y="26"/>
                    </a:lnTo>
                    <a:lnTo>
                      <a:pt x="312" y="56"/>
                    </a:lnTo>
                    <a:lnTo>
                      <a:pt x="298" y="56"/>
                    </a:lnTo>
                    <a:lnTo>
                      <a:pt x="293" y="71"/>
                    </a:lnTo>
                    <a:lnTo>
                      <a:pt x="302" y="80"/>
                    </a:lnTo>
                    <a:lnTo>
                      <a:pt x="298" y="90"/>
                    </a:lnTo>
                    <a:lnTo>
                      <a:pt x="289" y="91"/>
                    </a:lnTo>
                    <a:lnTo>
                      <a:pt x="276" y="93"/>
                    </a:lnTo>
                    <a:lnTo>
                      <a:pt x="264" y="105"/>
                    </a:lnTo>
                    <a:lnTo>
                      <a:pt x="252" y="119"/>
                    </a:lnTo>
                    <a:lnTo>
                      <a:pt x="227" y="113"/>
                    </a:lnTo>
                    <a:lnTo>
                      <a:pt x="213" y="91"/>
                    </a:lnTo>
                    <a:lnTo>
                      <a:pt x="164" y="46"/>
                    </a:lnTo>
                    <a:lnTo>
                      <a:pt x="142" y="58"/>
                    </a:lnTo>
                    <a:lnTo>
                      <a:pt x="139" y="60"/>
                    </a:lnTo>
                    <a:lnTo>
                      <a:pt x="129" y="51"/>
                    </a:lnTo>
                    <a:lnTo>
                      <a:pt x="109" y="55"/>
                    </a:lnTo>
                    <a:lnTo>
                      <a:pt x="102" y="63"/>
                    </a:lnTo>
                    <a:lnTo>
                      <a:pt x="93" y="59"/>
                    </a:lnTo>
                    <a:lnTo>
                      <a:pt x="89" y="56"/>
                    </a:lnTo>
                    <a:lnTo>
                      <a:pt x="71" y="66"/>
                    </a:lnTo>
                    <a:lnTo>
                      <a:pt x="63" y="73"/>
                    </a:lnTo>
                    <a:lnTo>
                      <a:pt x="79" y="92"/>
                    </a:lnTo>
                    <a:lnTo>
                      <a:pt x="64" y="97"/>
                    </a:lnTo>
                    <a:lnTo>
                      <a:pt x="63" y="104"/>
                    </a:lnTo>
                    <a:lnTo>
                      <a:pt x="54" y="132"/>
                    </a:lnTo>
                    <a:lnTo>
                      <a:pt x="37" y="122"/>
                    </a:lnTo>
                    <a:lnTo>
                      <a:pt x="15" y="138"/>
                    </a:lnTo>
                    <a:lnTo>
                      <a:pt x="12" y="139"/>
                    </a:lnTo>
                    <a:lnTo>
                      <a:pt x="0" y="166"/>
                    </a:lnTo>
                    <a:lnTo>
                      <a:pt x="8" y="182"/>
                    </a:lnTo>
                    <a:lnTo>
                      <a:pt x="21" y="207"/>
                    </a:lnTo>
                    <a:lnTo>
                      <a:pt x="15" y="218"/>
                    </a:lnTo>
                    <a:lnTo>
                      <a:pt x="15" y="219"/>
                    </a:lnTo>
                    <a:lnTo>
                      <a:pt x="19" y="249"/>
                    </a:lnTo>
                    <a:lnTo>
                      <a:pt x="22" y="269"/>
                    </a:lnTo>
                    <a:lnTo>
                      <a:pt x="42" y="300"/>
                    </a:lnTo>
                    <a:lnTo>
                      <a:pt x="37" y="318"/>
                    </a:lnTo>
                    <a:lnTo>
                      <a:pt x="35" y="318"/>
                    </a:lnTo>
                    <a:lnTo>
                      <a:pt x="17" y="312"/>
                    </a:lnTo>
                    <a:lnTo>
                      <a:pt x="12" y="321"/>
                    </a:lnTo>
                    <a:lnTo>
                      <a:pt x="2" y="349"/>
                    </a:lnTo>
                    <a:lnTo>
                      <a:pt x="2" y="377"/>
                    </a:lnTo>
                    <a:lnTo>
                      <a:pt x="2" y="379"/>
                    </a:lnTo>
                    <a:lnTo>
                      <a:pt x="11" y="385"/>
                    </a:lnTo>
                    <a:lnTo>
                      <a:pt x="13" y="398"/>
                    </a:lnTo>
                    <a:lnTo>
                      <a:pt x="26" y="411"/>
                    </a:lnTo>
                    <a:lnTo>
                      <a:pt x="35" y="410"/>
                    </a:lnTo>
                    <a:lnTo>
                      <a:pt x="37" y="429"/>
                    </a:lnTo>
                    <a:lnTo>
                      <a:pt x="47" y="426"/>
                    </a:lnTo>
                    <a:lnTo>
                      <a:pt x="62" y="446"/>
                    </a:lnTo>
                    <a:lnTo>
                      <a:pt x="76" y="439"/>
                    </a:lnTo>
                    <a:lnTo>
                      <a:pt x="78" y="427"/>
                    </a:lnTo>
                    <a:lnTo>
                      <a:pt x="97" y="427"/>
                    </a:lnTo>
                    <a:lnTo>
                      <a:pt x="98" y="452"/>
                    </a:lnTo>
                    <a:lnTo>
                      <a:pt x="124" y="466"/>
                    </a:lnTo>
                    <a:lnTo>
                      <a:pt x="141" y="461"/>
                    </a:lnTo>
                    <a:lnTo>
                      <a:pt x="161" y="454"/>
                    </a:lnTo>
                    <a:lnTo>
                      <a:pt x="158" y="440"/>
                    </a:lnTo>
                    <a:lnTo>
                      <a:pt x="161" y="431"/>
                    </a:lnTo>
                    <a:lnTo>
                      <a:pt x="144" y="411"/>
                    </a:lnTo>
                    <a:lnTo>
                      <a:pt x="126" y="413"/>
                    </a:lnTo>
                    <a:lnTo>
                      <a:pt x="110" y="402"/>
                    </a:lnTo>
                    <a:lnTo>
                      <a:pt x="113" y="392"/>
                    </a:lnTo>
                    <a:lnTo>
                      <a:pt x="129" y="395"/>
                    </a:lnTo>
                    <a:lnTo>
                      <a:pt x="133" y="388"/>
                    </a:lnTo>
                    <a:lnTo>
                      <a:pt x="168" y="389"/>
                    </a:lnTo>
                    <a:lnTo>
                      <a:pt x="194" y="401"/>
                    </a:lnTo>
                    <a:lnTo>
                      <a:pt x="213" y="395"/>
                    </a:lnTo>
                    <a:lnTo>
                      <a:pt x="217" y="396"/>
                    </a:lnTo>
                    <a:lnTo>
                      <a:pt x="227" y="398"/>
                    </a:lnTo>
                    <a:lnTo>
                      <a:pt x="246" y="401"/>
                    </a:lnTo>
                    <a:lnTo>
                      <a:pt x="249" y="401"/>
                    </a:lnTo>
                    <a:lnTo>
                      <a:pt x="297" y="394"/>
                    </a:lnTo>
                    <a:lnTo>
                      <a:pt x="298" y="394"/>
                    </a:lnTo>
                    <a:lnTo>
                      <a:pt x="320" y="367"/>
                    </a:lnTo>
                    <a:lnTo>
                      <a:pt x="329" y="347"/>
                    </a:lnTo>
                    <a:lnTo>
                      <a:pt x="346" y="357"/>
                    </a:lnTo>
                    <a:lnTo>
                      <a:pt x="380" y="356"/>
                    </a:lnTo>
                    <a:lnTo>
                      <a:pt x="384" y="342"/>
                    </a:lnTo>
                    <a:lnTo>
                      <a:pt x="385" y="339"/>
                    </a:lnTo>
                    <a:lnTo>
                      <a:pt x="396" y="340"/>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4" name="Freeform 51"/>
              <p:cNvSpPr>
                <a:spLocks/>
              </p:cNvSpPr>
              <p:nvPr/>
            </p:nvSpPr>
            <p:spPr bwMode="auto">
              <a:xfrm>
                <a:off x="2593" y="2698"/>
                <a:ext cx="417" cy="529"/>
              </a:xfrm>
              <a:custGeom>
                <a:avLst/>
                <a:gdLst>
                  <a:gd name="T0" fmla="*/ 37 w 433"/>
                  <a:gd name="T1" fmla="*/ 54 h 548"/>
                  <a:gd name="T2" fmla="*/ 39 w 433"/>
                  <a:gd name="T3" fmla="*/ 129 h 548"/>
                  <a:gd name="T4" fmla="*/ 20 w 433"/>
                  <a:gd name="T5" fmla="*/ 165 h 548"/>
                  <a:gd name="T6" fmla="*/ 15 w 433"/>
                  <a:gd name="T7" fmla="*/ 179 h 548"/>
                  <a:gd name="T8" fmla="*/ 17 w 433"/>
                  <a:gd name="T9" fmla="*/ 215 h 548"/>
                  <a:gd name="T10" fmla="*/ 20 w 433"/>
                  <a:gd name="T11" fmla="*/ 236 h 548"/>
                  <a:gd name="T12" fmla="*/ 23 w 433"/>
                  <a:gd name="T13" fmla="*/ 269 h 548"/>
                  <a:gd name="T14" fmla="*/ 30 w 433"/>
                  <a:gd name="T15" fmla="*/ 301 h 548"/>
                  <a:gd name="T16" fmla="*/ 33 w 433"/>
                  <a:gd name="T17" fmla="*/ 325 h 548"/>
                  <a:gd name="T18" fmla="*/ 5 w 433"/>
                  <a:gd name="T19" fmla="*/ 333 h 548"/>
                  <a:gd name="T20" fmla="*/ 42 w 433"/>
                  <a:gd name="T21" fmla="*/ 378 h 548"/>
                  <a:gd name="T22" fmla="*/ 56 w 433"/>
                  <a:gd name="T23" fmla="*/ 375 h 548"/>
                  <a:gd name="T24" fmla="*/ 76 w 433"/>
                  <a:gd name="T25" fmla="*/ 429 h 548"/>
                  <a:gd name="T26" fmla="*/ 59 w 433"/>
                  <a:gd name="T27" fmla="*/ 446 h 548"/>
                  <a:gd name="T28" fmla="*/ 59 w 433"/>
                  <a:gd name="T29" fmla="*/ 456 h 548"/>
                  <a:gd name="T30" fmla="*/ 79 w 433"/>
                  <a:gd name="T31" fmla="*/ 470 h 548"/>
                  <a:gd name="T32" fmla="*/ 94 w 433"/>
                  <a:gd name="T33" fmla="*/ 477 h 548"/>
                  <a:gd name="T34" fmla="*/ 117 w 433"/>
                  <a:gd name="T35" fmla="*/ 470 h 548"/>
                  <a:gd name="T36" fmla="*/ 132 w 433"/>
                  <a:gd name="T37" fmla="*/ 465 h 548"/>
                  <a:gd name="T38" fmla="*/ 161 w 433"/>
                  <a:gd name="T39" fmla="*/ 471 h 548"/>
                  <a:gd name="T40" fmla="*/ 185 w 433"/>
                  <a:gd name="T41" fmla="*/ 458 h 548"/>
                  <a:gd name="T42" fmla="*/ 245 w 433"/>
                  <a:gd name="T43" fmla="*/ 522 h 548"/>
                  <a:gd name="T44" fmla="*/ 281 w 433"/>
                  <a:gd name="T45" fmla="*/ 515 h 548"/>
                  <a:gd name="T46" fmla="*/ 304 w 433"/>
                  <a:gd name="T47" fmla="*/ 501 h 548"/>
                  <a:gd name="T48" fmla="*/ 317 w 433"/>
                  <a:gd name="T49" fmla="*/ 490 h 548"/>
                  <a:gd name="T50" fmla="*/ 313 w 433"/>
                  <a:gd name="T51" fmla="*/ 467 h 548"/>
                  <a:gd name="T52" fmla="*/ 327 w 433"/>
                  <a:gd name="T53" fmla="*/ 438 h 548"/>
                  <a:gd name="T54" fmla="*/ 344 w 433"/>
                  <a:gd name="T55" fmla="*/ 432 h 548"/>
                  <a:gd name="T56" fmla="*/ 379 w 433"/>
                  <a:gd name="T57" fmla="*/ 414 h 548"/>
                  <a:gd name="T58" fmla="*/ 358 w 433"/>
                  <a:gd name="T59" fmla="*/ 377 h 548"/>
                  <a:gd name="T60" fmla="*/ 372 w 433"/>
                  <a:gd name="T61" fmla="*/ 361 h 548"/>
                  <a:gd name="T62" fmla="*/ 396 w 433"/>
                  <a:gd name="T63" fmla="*/ 370 h 548"/>
                  <a:gd name="T64" fmla="*/ 409 w 433"/>
                  <a:gd name="T65" fmla="*/ 340 h 548"/>
                  <a:gd name="T66" fmla="*/ 416 w 433"/>
                  <a:gd name="T67" fmla="*/ 307 h 548"/>
                  <a:gd name="T68" fmla="*/ 375 w 433"/>
                  <a:gd name="T69" fmla="*/ 269 h 548"/>
                  <a:gd name="T70" fmla="*/ 352 w 433"/>
                  <a:gd name="T71" fmla="*/ 237 h 548"/>
                  <a:gd name="T72" fmla="*/ 368 w 433"/>
                  <a:gd name="T73" fmla="*/ 194 h 548"/>
                  <a:gd name="T74" fmla="*/ 348 w 433"/>
                  <a:gd name="T75" fmla="*/ 150 h 548"/>
                  <a:gd name="T76" fmla="*/ 349 w 433"/>
                  <a:gd name="T77" fmla="*/ 132 h 548"/>
                  <a:gd name="T78" fmla="*/ 327 w 433"/>
                  <a:gd name="T79" fmla="*/ 99 h 548"/>
                  <a:gd name="T80" fmla="*/ 300 w 433"/>
                  <a:gd name="T81" fmla="*/ 106 h 548"/>
                  <a:gd name="T82" fmla="*/ 259 w 433"/>
                  <a:gd name="T83" fmla="*/ 57 h 548"/>
                  <a:gd name="T84" fmla="*/ 168 w 433"/>
                  <a:gd name="T85" fmla="*/ 18 h 548"/>
                  <a:gd name="T86" fmla="*/ 146 w 433"/>
                  <a:gd name="T87" fmla="*/ 16 h 548"/>
                  <a:gd name="T88" fmla="*/ 79 w 433"/>
                  <a:gd name="T89" fmla="*/ 14 h 5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3"/>
                  <a:gd name="T136" fmla="*/ 0 h 548"/>
                  <a:gd name="T137" fmla="*/ 433 w 433"/>
                  <a:gd name="T138" fmla="*/ 548 h 5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3" h="548">
                    <a:moveTo>
                      <a:pt x="77" y="20"/>
                    </a:moveTo>
                    <a:lnTo>
                      <a:pt x="38" y="56"/>
                    </a:lnTo>
                    <a:lnTo>
                      <a:pt x="34" y="61"/>
                    </a:lnTo>
                    <a:lnTo>
                      <a:pt x="40" y="134"/>
                    </a:lnTo>
                    <a:lnTo>
                      <a:pt x="30" y="141"/>
                    </a:lnTo>
                    <a:lnTo>
                      <a:pt x="21" y="171"/>
                    </a:lnTo>
                    <a:lnTo>
                      <a:pt x="16" y="184"/>
                    </a:lnTo>
                    <a:lnTo>
                      <a:pt x="16" y="185"/>
                    </a:lnTo>
                    <a:lnTo>
                      <a:pt x="9" y="209"/>
                    </a:lnTo>
                    <a:lnTo>
                      <a:pt x="18" y="223"/>
                    </a:lnTo>
                    <a:lnTo>
                      <a:pt x="19" y="235"/>
                    </a:lnTo>
                    <a:lnTo>
                      <a:pt x="21" y="244"/>
                    </a:lnTo>
                    <a:lnTo>
                      <a:pt x="21" y="270"/>
                    </a:lnTo>
                    <a:lnTo>
                      <a:pt x="24" y="279"/>
                    </a:lnTo>
                    <a:lnTo>
                      <a:pt x="43" y="304"/>
                    </a:lnTo>
                    <a:lnTo>
                      <a:pt x="31" y="312"/>
                    </a:lnTo>
                    <a:lnTo>
                      <a:pt x="38" y="321"/>
                    </a:lnTo>
                    <a:lnTo>
                      <a:pt x="34" y="337"/>
                    </a:lnTo>
                    <a:lnTo>
                      <a:pt x="0" y="339"/>
                    </a:lnTo>
                    <a:lnTo>
                      <a:pt x="5" y="345"/>
                    </a:lnTo>
                    <a:lnTo>
                      <a:pt x="24" y="369"/>
                    </a:lnTo>
                    <a:lnTo>
                      <a:pt x="44" y="392"/>
                    </a:lnTo>
                    <a:lnTo>
                      <a:pt x="57" y="387"/>
                    </a:lnTo>
                    <a:lnTo>
                      <a:pt x="58" y="388"/>
                    </a:lnTo>
                    <a:lnTo>
                      <a:pt x="73" y="414"/>
                    </a:lnTo>
                    <a:lnTo>
                      <a:pt x="79" y="444"/>
                    </a:lnTo>
                    <a:lnTo>
                      <a:pt x="76" y="450"/>
                    </a:lnTo>
                    <a:lnTo>
                      <a:pt x="61" y="462"/>
                    </a:lnTo>
                    <a:lnTo>
                      <a:pt x="61" y="464"/>
                    </a:lnTo>
                    <a:lnTo>
                      <a:pt x="61" y="472"/>
                    </a:lnTo>
                    <a:lnTo>
                      <a:pt x="73" y="478"/>
                    </a:lnTo>
                    <a:lnTo>
                      <a:pt x="82" y="487"/>
                    </a:lnTo>
                    <a:lnTo>
                      <a:pt x="91" y="487"/>
                    </a:lnTo>
                    <a:lnTo>
                      <a:pt x="98" y="494"/>
                    </a:lnTo>
                    <a:lnTo>
                      <a:pt x="116" y="484"/>
                    </a:lnTo>
                    <a:lnTo>
                      <a:pt x="121" y="487"/>
                    </a:lnTo>
                    <a:lnTo>
                      <a:pt x="129" y="491"/>
                    </a:lnTo>
                    <a:lnTo>
                      <a:pt x="137" y="482"/>
                    </a:lnTo>
                    <a:lnTo>
                      <a:pt x="156" y="479"/>
                    </a:lnTo>
                    <a:lnTo>
                      <a:pt x="167" y="488"/>
                    </a:lnTo>
                    <a:lnTo>
                      <a:pt x="170" y="486"/>
                    </a:lnTo>
                    <a:lnTo>
                      <a:pt x="192" y="474"/>
                    </a:lnTo>
                    <a:lnTo>
                      <a:pt x="240" y="519"/>
                    </a:lnTo>
                    <a:lnTo>
                      <a:pt x="254" y="541"/>
                    </a:lnTo>
                    <a:lnTo>
                      <a:pt x="279" y="547"/>
                    </a:lnTo>
                    <a:lnTo>
                      <a:pt x="292" y="533"/>
                    </a:lnTo>
                    <a:lnTo>
                      <a:pt x="303" y="521"/>
                    </a:lnTo>
                    <a:lnTo>
                      <a:pt x="316" y="519"/>
                    </a:lnTo>
                    <a:lnTo>
                      <a:pt x="325" y="518"/>
                    </a:lnTo>
                    <a:lnTo>
                      <a:pt x="329" y="508"/>
                    </a:lnTo>
                    <a:lnTo>
                      <a:pt x="320" y="499"/>
                    </a:lnTo>
                    <a:lnTo>
                      <a:pt x="325" y="484"/>
                    </a:lnTo>
                    <a:lnTo>
                      <a:pt x="339" y="484"/>
                    </a:lnTo>
                    <a:lnTo>
                      <a:pt x="340" y="454"/>
                    </a:lnTo>
                    <a:lnTo>
                      <a:pt x="350" y="453"/>
                    </a:lnTo>
                    <a:lnTo>
                      <a:pt x="357" y="447"/>
                    </a:lnTo>
                    <a:lnTo>
                      <a:pt x="375" y="428"/>
                    </a:lnTo>
                    <a:lnTo>
                      <a:pt x="394" y="429"/>
                    </a:lnTo>
                    <a:lnTo>
                      <a:pt x="389" y="428"/>
                    </a:lnTo>
                    <a:lnTo>
                      <a:pt x="372" y="391"/>
                    </a:lnTo>
                    <a:lnTo>
                      <a:pt x="383" y="384"/>
                    </a:lnTo>
                    <a:lnTo>
                      <a:pt x="386" y="374"/>
                    </a:lnTo>
                    <a:lnTo>
                      <a:pt x="394" y="374"/>
                    </a:lnTo>
                    <a:lnTo>
                      <a:pt x="411" y="383"/>
                    </a:lnTo>
                    <a:lnTo>
                      <a:pt x="431" y="360"/>
                    </a:lnTo>
                    <a:lnTo>
                      <a:pt x="425" y="352"/>
                    </a:lnTo>
                    <a:lnTo>
                      <a:pt x="413" y="336"/>
                    </a:lnTo>
                    <a:lnTo>
                      <a:pt x="432" y="318"/>
                    </a:lnTo>
                    <a:lnTo>
                      <a:pt x="402" y="302"/>
                    </a:lnTo>
                    <a:lnTo>
                      <a:pt x="389" y="279"/>
                    </a:lnTo>
                    <a:lnTo>
                      <a:pt x="376" y="255"/>
                    </a:lnTo>
                    <a:lnTo>
                      <a:pt x="365" y="246"/>
                    </a:lnTo>
                    <a:lnTo>
                      <a:pt x="382" y="219"/>
                    </a:lnTo>
                    <a:lnTo>
                      <a:pt x="382" y="201"/>
                    </a:lnTo>
                    <a:lnTo>
                      <a:pt x="368" y="189"/>
                    </a:lnTo>
                    <a:lnTo>
                      <a:pt x="361" y="155"/>
                    </a:lnTo>
                    <a:lnTo>
                      <a:pt x="368" y="143"/>
                    </a:lnTo>
                    <a:lnTo>
                      <a:pt x="362" y="137"/>
                    </a:lnTo>
                    <a:lnTo>
                      <a:pt x="355" y="104"/>
                    </a:lnTo>
                    <a:lnTo>
                      <a:pt x="340" y="103"/>
                    </a:lnTo>
                    <a:lnTo>
                      <a:pt x="323" y="83"/>
                    </a:lnTo>
                    <a:lnTo>
                      <a:pt x="311" y="110"/>
                    </a:lnTo>
                    <a:lnTo>
                      <a:pt x="300" y="96"/>
                    </a:lnTo>
                    <a:lnTo>
                      <a:pt x="269" y="59"/>
                    </a:lnTo>
                    <a:lnTo>
                      <a:pt x="208" y="23"/>
                    </a:lnTo>
                    <a:lnTo>
                      <a:pt x="174" y="19"/>
                    </a:lnTo>
                    <a:lnTo>
                      <a:pt x="159" y="17"/>
                    </a:lnTo>
                    <a:lnTo>
                      <a:pt x="152" y="17"/>
                    </a:lnTo>
                    <a:lnTo>
                      <a:pt x="114" y="0"/>
                    </a:lnTo>
                    <a:lnTo>
                      <a:pt x="82" y="15"/>
                    </a:lnTo>
                    <a:lnTo>
                      <a:pt x="77" y="20"/>
                    </a:lnTo>
                  </a:path>
                </a:pathLst>
              </a:custGeom>
              <a:solidFill>
                <a:srgbClr val="0070C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5" name="Freeform 52"/>
              <p:cNvSpPr>
                <a:spLocks/>
              </p:cNvSpPr>
              <p:nvPr/>
            </p:nvSpPr>
            <p:spPr bwMode="auto">
              <a:xfrm>
                <a:off x="2904" y="2738"/>
                <a:ext cx="446" cy="642"/>
              </a:xfrm>
              <a:custGeom>
                <a:avLst/>
                <a:gdLst>
                  <a:gd name="T0" fmla="*/ 351 w 462"/>
                  <a:gd name="T1" fmla="*/ 470 h 665"/>
                  <a:gd name="T2" fmla="*/ 365 w 462"/>
                  <a:gd name="T3" fmla="*/ 461 h 665"/>
                  <a:gd name="T4" fmla="*/ 375 w 462"/>
                  <a:gd name="T5" fmla="*/ 448 h 665"/>
                  <a:gd name="T6" fmla="*/ 385 w 462"/>
                  <a:gd name="T7" fmla="*/ 426 h 665"/>
                  <a:gd name="T8" fmla="*/ 406 w 462"/>
                  <a:gd name="T9" fmla="*/ 393 h 665"/>
                  <a:gd name="T10" fmla="*/ 436 w 462"/>
                  <a:gd name="T11" fmla="*/ 298 h 665"/>
                  <a:gd name="T12" fmla="*/ 443 w 462"/>
                  <a:gd name="T13" fmla="*/ 261 h 665"/>
                  <a:gd name="T14" fmla="*/ 422 w 462"/>
                  <a:gd name="T15" fmla="*/ 235 h 665"/>
                  <a:gd name="T16" fmla="*/ 399 w 462"/>
                  <a:gd name="T17" fmla="*/ 206 h 665"/>
                  <a:gd name="T18" fmla="*/ 391 w 462"/>
                  <a:gd name="T19" fmla="*/ 181 h 665"/>
                  <a:gd name="T20" fmla="*/ 366 w 462"/>
                  <a:gd name="T21" fmla="*/ 164 h 665"/>
                  <a:gd name="T22" fmla="*/ 314 w 462"/>
                  <a:gd name="T23" fmla="*/ 126 h 665"/>
                  <a:gd name="T24" fmla="*/ 296 w 462"/>
                  <a:gd name="T25" fmla="*/ 120 h 665"/>
                  <a:gd name="T26" fmla="*/ 277 w 462"/>
                  <a:gd name="T27" fmla="*/ 96 h 665"/>
                  <a:gd name="T28" fmla="*/ 226 w 462"/>
                  <a:gd name="T29" fmla="*/ 43 h 665"/>
                  <a:gd name="T30" fmla="*/ 206 w 462"/>
                  <a:gd name="T31" fmla="*/ 38 h 665"/>
                  <a:gd name="T32" fmla="*/ 174 w 462"/>
                  <a:gd name="T33" fmla="*/ 0 h 665"/>
                  <a:gd name="T34" fmla="*/ 76 w 462"/>
                  <a:gd name="T35" fmla="*/ 16 h 665"/>
                  <a:gd name="T36" fmla="*/ 0 w 462"/>
                  <a:gd name="T37" fmla="*/ 41 h 665"/>
                  <a:gd name="T38" fmla="*/ 32 w 462"/>
                  <a:gd name="T39" fmla="*/ 60 h 665"/>
                  <a:gd name="T40" fmla="*/ 44 w 462"/>
                  <a:gd name="T41" fmla="*/ 98 h 665"/>
                  <a:gd name="T42" fmla="*/ 44 w 462"/>
                  <a:gd name="T43" fmla="*/ 142 h 665"/>
                  <a:gd name="T44" fmla="*/ 57 w 462"/>
                  <a:gd name="T45" fmla="*/ 172 h 665"/>
                  <a:gd name="T46" fmla="*/ 51 w 462"/>
                  <a:gd name="T47" fmla="*/ 207 h 665"/>
                  <a:gd name="T48" fmla="*/ 77 w 462"/>
                  <a:gd name="T49" fmla="*/ 252 h 665"/>
                  <a:gd name="T50" fmla="*/ 87 w 462"/>
                  <a:gd name="T51" fmla="*/ 285 h 665"/>
                  <a:gd name="T52" fmla="*/ 104 w 462"/>
                  <a:gd name="T53" fmla="*/ 307 h 665"/>
                  <a:gd name="T54" fmla="*/ 69 w 462"/>
                  <a:gd name="T55" fmla="*/ 321 h 665"/>
                  <a:gd name="T56" fmla="*/ 59 w 462"/>
                  <a:gd name="T57" fmla="*/ 331 h 665"/>
                  <a:gd name="T58" fmla="*/ 64 w 462"/>
                  <a:gd name="T59" fmla="*/ 373 h 665"/>
                  <a:gd name="T60" fmla="*/ 73 w 462"/>
                  <a:gd name="T61" fmla="*/ 376 h 665"/>
                  <a:gd name="T62" fmla="*/ 99 w 462"/>
                  <a:gd name="T63" fmla="*/ 400 h 665"/>
                  <a:gd name="T64" fmla="*/ 115 w 462"/>
                  <a:gd name="T65" fmla="*/ 420 h 665"/>
                  <a:gd name="T66" fmla="*/ 123 w 462"/>
                  <a:gd name="T67" fmla="*/ 443 h 665"/>
                  <a:gd name="T68" fmla="*/ 134 w 462"/>
                  <a:gd name="T69" fmla="*/ 438 h 665"/>
                  <a:gd name="T70" fmla="*/ 145 w 462"/>
                  <a:gd name="T71" fmla="*/ 461 h 665"/>
                  <a:gd name="T72" fmla="*/ 165 w 462"/>
                  <a:gd name="T73" fmla="*/ 511 h 665"/>
                  <a:gd name="T74" fmla="*/ 171 w 462"/>
                  <a:gd name="T75" fmla="*/ 547 h 665"/>
                  <a:gd name="T76" fmla="*/ 196 w 462"/>
                  <a:gd name="T77" fmla="*/ 572 h 665"/>
                  <a:gd name="T78" fmla="*/ 192 w 462"/>
                  <a:gd name="T79" fmla="*/ 583 h 665"/>
                  <a:gd name="T80" fmla="*/ 190 w 462"/>
                  <a:gd name="T81" fmla="*/ 641 h 665"/>
                  <a:gd name="T82" fmla="*/ 261 w 462"/>
                  <a:gd name="T83" fmla="*/ 602 h 665"/>
                  <a:gd name="T84" fmla="*/ 291 w 462"/>
                  <a:gd name="T85" fmla="*/ 571 h 665"/>
                  <a:gd name="T86" fmla="*/ 312 w 462"/>
                  <a:gd name="T87" fmla="*/ 534 h 665"/>
                  <a:gd name="T88" fmla="*/ 319 w 462"/>
                  <a:gd name="T89" fmla="*/ 521 h 665"/>
                  <a:gd name="T90" fmla="*/ 328 w 462"/>
                  <a:gd name="T91" fmla="*/ 504 h 665"/>
                  <a:gd name="T92" fmla="*/ 339 w 462"/>
                  <a:gd name="T93" fmla="*/ 488 h 665"/>
                  <a:gd name="T94" fmla="*/ 351 w 462"/>
                  <a:gd name="T95" fmla="*/ 471 h 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
                  <a:gd name="T145" fmla="*/ 0 h 665"/>
                  <a:gd name="T146" fmla="*/ 462 w 462"/>
                  <a:gd name="T147" fmla="*/ 665 h 6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 h="665">
                    <a:moveTo>
                      <a:pt x="364" y="488"/>
                    </a:moveTo>
                    <a:lnTo>
                      <a:pt x="364" y="487"/>
                    </a:lnTo>
                    <a:lnTo>
                      <a:pt x="373" y="479"/>
                    </a:lnTo>
                    <a:lnTo>
                      <a:pt x="378" y="477"/>
                    </a:lnTo>
                    <a:lnTo>
                      <a:pt x="385" y="472"/>
                    </a:lnTo>
                    <a:lnTo>
                      <a:pt x="388" y="464"/>
                    </a:lnTo>
                    <a:lnTo>
                      <a:pt x="398" y="442"/>
                    </a:lnTo>
                    <a:lnTo>
                      <a:pt x="399" y="441"/>
                    </a:lnTo>
                    <a:lnTo>
                      <a:pt x="402" y="439"/>
                    </a:lnTo>
                    <a:lnTo>
                      <a:pt x="421" y="407"/>
                    </a:lnTo>
                    <a:lnTo>
                      <a:pt x="436" y="364"/>
                    </a:lnTo>
                    <a:lnTo>
                      <a:pt x="452" y="309"/>
                    </a:lnTo>
                    <a:lnTo>
                      <a:pt x="461" y="282"/>
                    </a:lnTo>
                    <a:lnTo>
                      <a:pt x="459" y="270"/>
                    </a:lnTo>
                    <a:lnTo>
                      <a:pt x="448" y="254"/>
                    </a:lnTo>
                    <a:lnTo>
                      <a:pt x="437" y="243"/>
                    </a:lnTo>
                    <a:lnTo>
                      <a:pt x="419" y="227"/>
                    </a:lnTo>
                    <a:lnTo>
                      <a:pt x="413" y="213"/>
                    </a:lnTo>
                    <a:lnTo>
                      <a:pt x="407" y="189"/>
                    </a:lnTo>
                    <a:lnTo>
                      <a:pt x="405" y="187"/>
                    </a:lnTo>
                    <a:lnTo>
                      <a:pt x="398" y="181"/>
                    </a:lnTo>
                    <a:lnTo>
                      <a:pt x="379" y="170"/>
                    </a:lnTo>
                    <a:lnTo>
                      <a:pt x="360" y="148"/>
                    </a:lnTo>
                    <a:lnTo>
                      <a:pt x="325" y="131"/>
                    </a:lnTo>
                    <a:lnTo>
                      <a:pt x="322" y="130"/>
                    </a:lnTo>
                    <a:lnTo>
                      <a:pt x="307" y="124"/>
                    </a:lnTo>
                    <a:lnTo>
                      <a:pt x="300" y="118"/>
                    </a:lnTo>
                    <a:lnTo>
                      <a:pt x="287" y="99"/>
                    </a:lnTo>
                    <a:lnTo>
                      <a:pt x="272" y="87"/>
                    </a:lnTo>
                    <a:lnTo>
                      <a:pt x="234" y="45"/>
                    </a:lnTo>
                    <a:lnTo>
                      <a:pt x="231" y="39"/>
                    </a:lnTo>
                    <a:lnTo>
                      <a:pt x="213" y="39"/>
                    </a:lnTo>
                    <a:lnTo>
                      <a:pt x="199" y="50"/>
                    </a:lnTo>
                    <a:lnTo>
                      <a:pt x="180" y="0"/>
                    </a:lnTo>
                    <a:lnTo>
                      <a:pt x="112" y="12"/>
                    </a:lnTo>
                    <a:lnTo>
                      <a:pt x="79" y="17"/>
                    </a:lnTo>
                    <a:lnTo>
                      <a:pt x="16" y="5"/>
                    </a:lnTo>
                    <a:lnTo>
                      <a:pt x="0" y="42"/>
                    </a:lnTo>
                    <a:lnTo>
                      <a:pt x="18" y="62"/>
                    </a:lnTo>
                    <a:lnTo>
                      <a:pt x="33" y="62"/>
                    </a:lnTo>
                    <a:lnTo>
                      <a:pt x="39" y="96"/>
                    </a:lnTo>
                    <a:lnTo>
                      <a:pt x="46" y="102"/>
                    </a:lnTo>
                    <a:lnTo>
                      <a:pt x="39" y="114"/>
                    </a:lnTo>
                    <a:lnTo>
                      <a:pt x="46" y="147"/>
                    </a:lnTo>
                    <a:lnTo>
                      <a:pt x="60" y="160"/>
                    </a:lnTo>
                    <a:lnTo>
                      <a:pt x="59" y="178"/>
                    </a:lnTo>
                    <a:lnTo>
                      <a:pt x="42" y="204"/>
                    </a:lnTo>
                    <a:lnTo>
                      <a:pt x="53" y="214"/>
                    </a:lnTo>
                    <a:lnTo>
                      <a:pt x="67" y="237"/>
                    </a:lnTo>
                    <a:lnTo>
                      <a:pt x="80" y="261"/>
                    </a:lnTo>
                    <a:lnTo>
                      <a:pt x="109" y="277"/>
                    </a:lnTo>
                    <a:lnTo>
                      <a:pt x="90" y="295"/>
                    </a:lnTo>
                    <a:lnTo>
                      <a:pt x="103" y="311"/>
                    </a:lnTo>
                    <a:lnTo>
                      <a:pt x="108" y="318"/>
                    </a:lnTo>
                    <a:lnTo>
                      <a:pt x="89" y="342"/>
                    </a:lnTo>
                    <a:lnTo>
                      <a:pt x="71" y="333"/>
                    </a:lnTo>
                    <a:lnTo>
                      <a:pt x="63" y="332"/>
                    </a:lnTo>
                    <a:lnTo>
                      <a:pt x="61" y="343"/>
                    </a:lnTo>
                    <a:lnTo>
                      <a:pt x="49" y="349"/>
                    </a:lnTo>
                    <a:lnTo>
                      <a:pt x="66" y="386"/>
                    </a:lnTo>
                    <a:lnTo>
                      <a:pt x="72" y="388"/>
                    </a:lnTo>
                    <a:lnTo>
                      <a:pt x="76" y="389"/>
                    </a:lnTo>
                    <a:lnTo>
                      <a:pt x="96" y="408"/>
                    </a:lnTo>
                    <a:lnTo>
                      <a:pt x="103" y="414"/>
                    </a:lnTo>
                    <a:lnTo>
                      <a:pt x="103" y="421"/>
                    </a:lnTo>
                    <a:lnTo>
                      <a:pt x="119" y="435"/>
                    </a:lnTo>
                    <a:lnTo>
                      <a:pt x="116" y="452"/>
                    </a:lnTo>
                    <a:lnTo>
                      <a:pt x="127" y="459"/>
                    </a:lnTo>
                    <a:lnTo>
                      <a:pt x="129" y="458"/>
                    </a:lnTo>
                    <a:lnTo>
                      <a:pt x="139" y="454"/>
                    </a:lnTo>
                    <a:lnTo>
                      <a:pt x="151" y="464"/>
                    </a:lnTo>
                    <a:lnTo>
                      <a:pt x="150" y="477"/>
                    </a:lnTo>
                    <a:lnTo>
                      <a:pt x="167" y="509"/>
                    </a:lnTo>
                    <a:lnTo>
                      <a:pt x="171" y="529"/>
                    </a:lnTo>
                    <a:lnTo>
                      <a:pt x="173" y="542"/>
                    </a:lnTo>
                    <a:lnTo>
                      <a:pt x="177" y="567"/>
                    </a:lnTo>
                    <a:lnTo>
                      <a:pt x="200" y="580"/>
                    </a:lnTo>
                    <a:lnTo>
                      <a:pt x="203" y="592"/>
                    </a:lnTo>
                    <a:lnTo>
                      <a:pt x="200" y="602"/>
                    </a:lnTo>
                    <a:lnTo>
                      <a:pt x="199" y="604"/>
                    </a:lnTo>
                    <a:lnTo>
                      <a:pt x="210" y="624"/>
                    </a:lnTo>
                    <a:lnTo>
                      <a:pt x="197" y="664"/>
                    </a:lnTo>
                    <a:lnTo>
                      <a:pt x="218" y="653"/>
                    </a:lnTo>
                    <a:lnTo>
                      <a:pt x="270" y="624"/>
                    </a:lnTo>
                    <a:lnTo>
                      <a:pt x="281" y="618"/>
                    </a:lnTo>
                    <a:lnTo>
                      <a:pt x="301" y="591"/>
                    </a:lnTo>
                    <a:lnTo>
                      <a:pt x="312" y="573"/>
                    </a:lnTo>
                    <a:lnTo>
                      <a:pt x="323" y="553"/>
                    </a:lnTo>
                    <a:lnTo>
                      <a:pt x="323" y="551"/>
                    </a:lnTo>
                    <a:lnTo>
                      <a:pt x="330" y="540"/>
                    </a:lnTo>
                    <a:lnTo>
                      <a:pt x="340" y="523"/>
                    </a:lnTo>
                    <a:lnTo>
                      <a:pt x="340" y="522"/>
                    </a:lnTo>
                    <a:lnTo>
                      <a:pt x="345" y="513"/>
                    </a:lnTo>
                    <a:lnTo>
                      <a:pt x="351" y="506"/>
                    </a:lnTo>
                    <a:lnTo>
                      <a:pt x="361" y="495"/>
                    </a:lnTo>
                    <a:lnTo>
                      <a:pt x="364" y="488"/>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6" name="Freeform 53"/>
              <p:cNvSpPr>
                <a:spLocks/>
              </p:cNvSpPr>
              <p:nvPr/>
            </p:nvSpPr>
            <p:spPr bwMode="auto">
              <a:xfrm>
                <a:off x="2291" y="1962"/>
                <a:ext cx="824" cy="918"/>
              </a:xfrm>
              <a:custGeom>
                <a:avLst/>
                <a:gdLst>
                  <a:gd name="T0" fmla="*/ 362 w 854"/>
                  <a:gd name="T1" fmla="*/ 613 h 951"/>
                  <a:gd name="T2" fmla="*/ 387 w 854"/>
                  <a:gd name="T3" fmla="*/ 649 h 951"/>
                  <a:gd name="T4" fmla="*/ 402 w 854"/>
                  <a:gd name="T5" fmla="*/ 726 h 951"/>
                  <a:gd name="T6" fmla="*/ 339 w 854"/>
                  <a:gd name="T7" fmla="*/ 791 h 951"/>
                  <a:gd name="T8" fmla="*/ 322 w 854"/>
                  <a:gd name="T9" fmla="*/ 902 h 951"/>
                  <a:gd name="T10" fmla="*/ 289 w 854"/>
                  <a:gd name="T11" fmla="*/ 917 h 951"/>
                  <a:gd name="T12" fmla="*/ 213 w 854"/>
                  <a:gd name="T13" fmla="*/ 866 h 951"/>
                  <a:gd name="T14" fmla="*/ 182 w 854"/>
                  <a:gd name="T15" fmla="*/ 902 h 951"/>
                  <a:gd name="T16" fmla="*/ 117 w 854"/>
                  <a:gd name="T17" fmla="*/ 848 h 951"/>
                  <a:gd name="T18" fmla="*/ 89 w 854"/>
                  <a:gd name="T19" fmla="*/ 785 h 951"/>
                  <a:gd name="T20" fmla="*/ 58 w 854"/>
                  <a:gd name="T21" fmla="*/ 743 h 951"/>
                  <a:gd name="T22" fmla="*/ 6 w 854"/>
                  <a:gd name="T23" fmla="*/ 671 h 951"/>
                  <a:gd name="T24" fmla="*/ 22 w 854"/>
                  <a:gd name="T25" fmla="*/ 652 h 951"/>
                  <a:gd name="T26" fmla="*/ 33 w 854"/>
                  <a:gd name="T27" fmla="*/ 654 h 951"/>
                  <a:gd name="T28" fmla="*/ 41 w 854"/>
                  <a:gd name="T29" fmla="*/ 627 h 951"/>
                  <a:gd name="T30" fmla="*/ 79 w 854"/>
                  <a:gd name="T31" fmla="*/ 589 h 951"/>
                  <a:gd name="T32" fmla="*/ 91 w 854"/>
                  <a:gd name="T33" fmla="*/ 574 h 951"/>
                  <a:gd name="T34" fmla="*/ 103 w 854"/>
                  <a:gd name="T35" fmla="*/ 532 h 951"/>
                  <a:gd name="T36" fmla="*/ 122 w 854"/>
                  <a:gd name="T37" fmla="*/ 519 h 951"/>
                  <a:gd name="T38" fmla="*/ 126 w 854"/>
                  <a:gd name="T39" fmla="*/ 494 h 951"/>
                  <a:gd name="T40" fmla="*/ 143 w 854"/>
                  <a:gd name="T41" fmla="*/ 483 h 951"/>
                  <a:gd name="T42" fmla="*/ 178 w 854"/>
                  <a:gd name="T43" fmla="*/ 474 h 951"/>
                  <a:gd name="T44" fmla="*/ 203 w 854"/>
                  <a:gd name="T45" fmla="*/ 475 h 951"/>
                  <a:gd name="T46" fmla="*/ 216 w 854"/>
                  <a:gd name="T47" fmla="*/ 491 h 951"/>
                  <a:gd name="T48" fmla="*/ 225 w 854"/>
                  <a:gd name="T49" fmla="*/ 493 h 951"/>
                  <a:gd name="T50" fmla="*/ 214 w 854"/>
                  <a:gd name="T51" fmla="*/ 467 h 951"/>
                  <a:gd name="T52" fmla="*/ 209 w 854"/>
                  <a:gd name="T53" fmla="*/ 444 h 951"/>
                  <a:gd name="T54" fmla="*/ 233 w 854"/>
                  <a:gd name="T55" fmla="*/ 456 h 951"/>
                  <a:gd name="T56" fmla="*/ 242 w 854"/>
                  <a:gd name="T57" fmla="*/ 452 h 951"/>
                  <a:gd name="T58" fmla="*/ 228 w 854"/>
                  <a:gd name="T59" fmla="*/ 423 h 951"/>
                  <a:gd name="T60" fmla="*/ 215 w 854"/>
                  <a:gd name="T61" fmla="*/ 406 h 951"/>
                  <a:gd name="T62" fmla="*/ 213 w 854"/>
                  <a:gd name="T63" fmla="*/ 392 h 951"/>
                  <a:gd name="T64" fmla="*/ 217 w 854"/>
                  <a:gd name="T65" fmla="*/ 368 h 951"/>
                  <a:gd name="T66" fmla="*/ 216 w 854"/>
                  <a:gd name="T67" fmla="*/ 341 h 951"/>
                  <a:gd name="T68" fmla="*/ 226 w 854"/>
                  <a:gd name="T69" fmla="*/ 315 h 951"/>
                  <a:gd name="T70" fmla="*/ 220 w 854"/>
                  <a:gd name="T71" fmla="*/ 293 h 951"/>
                  <a:gd name="T72" fmla="*/ 206 w 854"/>
                  <a:gd name="T73" fmla="*/ 274 h 951"/>
                  <a:gd name="T74" fmla="*/ 197 w 854"/>
                  <a:gd name="T75" fmla="*/ 265 h 951"/>
                  <a:gd name="T76" fmla="*/ 283 w 854"/>
                  <a:gd name="T77" fmla="*/ 229 h 951"/>
                  <a:gd name="T78" fmla="*/ 417 w 854"/>
                  <a:gd name="T79" fmla="*/ 237 h 951"/>
                  <a:gd name="T80" fmla="*/ 513 w 854"/>
                  <a:gd name="T81" fmla="*/ 162 h 951"/>
                  <a:gd name="T82" fmla="*/ 619 w 854"/>
                  <a:gd name="T83" fmla="*/ 192 h 951"/>
                  <a:gd name="T84" fmla="*/ 640 w 854"/>
                  <a:gd name="T85" fmla="*/ 148 h 951"/>
                  <a:gd name="T86" fmla="*/ 634 w 854"/>
                  <a:gd name="T87" fmla="*/ 105 h 951"/>
                  <a:gd name="T88" fmla="*/ 616 w 854"/>
                  <a:gd name="T89" fmla="*/ 39 h 951"/>
                  <a:gd name="T90" fmla="*/ 705 w 854"/>
                  <a:gd name="T91" fmla="*/ 17 h 951"/>
                  <a:gd name="T92" fmla="*/ 788 w 854"/>
                  <a:gd name="T93" fmla="*/ 99 h 951"/>
                  <a:gd name="T94" fmla="*/ 806 w 854"/>
                  <a:gd name="T95" fmla="*/ 229 h 951"/>
                  <a:gd name="T96" fmla="*/ 788 w 854"/>
                  <a:gd name="T97" fmla="*/ 271 h 951"/>
                  <a:gd name="T98" fmla="*/ 716 w 854"/>
                  <a:gd name="T99" fmla="*/ 291 h 951"/>
                  <a:gd name="T100" fmla="*/ 686 w 854"/>
                  <a:gd name="T101" fmla="*/ 316 h 951"/>
                  <a:gd name="T102" fmla="*/ 583 w 854"/>
                  <a:gd name="T103" fmla="*/ 370 h 951"/>
                  <a:gd name="T104" fmla="*/ 531 w 854"/>
                  <a:gd name="T105" fmla="*/ 410 h 951"/>
                  <a:gd name="T106" fmla="*/ 476 w 854"/>
                  <a:gd name="T107" fmla="*/ 417 h 951"/>
                  <a:gd name="T108" fmla="*/ 483 w 854"/>
                  <a:gd name="T109" fmla="*/ 486 h 951"/>
                  <a:gd name="T110" fmla="*/ 450 w 854"/>
                  <a:gd name="T111" fmla="*/ 505 h 951"/>
                  <a:gd name="T112" fmla="*/ 380 w 854"/>
                  <a:gd name="T113" fmla="*/ 574 h 9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4"/>
                  <a:gd name="T172" fmla="*/ 0 h 951"/>
                  <a:gd name="T173" fmla="*/ 854 w 854"/>
                  <a:gd name="T174" fmla="*/ 951 h 9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4" h="951">
                    <a:moveTo>
                      <a:pt x="382" y="598"/>
                    </a:moveTo>
                    <a:lnTo>
                      <a:pt x="377" y="602"/>
                    </a:lnTo>
                    <a:lnTo>
                      <a:pt x="360" y="623"/>
                    </a:lnTo>
                    <a:lnTo>
                      <a:pt x="375" y="635"/>
                    </a:lnTo>
                    <a:lnTo>
                      <a:pt x="379" y="650"/>
                    </a:lnTo>
                    <a:lnTo>
                      <a:pt x="377" y="661"/>
                    </a:lnTo>
                    <a:lnTo>
                      <a:pt x="391" y="673"/>
                    </a:lnTo>
                    <a:lnTo>
                      <a:pt x="401" y="672"/>
                    </a:lnTo>
                    <a:lnTo>
                      <a:pt x="419" y="685"/>
                    </a:lnTo>
                    <a:lnTo>
                      <a:pt x="418" y="708"/>
                    </a:lnTo>
                    <a:lnTo>
                      <a:pt x="418" y="709"/>
                    </a:lnTo>
                    <a:lnTo>
                      <a:pt x="417" y="752"/>
                    </a:lnTo>
                    <a:lnTo>
                      <a:pt x="428" y="763"/>
                    </a:lnTo>
                    <a:lnTo>
                      <a:pt x="395" y="778"/>
                    </a:lnTo>
                    <a:lnTo>
                      <a:pt x="390" y="783"/>
                    </a:lnTo>
                    <a:lnTo>
                      <a:pt x="351" y="819"/>
                    </a:lnTo>
                    <a:lnTo>
                      <a:pt x="347" y="823"/>
                    </a:lnTo>
                    <a:lnTo>
                      <a:pt x="353" y="897"/>
                    </a:lnTo>
                    <a:lnTo>
                      <a:pt x="343" y="904"/>
                    </a:lnTo>
                    <a:lnTo>
                      <a:pt x="334" y="934"/>
                    </a:lnTo>
                    <a:lnTo>
                      <a:pt x="330" y="947"/>
                    </a:lnTo>
                    <a:lnTo>
                      <a:pt x="330" y="948"/>
                    </a:lnTo>
                    <a:lnTo>
                      <a:pt x="329" y="948"/>
                    </a:lnTo>
                    <a:lnTo>
                      <a:pt x="300" y="950"/>
                    </a:lnTo>
                    <a:lnTo>
                      <a:pt x="285" y="926"/>
                    </a:lnTo>
                    <a:lnTo>
                      <a:pt x="276" y="922"/>
                    </a:lnTo>
                    <a:lnTo>
                      <a:pt x="254" y="921"/>
                    </a:lnTo>
                    <a:lnTo>
                      <a:pt x="221" y="897"/>
                    </a:lnTo>
                    <a:lnTo>
                      <a:pt x="211" y="890"/>
                    </a:lnTo>
                    <a:lnTo>
                      <a:pt x="210" y="890"/>
                    </a:lnTo>
                    <a:lnTo>
                      <a:pt x="196" y="897"/>
                    </a:lnTo>
                    <a:lnTo>
                      <a:pt x="189" y="934"/>
                    </a:lnTo>
                    <a:lnTo>
                      <a:pt x="173" y="940"/>
                    </a:lnTo>
                    <a:lnTo>
                      <a:pt x="173" y="939"/>
                    </a:lnTo>
                    <a:lnTo>
                      <a:pt x="142" y="898"/>
                    </a:lnTo>
                    <a:lnTo>
                      <a:pt x="121" y="878"/>
                    </a:lnTo>
                    <a:lnTo>
                      <a:pt x="110" y="862"/>
                    </a:lnTo>
                    <a:lnTo>
                      <a:pt x="95" y="818"/>
                    </a:lnTo>
                    <a:lnTo>
                      <a:pt x="94" y="814"/>
                    </a:lnTo>
                    <a:lnTo>
                      <a:pt x="92" y="813"/>
                    </a:lnTo>
                    <a:lnTo>
                      <a:pt x="81" y="808"/>
                    </a:lnTo>
                    <a:lnTo>
                      <a:pt x="73" y="786"/>
                    </a:lnTo>
                    <a:lnTo>
                      <a:pt x="63" y="780"/>
                    </a:lnTo>
                    <a:lnTo>
                      <a:pt x="60" y="770"/>
                    </a:lnTo>
                    <a:lnTo>
                      <a:pt x="52" y="745"/>
                    </a:lnTo>
                    <a:lnTo>
                      <a:pt x="1" y="708"/>
                    </a:lnTo>
                    <a:lnTo>
                      <a:pt x="0" y="706"/>
                    </a:lnTo>
                    <a:lnTo>
                      <a:pt x="6" y="695"/>
                    </a:lnTo>
                    <a:lnTo>
                      <a:pt x="13" y="690"/>
                    </a:lnTo>
                    <a:lnTo>
                      <a:pt x="16" y="679"/>
                    </a:lnTo>
                    <a:lnTo>
                      <a:pt x="19" y="676"/>
                    </a:lnTo>
                    <a:lnTo>
                      <a:pt x="23" y="675"/>
                    </a:lnTo>
                    <a:lnTo>
                      <a:pt x="26" y="676"/>
                    </a:lnTo>
                    <a:lnTo>
                      <a:pt x="27" y="680"/>
                    </a:lnTo>
                    <a:lnTo>
                      <a:pt x="31" y="681"/>
                    </a:lnTo>
                    <a:lnTo>
                      <a:pt x="34" y="678"/>
                    </a:lnTo>
                    <a:lnTo>
                      <a:pt x="34" y="671"/>
                    </a:lnTo>
                    <a:lnTo>
                      <a:pt x="33" y="667"/>
                    </a:lnTo>
                    <a:lnTo>
                      <a:pt x="36" y="659"/>
                    </a:lnTo>
                    <a:lnTo>
                      <a:pt x="42" y="650"/>
                    </a:lnTo>
                    <a:lnTo>
                      <a:pt x="44" y="649"/>
                    </a:lnTo>
                    <a:lnTo>
                      <a:pt x="48" y="641"/>
                    </a:lnTo>
                    <a:lnTo>
                      <a:pt x="67" y="621"/>
                    </a:lnTo>
                    <a:lnTo>
                      <a:pt x="82" y="610"/>
                    </a:lnTo>
                    <a:lnTo>
                      <a:pt x="83" y="604"/>
                    </a:lnTo>
                    <a:lnTo>
                      <a:pt x="84" y="603"/>
                    </a:lnTo>
                    <a:lnTo>
                      <a:pt x="87" y="601"/>
                    </a:lnTo>
                    <a:lnTo>
                      <a:pt x="94" y="595"/>
                    </a:lnTo>
                    <a:lnTo>
                      <a:pt x="99" y="581"/>
                    </a:lnTo>
                    <a:lnTo>
                      <a:pt x="103" y="563"/>
                    </a:lnTo>
                    <a:lnTo>
                      <a:pt x="105" y="557"/>
                    </a:lnTo>
                    <a:lnTo>
                      <a:pt x="107" y="551"/>
                    </a:lnTo>
                    <a:lnTo>
                      <a:pt x="111" y="549"/>
                    </a:lnTo>
                    <a:lnTo>
                      <a:pt x="117" y="547"/>
                    </a:lnTo>
                    <a:lnTo>
                      <a:pt x="120" y="545"/>
                    </a:lnTo>
                    <a:lnTo>
                      <a:pt x="126" y="538"/>
                    </a:lnTo>
                    <a:lnTo>
                      <a:pt x="126" y="526"/>
                    </a:lnTo>
                    <a:lnTo>
                      <a:pt x="126" y="517"/>
                    </a:lnTo>
                    <a:lnTo>
                      <a:pt x="127" y="515"/>
                    </a:lnTo>
                    <a:lnTo>
                      <a:pt x="131" y="512"/>
                    </a:lnTo>
                    <a:lnTo>
                      <a:pt x="134" y="512"/>
                    </a:lnTo>
                    <a:lnTo>
                      <a:pt x="140" y="512"/>
                    </a:lnTo>
                    <a:lnTo>
                      <a:pt x="145" y="509"/>
                    </a:lnTo>
                    <a:lnTo>
                      <a:pt x="148" y="500"/>
                    </a:lnTo>
                    <a:lnTo>
                      <a:pt x="155" y="497"/>
                    </a:lnTo>
                    <a:lnTo>
                      <a:pt x="173" y="497"/>
                    </a:lnTo>
                    <a:lnTo>
                      <a:pt x="180" y="494"/>
                    </a:lnTo>
                    <a:lnTo>
                      <a:pt x="184" y="491"/>
                    </a:lnTo>
                    <a:lnTo>
                      <a:pt x="185" y="490"/>
                    </a:lnTo>
                    <a:lnTo>
                      <a:pt x="186" y="489"/>
                    </a:lnTo>
                    <a:lnTo>
                      <a:pt x="200" y="487"/>
                    </a:lnTo>
                    <a:lnTo>
                      <a:pt x="210" y="492"/>
                    </a:lnTo>
                    <a:lnTo>
                      <a:pt x="219" y="499"/>
                    </a:lnTo>
                    <a:lnTo>
                      <a:pt x="223" y="504"/>
                    </a:lnTo>
                    <a:lnTo>
                      <a:pt x="223" y="506"/>
                    </a:lnTo>
                    <a:lnTo>
                      <a:pt x="224" y="509"/>
                    </a:lnTo>
                    <a:lnTo>
                      <a:pt x="225" y="510"/>
                    </a:lnTo>
                    <a:lnTo>
                      <a:pt x="226" y="512"/>
                    </a:lnTo>
                    <a:lnTo>
                      <a:pt x="231" y="512"/>
                    </a:lnTo>
                    <a:lnTo>
                      <a:pt x="233" y="511"/>
                    </a:lnTo>
                    <a:lnTo>
                      <a:pt x="236" y="507"/>
                    </a:lnTo>
                    <a:lnTo>
                      <a:pt x="236" y="500"/>
                    </a:lnTo>
                    <a:lnTo>
                      <a:pt x="234" y="493"/>
                    </a:lnTo>
                    <a:lnTo>
                      <a:pt x="222" y="484"/>
                    </a:lnTo>
                    <a:lnTo>
                      <a:pt x="215" y="476"/>
                    </a:lnTo>
                    <a:lnTo>
                      <a:pt x="212" y="467"/>
                    </a:lnTo>
                    <a:lnTo>
                      <a:pt x="214" y="461"/>
                    </a:lnTo>
                    <a:lnTo>
                      <a:pt x="217" y="460"/>
                    </a:lnTo>
                    <a:lnTo>
                      <a:pt x="221" y="460"/>
                    </a:lnTo>
                    <a:lnTo>
                      <a:pt x="225" y="462"/>
                    </a:lnTo>
                    <a:lnTo>
                      <a:pt x="228" y="463"/>
                    </a:lnTo>
                    <a:lnTo>
                      <a:pt x="242" y="472"/>
                    </a:lnTo>
                    <a:lnTo>
                      <a:pt x="246" y="474"/>
                    </a:lnTo>
                    <a:lnTo>
                      <a:pt x="249" y="474"/>
                    </a:lnTo>
                    <a:lnTo>
                      <a:pt x="250" y="473"/>
                    </a:lnTo>
                    <a:lnTo>
                      <a:pt x="251" y="468"/>
                    </a:lnTo>
                    <a:lnTo>
                      <a:pt x="241" y="458"/>
                    </a:lnTo>
                    <a:lnTo>
                      <a:pt x="240" y="457"/>
                    </a:lnTo>
                    <a:lnTo>
                      <a:pt x="237" y="441"/>
                    </a:lnTo>
                    <a:lnTo>
                      <a:pt x="236" y="438"/>
                    </a:lnTo>
                    <a:lnTo>
                      <a:pt x="236" y="436"/>
                    </a:lnTo>
                    <a:lnTo>
                      <a:pt x="233" y="429"/>
                    </a:lnTo>
                    <a:lnTo>
                      <a:pt x="228" y="424"/>
                    </a:lnTo>
                    <a:lnTo>
                      <a:pt x="223" y="421"/>
                    </a:lnTo>
                    <a:lnTo>
                      <a:pt x="219" y="419"/>
                    </a:lnTo>
                    <a:lnTo>
                      <a:pt x="217" y="414"/>
                    </a:lnTo>
                    <a:lnTo>
                      <a:pt x="218" y="410"/>
                    </a:lnTo>
                    <a:lnTo>
                      <a:pt x="221" y="406"/>
                    </a:lnTo>
                    <a:lnTo>
                      <a:pt x="225" y="400"/>
                    </a:lnTo>
                    <a:lnTo>
                      <a:pt x="226" y="395"/>
                    </a:lnTo>
                    <a:lnTo>
                      <a:pt x="225" y="392"/>
                    </a:lnTo>
                    <a:lnTo>
                      <a:pt x="225" y="381"/>
                    </a:lnTo>
                    <a:lnTo>
                      <a:pt x="225" y="379"/>
                    </a:lnTo>
                    <a:lnTo>
                      <a:pt x="224" y="369"/>
                    </a:lnTo>
                    <a:lnTo>
                      <a:pt x="220" y="360"/>
                    </a:lnTo>
                    <a:lnTo>
                      <a:pt x="224" y="353"/>
                    </a:lnTo>
                    <a:lnTo>
                      <a:pt x="224" y="346"/>
                    </a:lnTo>
                    <a:lnTo>
                      <a:pt x="224" y="337"/>
                    </a:lnTo>
                    <a:lnTo>
                      <a:pt x="232" y="331"/>
                    </a:lnTo>
                    <a:lnTo>
                      <a:pt x="234" y="326"/>
                    </a:lnTo>
                    <a:lnTo>
                      <a:pt x="234" y="317"/>
                    </a:lnTo>
                    <a:lnTo>
                      <a:pt x="233" y="314"/>
                    </a:lnTo>
                    <a:lnTo>
                      <a:pt x="229" y="306"/>
                    </a:lnTo>
                    <a:lnTo>
                      <a:pt x="228" y="304"/>
                    </a:lnTo>
                    <a:lnTo>
                      <a:pt x="222" y="293"/>
                    </a:lnTo>
                    <a:lnTo>
                      <a:pt x="218" y="285"/>
                    </a:lnTo>
                    <a:lnTo>
                      <a:pt x="217" y="284"/>
                    </a:lnTo>
                    <a:lnTo>
                      <a:pt x="214" y="284"/>
                    </a:lnTo>
                    <a:lnTo>
                      <a:pt x="210" y="288"/>
                    </a:lnTo>
                    <a:lnTo>
                      <a:pt x="206" y="288"/>
                    </a:lnTo>
                    <a:lnTo>
                      <a:pt x="204" y="285"/>
                    </a:lnTo>
                    <a:lnTo>
                      <a:pt x="204" y="275"/>
                    </a:lnTo>
                    <a:lnTo>
                      <a:pt x="218" y="258"/>
                    </a:lnTo>
                    <a:lnTo>
                      <a:pt x="237" y="249"/>
                    </a:lnTo>
                    <a:lnTo>
                      <a:pt x="243" y="234"/>
                    </a:lnTo>
                    <a:lnTo>
                      <a:pt x="293" y="237"/>
                    </a:lnTo>
                    <a:lnTo>
                      <a:pt x="314" y="223"/>
                    </a:lnTo>
                    <a:lnTo>
                      <a:pt x="340" y="206"/>
                    </a:lnTo>
                    <a:lnTo>
                      <a:pt x="344" y="237"/>
                    </a:lnTo>
                    <a:lnTo>
                      <a:pt x="432" y="246"/>
                    </a:lnTo>
                    <a:lnTo>
                      <a:pt x="466" y="234"/>
                    </a:lnTo>
                    <a:lnTo>
                      <a:pt x="507" y="167"/>
                    </a:lnTo>
                    <a:lnTo>
                      <a:pt x="517" y="171"/>
                    </a:lnTo>
                    <a:lnTo>
                      <a:pt x="532" y="168"/>
                    </a:lnTo>
                    <a:lnTo>
                      <a:pt x="545" y="202"/>
                    </a:lnTo>
                    <a:lnTo>
                      <a:pt x="546" y="204"/>
                    </a:lnTo>
                    <a:lnTo>
                      <a:pt x="611" y="210"/>
                    </a:lnTo>
                    <a:lnTo>
                      <a:pt x="642" y="199"/>
                    </a:lnTo>
                    <a:lnTo>
                      <a:pt x="643" y="181"/>
                    </a:lnTo>
                    <a:lnTo>
                      <a:pt x="627" y="158"/>
                    </a:lnTo>
                    <a:lnTo>
                      <a:pt x="647" y="150"/>
                    </a:lnTo>
                    <a:lnTo>
                      <a:pt x="663" y="153"/>
                    </a:lnTo>
                    <a:lnTo>
                      <a:pt x="669" y="149"/>
                    </a:lnTo>
                    <a:lnTo>
                      <a:pt x="670" y="135"/>
                    </a:lnTo>
                    <a:lnTo>
                      <a:pt x="658" y="127"/>
                    </a:lnTo>
                    <a:lnTo>
                      <a:pt x="657" y="109"/>
                    </a:lnTo>
                    <a:lnTo>
                      <a:pt x="665" y="106"/>
                    </a:lnTo>
                    <a:lnTo>
                      <a:pt x="669" y="75"/>
                    </a:lnTo>
                    <a:lnTo>
                      <a:pt x="651" y="68"/>
                    </a:lnTo>
                    <a:lnTo>
                      <a:pt x="638" y="40"/>
                    </a:lnTo>
                    <a:lnTo>
                      <a:pt x="643" y="24"/>
                    </a:lnTo>
                    <a:lnTo>
                      <a:pt x="657" y="18"/>
                    </a:lnTo>
                    <a:lnTo>
                      <a:pt x="660" y="0"/>
                    </a:lnTo>
                    <a:lnTo>
                      <a:pt x="731" y="18"/>
                    </a:lnTo>
                    <a:lnTo>
                      <a:pt x="772" y="15"/>
                    </a:lnTo>
                    <a:lnTo>
                      <a:pt x="774" y="17"/>
                    </a:lnTo>
                    <a:lnTo>
                      <a:pt x="791" y="62"/>
                    </a:lnTo>
                    <a:lnTo>
                      <a:pt x="817" y="103"/>
                    </a:lnTo>
                    <a:lnTo>
                      <a:pt x="838" y="160"/>
                    </a:lnTo>
                    <a:lnTo>
                      <a:pt x="846" y="187"/>
                    </a:lnTo>
                    <a:lnTo>
                      <a:pt x="853" y="240"/>
                    </a:lnTo>
                    <a:lnTo>
                      <a:pt x="835" y="237"/>
                    </a:lnTo>
                    <a:lnTo>
                      <a:pt x="816" y="250"/>
                    </a:lnTo>
                    <a:lnTo>
                      <a:pt x="806" y="260"/>
                    </a:lnTo>
                    <a:lnTo>
                      <a:pt x="809" y="267"/>
                    </a:lnTo>
                    <a:lnTo>
                      <a:pt x="817" y="281"/>
                    </a:lnTo>
                    <a:lnTo>
                      <a:pt x="809" y="299"/>
                    </a:lnTo>
                    <a:lnTo>
                      <a:pt x="808" y="301"/>
                    </a:lnTo>
                    <a:lnTo>
                      <a:pt x="777" y="306"/>
                    </a:lnTo>
                    <a:lnTo>
                      <a:pt x="742" y="301"/>
                    </a:lnTo>
                    <a:lnTo>
                      <a:pt x="739" y="298"/>
                    </a:lnTo>
                    <a:lnTo>
                      <a:pt x="733" y="314"/>
                    </a:lnTo>
                    <a:lnTo>
                      <a:pt x="725" y="325"/>
                    </a:lnTo>
                    <a:lnTo>
                      <a:pt x="711" y="327"/>
                    </a:lnTo>
                    <a:lnTo>
                      <a:pt x="703" y="322"/>
                    </a:lnTo>
                    <a:lnTo>
                      <a:pt x="664" y="341"/>
                    </a:lnTo>
                    <a:lnTo>
                      <a:pt x="659" y="372"/>
                    </a:lnTo>
                    <a:lnTo>
                      <a:pt x="604" y="383"/>
                    </a:lnTo>
                    <a:lnTo>
                      <a:pt x="588" y="386"/>
                    </a:lnTo>
                    <a:lnTo>
                      <a:pt x="577" y="394"/>
                    </a:lnTo>
                    <a:lnTo>
                      <a:pt x="567" y="432"/>
                    </a:lnTo>
                    <a:lnTo>
                      <a:pt x="550" y="425"/>
                    </a:lnTo>
                    <a:lnTo>
                      <a:pt x="536" y="422"/>
                    </a:lnTo>
                    <a:lnTo>
                      <a:pt x="530" y="429"/>
                    </a:lnTo>
                    <a:lnTo>
                      <a:pt x="522" y="433"/>
                    </a:lnTo>
                    <a:lnTo>
                      <a:pt x="493" y="432"/>
                    </a:lnTo>
                    <a:lnTo>
                      <a:pt x="489" y="441"/>
                    </a:lnTo>
                    <a:lnTo>
                      <a:pt x="485" y="453"/>
                    </a:lnTo>
                    <a:lnTo>
                      <a:pt x="500" y="470"/>
                    </a:lnTo>
                    <a:lnTo>
                      <a:pt x="501" y="503"/>
                    </a:lnTo>
                    <a:lnTo>
                      <a:pt x="497" y="521"/>
                    </a:lnTo>
                    <a:lnTo>
                      <a:pt x="469" y="517"/>
                    </a:lnTo>
                    <a:lnTo>
                      <a:pt x="467" y="523"/>
                    </a:lnTo>
                    <a:lnTo>
                      <a:pt x="466" y="523"/>
                    </a:lnTo>
                    <a:lnTo>
                      <a:pt x="438" y="537"/>
                    </a:lnTo>
                    <a:lnTo>
                      <a:pt x="429" y="566"/>
                    </a:lnTo>
                    <a:lnTo>
                      <a:pt x="403" y="578"/>
                    </a:lnTo>
                    <a:lnTo>
                      <a:pt x="394" y="595"/>
                    </a:lnTo>
                    <a:lnTo>
                      <a:pt x="382" y="598"/>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7" name="Freeform 54"/>
              <p:cNvSpPr>
                <a:spLocks/>
              </p:cNvSpPr>
              <p:nvPr/>
            </p:nvSpPr>
            <p:spPr bwMode="auto">
              <a:xfrm>
                <a:off x="2638" y="2250"/>
                <a:ext cx="554" cy="555"/>
              </a:xfrm>
              <a:custGeom>
                <a:avLst/>
                <a:gdLst>
                  <a:gd name="T0" fmla="*/ 155 w 574"/>
                  <a:gd name="T1" fmla="*/ 470 h 575"/>
                  <a:gd name="T2" fmla="*/ 244 w 574"/>
                  <a:gd name="T3" fmla="*/ 541 h 575"/>
                  <a:gd name="T4" fmla="*/ 266 w 574"/>
                  <a:gd name="T5" fmla="*/ 529 h 575"/>
                  <a:gd name="T6" fmla="*/ 343 w 574"/>
                  <a:gd name="T7" fmla="*/ 505 h 575"/>
                  <a:gd name="T8" fmla="*/ 440 w 574"/>
                  <a:gd name="T9" fmla="*/ 488 h 575"/>
                  <a:gd name="T10" fmla="*/ 472 w 574"/>
                  <a:gd name="T11" fmla="*/ 526 h 575"/>
                  <a:gd name="T12" fmla="*/ 488 w 574"/>
                  <a:gd name="T13" fmla="*/ 524 h 575"/>
                  <a:gd name="T14" fmla="*/ 491 w 574"/>
                  <a:gd name="T15" fmla="*/ 519 h 575"/>
                  <a:gd name="T16" fmla="*/ 518 w 574"/>
                  <a:gd name="T17" fmla="*/ 503 h 575"/>
                  <a:gd name="T18" fmla="*/ 538 w 574"/>
                  <a:gd name="T19" fmla="*/ 453 h 575"/>
                  <a:gd name="T20" fmla="*/ 553 w 574"/>
                  <a:gd name="T21" fmla="*/ 416 h 575"/>
                  <a:gd name="T22" fmla="*/ 544 w 574"/>
                  <a:gd name="T23" fmla="*/ 389 h 575"/>
                  <a:gd name="T24" fmla="*/ 543 w 574"/>
                  <a:gd name="T25" fmla="*/ 373 h 575"/>
                  <a:gd name="T26" fmla="*/ 516 w 574"/>
                  <a:gd name="T27" fmla="*/ 350 h 575"/>
                  <a:gd name="T28" fmla="*/ 486 w 574"/>
                  <a:gd name="T29" fmla="*/ 324 h 575"/>
                  <a:gd name="T30" fmla="*/ 476 w 574"/>
                  <a:gd name="T31" fmla="*/ 276 h 575"/>
                  <a:gd name="T32" fmla="*/ 486 w 574"/>
                  <a:gd name="T33" fmla="*/ 263 h 575"/>
                  <a:gd name="T34" fmla="*/ 486 w 574"/>
                  <a:gd name="T35" fmla="*/ 247 h 575"/>
                  <a:gd name="T36" fmla="*/ 481 w 574"/>
                  <a:gd name="T37" fmla="*/ 221 h 575"/>
                  <a:gd name="T38" fmla="*/ 472 w 574"/>
                  <a:gd name="T39" fmla="*/ 214 h 575"/>
                  <a:gd name="T40" fmla="*/ 436 w 574"/>
                  <a:gd name="T41" fmla="*/ 212 h 575"/>
                  <a:gd name="T42" fmla="*/ 423 w 574"/>
                  <a:gd name="T43" fmla="*/ 183 h 575"/>
                  <a:gd name="T44" fmla="*/ 421 w 574"/>
                  <a:gd name="T45" fmla="*/ 136 h 575"/>
                  <a:gd name="T46" fmla="*/ 442 w 574"/>
                  <a:gd name="T47" fmla="*/ 125 h 575"/>
                  <a:gd name="T48" fmla="*/ 450 w 574"/>
                  <a:gd name="T49" fmla="*/ 115 h 575"/>
                  <a:gd name="T50" fmla="*/ 443 w 574"/>
                  <a:gd name="T51" fmla="*/ 105 h 575"/>
                  <a:gd name="T52" fmla="*/ 452 w 574"/>
                  <a:gd name="T53" fmla="*/ 88 h 575"/>
                  <a:gd name="T54" fmla="*/ 435 w 574"/>
                  <a:gd name="T55" fmla="*/ 82 h 575"/>
                  <a:gd name="T56" fmla="*/ 419 w 574"/>
                  <a:gd name="T57" fmla="*/ 78 h 575"/>
                  <a:gd name="T58" fmla="*/ 429 w 574"/>
                  <a:gd name="T59" fmla="*/ 45 h 575"/>
                  <a:gd name="T60" fmla="*/ 431 w 574"/>
                  <a:gd name="T61" fmla="*/ 3 h 575"/>
                  <a:gd name="T62" fmla="*/ 368 w 574"/>
                  <a:gd name="T63" fmla="*/ 3 h 575"/>
                  <a:gd name="T64" fmla="*/ 359 w 574"/>
                  <a:gd name="T65" fmla="*/ 14 h 575"/>
                  <a:gd name="T66" fmla="*/ 339 w 574"/>
                  <a:gd name="T67" fmla="*/ 27 h 575"/>
                  <a:gd name="T68" fmla="*/ 293 w 574"/>
                  <a:gd name="T69" fmla="*/ 41 h 575"/>
                  <a:gd name="T70" fmla="*/ 235 w 574"/>
                  <a:gd name="T71" fmla="*/ 82 h 575"/>
                  <a:gd name="T72" fmla="*/ 208 w 574"/>
                  <a:gd name="T73" fmla="*/ 93 h 575"/>
                  <a:gd name="T74" fmla="*/ 183 w 574"/>
                  <a:gd name="T75" fmla="*/ 122 h 575"/>
                  <a:gd name="T76" fmla="*/ 164 w 574"/>
                  <a:gd name="T77" fmla="*/ 126 h 575"/>
                  <a:gd name="T78" fmla="*/ 127 w 574"/>
                  <a:gd name="T79" fmla="*/ 129 h 575"/>
                  <a:gd name="T80" fmla="*/ 121 w 574"/>
                  <a:gd name="T81" fmla="*/ 150 h 575"/>
                  <a:gd name="T82" fmla="*/ 136 w 574"/>
                  <a:gd name="T83" fmla="*/ 198 h 575"/>
                  <a:gd name="T84" fmla="*/ 105 w 574"/>
                  <a:gd name="T85" fmla="*/ 211 h 575"/>
                  <a:gd name="T86" fmla="*/ 102 w 574"/>
                  <a:gd name="T87" fmla="*/ 217 h 575"/>
                  <a:gd name="T88" fmla="*/ 67 w 574"/>
                  <a:gd name="T89" fmla="*/ 259 h 575"/>
                  <a:gd name="T90" fmla="*/ 33 w 574"/>
                  <a:gd name="T91" fmla="*/ 286 h 575"/>
                  <a:gd name="T92" fmla="*/ 16 w 574"/>
                  <a:gd name="T93" fmla="*/ 292 h 575"/>
                  <a:gd name="T94" fmla="*/ 14 w 574"/>
                  <a:gd name="T95" fmla="*/ 324 h 575"/>
                  <a:gd name="T96" fmla="*/ 16 w 574"/>
                  <a:gd name="T97" fmla="*/ 350 h 575"/>
                  <a:gd name="T98" fmla="*/ 40 w 574"/>
                  <a:gd name="T99" fmla="*/ 361 h 575"/>
                  <a:gd name="T100" fmla="*/ 57 w 574"/>
                  <a:gd name="T101" fmla="*/ 373 h 575"/>
                  <a:gd name="T102" fmla="*/ 56 w 574"/>
                  <a:gd name="T103" fmla="*/ 397 h 575"/>
                  <a:gd name="T104" fmla="*/ 65 w 574"/>
                  <a:gd name="T105" fmla="*/ 448 h 575"/>
                  <a:gd name="T106" fmla="*/ 108 w 574"/>
                  <a:gd name="T107" fmla="*/ 465 h 5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4"/>
                  <a:gd name="T163" fmla="*/ 0 h 575"/>
                  <a:gd name="T164" fmla="*/ 574 w 574"/>
                  <a:gd name="T165" fmla="*/ 575 h 5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4" h="575">
                    <a:moveTo>
                      <a:pt x="127" y="484"/>
                    </a:moveTo>
                    <a:lnTo>
                      <a:pt x="161" y="487"/>
                    </a:lnTo>
                    <a:lnTo>
                      <a:pt x="222" y="523"/>
                    </a:lnTo>
                    <a:lnTo>
                      <a:pt x="253" y="561"/>
                    </a:lnTo>
                    <a:lnTo>
                      <a:pt x="264" y="574"/>
                    </a:lnTo>
                    <a:lnTo>
                      <a:pt x="276" y="548"/>
                    </a:lnTo>
                    <a:lnTo>
                      <a:pt x="292" y="511"/>
                    </a:lnTo>
                    <a:lnTo>
                      <a:pt x="355" y="523"/>
                    </a:lnTo>
                    <a:lnTo>
                      <a:pt x="387" y="518"/>
                    </a:lnTo>
                    <a:lnTo>
                      <a:pt x="456" y="506"/>
                    </a:lnTo>
                    <a:lnTo>
                      <a:pt x="474" y="556"/>
                    </a:lnTo>
                    <a:lnTo>
                      <a:pt x="489" y="545"/>
                    </a:lnTo>
                    <a:lnTo>
                      <a:pt x="507" y="545"/>
                    </a:lnTo>
                    <a:lnTo>
                      <a:pt x="506" y="543"/>
                    </a:lnTo>
                    <a:lnTo>
                      <a:pt x="506" y="542"/>
                    </a:lnTo>
                    <a:lnTo>
                      <a:pt x="509" y="538"/>
                    </a:lnTo>
                    <a:lnTo>
                      <a:pt x="510" y="538"/>
                    </a:lnTo>
                    <a:lnTo>
                      <a:pt x="537" y="521"/>
                    </a:lnTo>
                    <a:lnTo>
                      <a:pt x="547" y="490"/>
                    </a:lnTo>
                    <a:lnTo>
                      <a:pt x="557" y="469"/>
                    </a:lnTo>
                    <a:lnTo>
                      <a:pt x="571" y="440"/>
                    </a:lnTo>
                    <a:lnTo>
                      <a:pt x="573" y="431"/>
                    </a:lnTo>
                    <a:lnTo>
                      <a:pt x="570" y="416"/>
                    </a:lnTo>
                    <a:lnTo>
                      <a:pt x="564" y="403"/>
                    </a:lnTo>
                    <a:lnTo>
                      <a:pt x="564" y="390"/>
                    </a:lnTo>
                    <a:lnTo>
                      <a:pt x="563" y="386"/>
                    </a:lnTo>
                    <a:lnTo>
                      <a:pt x="548" y="376"/>
                    </a:lnTo>
                    <a:lnTo>
                      <a:pt x="535" y="363"/>
                    </a:lnTo>
                    <a:lnTo>
                      <a:pt x="513" y="351"/>
                    </a:lnTo>
                    <a:lnTo>
                      <a:pt x="504" y="336"/>
                    </a:lnTo>
                    <a:lnTo>
                      <a:pt x="494" y="309"/>
                    </a:lnTo>
                    <a:lnTo>
                      <a:pt x="493" y="286"/>
                    </a:lnTo>
                    <a:lnTo>
                      <a:pt x="495" y="280"/>
                    </a:lnTo>
                    <a:lnTo>
                      <a:pt x="504" y="272"/>
                    </a:lnTo>
                    <a:lnTo>
                      <a:pt x="506" y="265"/>
                    </a:lnTo>
                    <a:lnTo>
                      <a:pt x="504" y="256"/>
                    </a:lnTo>
                    <a:lnTo>
                      <a:pt x="496" y="243"/>
                    </a:lnTo>
                    <a:lnTo>
                      <a:pt x="498" y="229"/>
                    </a:lnTo>
                    <a:lnTo>
                      <a:pt x="496" y="225"/>
                    </a:lnTo>
                    <a:lnTo>
                      <a:pt x="489" y="222"/>
                    </a:lnTo>
                    <a:lnTo>
                      <a:pt x="466" y="222"/>
                    </a:lnTo>
                    <a:lnTo>
                      <a:pt x="452" y="220"/>
                    </a:lnTo>
                    <a:lnTo>
                      <a:pt x="446" y="212"/>
                    </a:lnTo>
                    <a:lnTo>
                      <a:pt x="438" y="190"/>
                    </a:lnTo>
                    <a:lnTo>
                      <a:pt x="433" y="157"/>
                    </a:lnTo>
                    <a:lnTo>
                      <a:pt x="436" y="141"/>
                    </a:lnTo>
                    <a:lnTo>
                      <a:pt x="443" y="133"/>
                    </a:lnTo>
                    <a:lnTo>
                      <a:pt x="458" y="129"/>
                    </a:lnTo>
                    <a:lnTo>
                      <a:pt x="464" y="125"/>
                    </a:lnTo>
                    <a:lnTo>
                      <a:pt x="466" y="119"/>
                    </a:lnTo>
                    <a:lnTo>
                      <a:pt x="461" y="114"/>
                    </a:lnTo>
                    <a:lnTo>
                      <a:pt x="459" y="109"/>
                    </a:lnTo>
                    <a:lnTo>
                      <a:pt x="467" y="98"/>
                    </a:lnTo>
                    <a:lnTo>
                      <a:pt x="468" y="91"/>
                    </a:lnTo>
                    <a:lnTo>
                      <a:pt x="461" y="85"/>
                    </a:lnTo>
                    <a:lnTo>
                      <a:pt x="451" y="85"/>
                    </a:lnTo>
                    <a:lnTo>
                      <a:pt x="437" y="87"/>
                    </a:lnTo>
                    <a:lnTo>
                      <a:pt x="434" y="81"/>
                    </a:lnTo>
                    <a:lnTo>
                      <a:pt x="434" y="72"/>
                    </a:lnTo>
                    <a:lnTo>
                      <a:pt x="445" y="47"/>
                    </a:lnTo>
                    <a:lnTo>
                      <a:pt x="444" y="23"/>
                    </a:lnTo>
                    <a:lnTo>
                      <a:pt x="447" y="3"/>
                    </a:lnTo>
                    <a:lnTo>
                      <a:pt x="416" y="7"/>
                    </a:lnTo>
                    <a:lnTo>
                      <a:pt x="381" y="3"/>
                    </a:lnTo>
                    <a:lnTo>
                      <a:pt x="378" y="0"/>
                    </a:lnTo>
                    <a:lnTo>
                      <a:pt x="372" y="15"/>
                    </a:lnTo>
                    <a:lnTo>
                      <a:pt x="365" y="26"/>
                    </a:lnTo>
                    <a:lnTo>
                      <a:pt x="351" y="28"/>
                    </a:lnTo>
                    <a:lnTo>
                      <a:pt x="342" y="24"/>
                    </a:lnTo>
                    <a:lnTo>
                      <a:pt x="304" y="42"/>
                    </a:lnTo>
                    <a:lnTo>
                      <a:pt x="299" y="74"/>
                    </a:lnTo>
                    <a:lnTo>
                      <a:pt x="243" y="85"/>
                    </a:lnTo>
                    <a:lnTo>
                      <a:pt x="227" y="88"/>
                    </a:lnTo>
                    <a:lnTo>
                      <a:pt x="216" y="96"/>
                    </a:lnTo>
                    <a:lnTo>
                      <a:pt x="207" y="133"/>
                    </a:lnTo>
                    <a:lnTo>
                      <a:pt x="190" y="126"/>
                    </a:lnTo>
                    <a:lnTo>
                      <a:pt x="175" y="124"/>
                    </a:lnTo>
                    <a:lnTo>
                      <a:pt x="170" y="131"/>
                    </a:lnTo>
                    <a:lnTo>
                      <a:pt x="162" y="135"/>
                    </a:lnTo>
                    <a:lnTo>
                      <a:pt x="132" y="134"/>
                    </a:lnTo>
                    <a:lnTo>
                      <a:pt x="128" y="143"/>
                    </a:lnTo>
                    <a:lnTo>
                      <a:pt x="125" y="155"/>
                    </a:lnTo>
                    <a:lnTo>
                      <a:pt x="140" y="171"/>
                    </a:lnTo>
                    <a:lnTo>
                      <a:pt x="141" y="205"/>
                    </a:lnTo>
                    <a:lnTo>
                      <a:pt x="137" y="222"/>
                    </a:lnTo>
                    <a:lnTo>
                      <a:pt x="109" y="219"/>
                    </a:lnTo>
                    <a:lnTo>
                      <a:pt x="107" y="224"/>
                    </a:lnTo>
                    <a:lnTo>
                      <a:pt x="106" y="225"/>
                    </a:lnTo>
                    <a:lnTo>
                      <a:pt x="78" y="239"/>
                    </a:lnTo>
                    <a:lnTo>
                      <a:pt x="69" y="268"/>
                    </a:lnTo>
                    <a:lnTo>
                      <a:pt x="42" y="279"/>
                    </a:lnTo>
                    <a:lnTo>
                      <a:pt x="34" y="296"/>
                    </a:lnTo>
                    <a:lnTo>
                      <a:pt x="22" y="300"/>
                    </a:lnTo>
                    <a:lnTo>
                      <a:pt x="17" y="303"/>
                    </a:lnTo>
                    <a:lnTo>
                      <a:pt x="0" y="324"/>
                    </a:lnTo>
                    <a:lnTo>
                      <a:pt x="15" y="336"/>
                    </a:lnTo>
                    <a:lnTo>
                      <a:pt x="19" y="352"/>
                    </a:lnTo>
                    <a:lnTo>
                      <a:pt x="17" y="363"/>
                    </a:lnTo>
                    <a:lnTo>
                      <a:pt x="31" y="375"/>
                    </a:lnTo>
                    <a:lnTo>
                      <a:pt x="41" y="374"/>
                    </a:lnTo>
                    <a:lnTo>
                      <a:pt x="59" y="387"/>
                    </a:lnTo>
                    <a:lnTo>
                      <a:pt x="59" y="386"/>
                    </a:lnTo>
                    <a:lnTo>
                      <a:pt x="58" y="410"/>
                    </a:lnTo>
                    <a:lnTo>
                      <a:pt x="58" y="411"/>
                    </a:lnTo>
                    <a:lnTo>
                      <a:pt x="56" y="453"/>
                    </a:lnTo>
                    <a:lnTo>
                      <a:pt x="67" y="464"/>
                    </a:lnTo>
                    <a:lnTo>
                      <a:pt x="105" y="481"/>
                    </a:lnTo>
                    <a:lnTo>
                      <a:pt x="112" y="482"/>
                    </a:lnTo>
                    <a:lnTo>
                      <a:pt x="127" y="484"/>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8" name="Freeform 55"/>
              <p:cNvSpPr>
                <a:spLocks/>
              </p:cNvSpPr>
              <p:nvPr/>
            </p:nvSpPr>
            <p:spPr bwMode="auto">
              <a:xfrm>
                <a:off x="2034" y="878"/>
                <a:ext cx="1032" cy="1351"/>
              </a:xfrm>
              <a:custGeom>
                <a:avLst/>
                <a:gdLst>
                  <a:gd name="T0" fmla="*/ 294 w 1070"/>
                  <a:gd name="T1" fmla="*/ 618 h 1400"/>
                  <a:gd name="T2" fmla="*/ 293 w 1070"/>
                  <a:gd name="T3" fmla="*/ 657 h 1400"/>
                  <a:gd name="T4" fmla="*/ 281 w 1070"/>
                  <a:gd name="T5" fmla="*/ 765 h 1400"/>
                  <a:gd name="T6" fmla="*/ 305 w 1070"/>
                  <a:gd name="T7" fmla="*/ 791 h 1400"/>
                  <a:gd name="T8" fmla="*/ 303 w 1070"/>
                  <a:gd name="T9" fmla="*/ 841 h 1400"/>
                  <a:gd name="T10" fmla="*/ 313 w 1070"/>
                  <a:gd name="T11" fmla="*/ 922 h 1400"/>
                  <a:gd name="T12" fmla="*/ 324 w 1070"/>
                  <a:gd name="T13" fmla="*/ 992 h 1400"/>
                  <a:gd name="T14" fmla="*/ 304 w 1070"/>
                  <a:gd name="T15" fmla="*/ 1066 h 1400"/>
                  <a:gd name="T16" fmla="*/ 286 w 1070"/>
                  <a:gd name="T17" fmla="*/ 1134 h 1400"/>
                  <a:gd name="T18" fmla="*/ 327 w 1070"/>
                  <a:gd name="T19" fmla="*/ 1219 h 1400"/>
                  <a:gd name="T20" fmla="*/ 354 w 1070"/>
                  <a:gd name="T21" fmla="*/ 1282 h 1400"/>
                  <a:gd name="T22" fmla="*/ 383 w 1070"/>
                  <a:gd name="T23" fmla="*/ 1301 h 1400"/>
                  <a:gd name="T24" fmla="*/ 387 w 1070"/>
                  <a:gd name="T25" fmla="*/ 1329 h 1400"/>
                  <a:gd name="T26" fmla="*/ 404 w 1070"/>
                  <a:gd name="T27" fmla="*/ 1336 h 1400"/>
                  <a:gd name="T28" fmla="*/ 431 w 1070"/>
                  <a:gd name="T29" fmla="*/ 1335 h 1400"/>
                  <a:gd name="T30" fmla="*/ 467 w 1070"/>
                  <a:gd name="T31" fmla="*/ 1334 h 1400"/>
                  <a:gd name="T32" fmla="*/ 584 w 1070"/>
                  <a:gd name="T33" fmla="*/ 1283 h 1400"/>
                  <a:gd name="T34" fmla="*/ 755 w 1070"/>
                  <a:gd name="T35" fmla="*/ 1249 h 1400"/>
                  <a:gd name="T36" fmla="*/ 875 w 1070"/>
                  <a:gd name="T37" fmla="*/ 1277 h 1400"/>
                  <a:gd name="T38" fmla="*/ 901 w 1070"/>
                  <a:gd name="T39" fmla="*/ 1228 h 1400"/>
                  <a:gd name="T40" fmla="*/ 902 w 1070"/>
                  <a:gd name="T41" fmla="*/ 1157 h 1400"/>
                  <a:gd name="T42" fmla="*/ 893 w 1070"/>
                  <a:gd name="T43" fmla="*/ 1085 h 1400"/>
                  <a:gd name="T44" fmla="*/ 990 w 1070"/>
                  <a:gd name="T45" fmla="*/ 1067 h 1400"/>
                  <a:gd name="T46" fmla="*/ 932 w 1070"/>
                  <a:gd name="T47" fmla="*/ 938 h 1400"/>
                  <a:gd name="T48" fmla="*/ 986 w 1070"/>
                  <a:gd name="T49" fmla="*/ 678 h 1400"/>
                  <a:gd name="T50" fmla="*/ 875 w 1070"/>
                  <a:gd name="T51" fmla="*/ 568 h 1400"/>
                  <a:gd name="T52" fmla="*/ 883 w 1070"/>
                  <a:gd name="T53" fmla="*/ 371 h 1400"/>
                  <a:gd name="T54" fmla="*/ 849 w 1070"/>
                  <a:gd name="T55" fmla="*/ 360 h 1400"/>
                  <a:gd name="T56" fmla="*/ 890 w 1070"/>
                  <a:gd name="T57" fmla="*/ 250 h 1400"/>
                  <a:gd name="T58" fmla="*/ 828 w 1070"/>
                  <a:gd name="T59" fmla="*/ 77 h 1400"/>
                  <a:gd name="T60" fmla="*/ 794 w 1070"/>
                  <a:gd name="T61" fmla="*/ 28 h 1400"/>
                  <a:gd name="T62" fmla="*/ 750 w 1070"/>
                  <a:gd name="T63" fmla="*/ 11 h 1400"/>
                  <a:gd name="T64" fmla="*/ 684 w 1070"/>
                  <a:gd name="T65" fmla="*/ 49 h 1400"/>
                  <a:gd name="T66" fmla="*/ 622 w 1070"/>
                  <a:gd name="T67" fmla="*/ 75 h 1400"/>
                  <a:gd name="T68" fmla="*/ 579 w 1070"/>
                  <a:gd name="T69" fmla="*/ 122 h 1400"/>
                  <a:gd name="T70" fmla="*/ 555 w 1070"/>
                  <a:gd name="T71" fmla="*/ 237 h 1400"/>
                  <a:gd name="T72" fmla="*/ 553 w 1070"/>
                  <a:gd name="T73" fmla="*/ 326 h 1400"/>
                  <a:gd name="T74" fmla="*/ 508 w 1070"/>
                  <a:gd name="T75" fmla="*/ 368 h 1400"/>
                  <a:gd name="T76" fmla="*/ 478 w 1070"/>
                  <a:gd name="T77" fmla="*/ 439 h 1400"/>
                  <a:gd name="T78" fmla="*/ 455 w 1070"/>
                  <a:gd name="T79" fmla="*/ 455 h 1400"/>
                  <a:gd name="T80" fmla="*/ 391 w 1070"/>
                  <a:gd name="T81" fmla="*/ 406 h 1400"/>
                  <a:gd name="T82" fmla="*/ 329 w 1070"/>
                  <a:gd name="T83" fmla="*/ 405 h 1400"/>
                  <a:gd name="T84" fmla="*/ 269 w 1070"/>
                  <a:gd name="T85" fmla="*/ 429 h 1400"/>
                  <a:gd name="T86" fmla="*/ 190 w 1070"/>
                  <a:gd name="T87" fmla="*/ 399 h 1400"/>
                  <a:gd name="T88" fmla="*/ 116 w 1070"/>
                  <a:gd name="T89" fmla="*/ 227 h 1400"/>
                  <a:gd name="T90" fmla="*/ 45 w 1070"/>
                  <a:gd name="T91" fmla="*/ 247 h 1400"/>
                  <a:gd name="T92" fmla="*/ 41 w 1070"/>
                  <a:gd name="T93" fmla="*/ 288 h 1400"/>
                  <a:gd name="T94" fmla="*/ 4 w 1070"/>
                  <a:gd name="T95" fmla="*/ 285 h 1400"/>
                  <a:gd name="T96" fmla="*/ 32 w 1070"/>
                  <a:gd name="T97" fmla="*/ 330 h 1400"/>
                  <a:gd name="T98" fmla="*/ 90 w 1070"/>
                  <a:gd name="T99" fmla="*/ 405 h 1400"/>
                  <a:gd name="T100" fmla="*/ 145 w 1070"/>
                  <a:gd name="T101" fmla="*/ 466 h 1400"/>
                  <a:gd name="T102" fmla="*/ 199 w 1070"/>
                  <a:gd name="T103" fmla="*/ 489 h 1400"/>
                  <a:gd name="T104" fmla="*/ 240 w 1070"/>
                  <a:gd name="T105" fmla="*/ 524 h 1400"/>
                  <a:gd name="T106" fmla="*/ 275 w 1070"/>
                  <a:gd name="T107" fmla="*/ 578 h 1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1400"/>
                  <a:gd name="T164" fmla="*/ 1070 w 1070"/>
                  <a:gd name="T165" fmla="*/ 1400 h 14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1400">
                    <a:moveTo>
                      <a:pt x="286" y="602"/>
                    </a:moveTo>
                    <a:lnTo>
                      <a:pt x="286" y="603"/>
                    </a:lnTo>
                    <a:lnTo>
                      <a:pt x="291" y="621"/>
                    </a:lnTo>
                    <a:lnTo>
                      <a:pt x="298" y="632"/>
                    </a:lnTo>
                    <a:lnTo>
                      <a:pt x="305" y="640"/>
                    </a:lnTo>
                    <a:lnTo>
                      <a:pt x="311" y="647"/>
                    </a:lnTo>
                    <a:lnTo>
                      <a:pt x="318" y="658"/>
                    </a:lnTo>
                    <a:lnTo>
                      <a:pt x="320" y="664"/>
                    </a:lnTo>
                    <a:lnTo>
                      <a:pt x="315" y="673"/>
                    </a:lnTo>
                    <a:lnTo>
                      <a:pt x="304" y="681"/>
                    </a:lnTo>
                    <a:lnTo>
                      <a:pt x="299" y="690"/>
                    </a:lnTo>
                    <a:lnTo>
                      <a:pt x="299" y="723"/>
                    </a:lnTo>
                    <a:lnTo>
                      <a:pt x="299" y="746"/>
                    </a:lnTo>
                    <a:lnTo>
                      <a:pt x="301" y="768"/>
                    </a:lnTo>
                    <a:lnTo>
                      <a:pt x="291" y="793"/>
                    </a:lnTo>
                    <a:lnTo>
                      <a:pt x="286" y="802"/>
                    </a:lnTo>
                    <a:lnTo>
                      <a:pt x="286" y="809"/>
                    </a:lnTo>
                    <a:lnTo>
                      <a:pt x="293" y="816"/>
                    </a:lnTo>
                    <a:lnTo>
                      <a:pt x="298" y="817"/>
                    </a:lnTo>
                    <a:lnTo>
                      <a:pt x="316" y="820"/>
                    </a:lnTo>
                    <a:lnTo>
                      <a:pt x="324" y="827"/>
                    </a:lnTo>
                    <a:lnTo>
                      <a:pt x="325" y="838"/>
                    </a:lnTo>
                    <a:lnTo>
                      <a:pt x="324" y="860"/>
                    </a:lnTo>
                    <a:lnTo>
                      <a:pt x="321" y="868"/>
                    </a:lnTo>
                    <a:lnTo>
                      <a:pt x="314" y="871"/>
                    </a:lnTo>
                    <a:lnTo>
                      <a:pt x="307" y="874"/>
                    </a:lnTo>
                    <a:lnTo>
                      <a:pt x="302" y="882"/>
                    </a:lnTo>
                    <a:lnTo>
                      <a:pt x="302" y="895"/>
                    </a:lnTo>
                    <a:lnTo>
                      <a:pt x="311" y="925"/>
                    </a:lnTo>
                    <a:lnTo>
                      <a:pt x="325" y="955"/>
                    </a:lnTo>
                    <a:lnTo>
                      <a:pt x="326" y="956"/>
                    </a:lnTo>
                    <a:lnTo>
                      <a:pt x="326" y="957"/>
                    </a:lnTo>
                    <a:lnTo>
                      <a:pt x="344" y="1005"/>
                    </a:lnTo>
                    <a:lnTo>
                      <a:pt x="345" y="1017"/>
                    </a:lnTo>
                    <a:lnTo>
                      <a:pt x="336" y="1028"/>
                    </a:lnTo>
                    <a:lnTo>
                      <a:pt x="334" y="1032"/>
                    </a:lnTo>
                    <a:lnTo>
                      <a:pt x="329" y="1081"/>
                    </a:lnTo>
                    <a:lnTo>
                      <a:pt x="324" y="1096"/>
                    </a:lnTo>
                    <a:lnTo>
                      <a:pt x="315" y="1104"/>
                    </a:lnTo>
                    <a:lnTo>
                      <a:pt x="315" y="1105"/>
                    </a:lnTo>
                    <a:lnTo>
                      <a:pt x="308" y="1111"/>
                    </a:lnTo>
                    <a:lnTo>
                      <a:pt x="296" y="1127"/>
                    </a:lnTo>
                    <a:lnTo>
                      <a:pt x="297" y="1140"/>
                    </a:lnTo>
                    <a:lnTo>
                      <a:pt x="301" y="1157"/>
                    </a:lnTo>
                    <a:lnTo>
                      <a:pt x="297" y="1175"/>
                    </a:lnTo>
                    <a:lnTo>
                      <a:pt x="299" y="1189"/>
                    </a:lnTo>
                    <a:lnTo>
                      <a:pt x="306" y="1203"/>
                    </a:lnTo>
                    <a:lnTo>
                      <a:pt x="322" y="1217"/>
                    </a:lnTo>
                    <a:lnTo>
                      <a:pt x="324" y="1223"/>
                    </a:lnTo>
                    <a:lnTo>
                      <a:pt x="339" y="1263"/>
                    </a:lnTo>
                    <a:lnTo>
                      <a:pt x="348" y="1298"/>
                    </a:lnTo>
                    <a:lnTo>
                      <a:pt x="353" y="1342"/>
                    </a:lnTo>
                    <a:lnTo>
                      <a:pt x="358" y="1342"/>
                    </a:lnTo>
                    <a:lnTo>
                      <a:pt x="365" y="1331"/>
                    </a:lnTo>
                    <a:lnTo>
                      <a:pt x="367" y="1329"/>
                    </a:lnTo>
                    <a:lnTo>
                      <a:pt x="370" y="1330"/>
                    </a:lnTo>
                    <a:lnTo>
                      <a:pt x="377" y="1339"/>
                    </a:lnTo>
                    <a:lnTo>
                      <a:pt x="386" y="1343"/>
                    </a:lnTo>
                    <a:lnTo>
                      <a:pt x="390" y="1344"/>
                    </a:lnTo>
                    <a:lnTo>
                      <a:pt x="397" y="1348"/>
                    </a:lnTo>
                    <a:lnTo>
                      <a:pt x="401" y="1353"/>
                    </a:lnTo>
                    <a:lnTo>
                      <a:pt x="402" y="1360"/>
                    </a:lnTo>
                    <a:lnTo>
                      <a:pt x="396" y="1371"/>
                    </a:lnTo>
                    <a:lnTo>
                      <a:pt x="398" y="1375"/>
                    </a:lnTo>
                    <a:lnTo>
                      <a:pt x="401" y="1377"/>
                    </a:lnTo>
                    <a:lnTo>
                      <a:pt x="404" y="1377"/>
                    </a:lnTo>
                    <a:lnTo>
                      <a:pt x="411" y="1371"/>
                    </a:lnTo>
                    <a:lnTo>
                      <a:pt x="414" y="1381"/>
                    </a:lnTo>
                    <a:lnTo>
                      <a:pt x="415" y="1382"/>
                    </a:lnTo>
                    <a:lnTo>
                      <a:pt x="419" y="1384"/>
                    </a:lnTo>
                    <a:lnTo>
                      <a:pt x="424" y="1384"/>
                    </a:lnTo>
                    <a:lnTo>
                      <a:pt x="430" y="1379"/>
                    </a:lnTo>
                    <a:lnTo>
                      <a:pt x="437" y="1379"/>
                    </a:lnTo>
                    <a:lnTo>
                      <a:pt x="443" y="1380"/>
                    </a:lnTo>
                    <a:lnTo>
                      <a:pt x="447" y="1383"/>
                    </a:lnTo>
                    <a:lnTo>
                      <a:pt x="453" y="1389"/>
                    </a:lnTo>
                    <a:lnTo>
                      <a:pt x="462" y="1390"/>
                    </a:lnTo>
                    <a:lnTo>
                      <a:pt x="470" y="1398"/>
                    </a:lnTo>
                    <a:lnTo>
                      <a:pt x="470" y="1399"/>
                    </a:lnTo>
                    <a:lnTo>
                      <a:pt x="484" y="1382"/>
                    </a:lnTo>
                    <a:lnTo>
                      <a:pt x="503" y="1372"/>
                    </a:lnTo>
                    <a:lnTo>
                      <a:pt x="509" y="1357"/>
                    </a:lnTo>
                    <a:lnTo>
                      <a:pt x="559" y="1361"/>
                    </a:lnTo>
                    <a:lnTo>
                      <a:pt x="580" y="1347"/>
                    </a:lnTo>
                    <a:lnTo>
                      <a:pt x="606" y="1330"/>
                    </a:lnTo>
                    <a:lnTo>
                      <a:pt x="610" y="1360"/>
                    </a:lnTo>
                    <a:lnTo>
                      <a:pt x="698" y="1370"/>
                    </a:lnTo>
                    <a:lnTo>
                      <a:pt x="732" y="1357"/>
                    </a:lnTo>
                    <a:lnTo>
                      <a:pt x="773" y="1290"/>
                    </a:lnTo>
                    <a:lnTo>
                      <a:pt x="783" y="1294"/>
                    </a:lnTo>
                    <a:lnTo>
                      <a:pt x="797" y="1292"/>
                    </a:lnTo>
                    <a:lnTo>
                      <a:pt x="811" y="1326"/>
                    </a:lnTo>
                    <a:lnTo>
                      <a:pt x="811" y="1327"/>
                    </a:lnTo>
                    <a:lnTo>
                      <a:pt x="876" y="1334"/>
                    </a:lnTo>
                    <a:lnTo>
                      <a:pt x="907" y="1323"/>
                    </a:lnTo>
                    <a:lnTo>
                      <a:pt x="908" y="1305"/>
                    </a:lnTo>
                    <a:lnTo>
                      <a:pt x="893" y="1281"/>
                    </a:lnTo>
                    <a:lnTo>
                      <a:pt x="912" y="1273"/>
                    </a:lnTo>
                    <a:lnTo>
                      <a:pt x="929" y="1277"/>
                    </a:lnTo>
                    <a:lnTo>
                      <a:pt x="934" y="1273"/>
                    </a:lnTo>
                    <a:lnTo>
                      <a:pt x="935" y="1258"/>
                    </a:lnTo>
                    <a:lnTo>
                      <a:pt x="923" y="1251"/>
                    </a:lnTo>
                    <a:lnTo>
                      <a:pt x="923" y="1233"/>
                    </a:lnTo>
                    <a:lnTo>
                      <a:pt x="930" y="1230"/>
                    </a:lnTo>
                    <a:lnTo>
                      <a:pt x="935" y="1199"/>
                    </a:lnTo>
                    <a:lnTo>
                      <a:pt x="916" y="1191"/>
                    </a:lnTo>
                    <a:lnTo>
                      <a:pt x="904" y="1163"/>
                    </a:lnTo>
                    <a:lnTo>
                      <a:pt x="908" y="1148"/>
                    </a:lnTo>
                    <a:lnTo>
                      <a:pt x="922" y="1141"/>
                    </a:lnTo>
                    <a:lnTo>
                      <a:pt x="926" y="1124"/>
                    </a:lnTo>
                    <a:lnTo>
                      <a:pt x="996" y="1141"/>
                    </a:lnTo>
                    <a:lnTo>
                      <a:pt x="1037" y="1138"/>
                    </a:lnTo>
                    <a:lnTo>
                      <a:pt x="1036" y="1137"/>
                    </a:lnTo>
                    <a:lnTo>
                      <a:pt x="1035" y="1132"/>
                    </a:lnTo>
                    <a:lnTo>
                      <a:pt x="1026" y="1106"/>
                    </a:lnTo>
                    <a:lnTo>
                      <a:pt x="1000" y="1060"/>
                    </a:lnTo>
                    <a:lnTo>
                      <a:pt x="984" y="1035"/>
                    </a:lnTo>
                    <a:lnTo>
                      <a:pt x="967" y="1009"/>
                    </a:lnTo>
                    <a:lnTo>
                      <a:pt x="964" y="993"/>
                    </a:lnTo>
                    <a:lnTo>
                      <a:pt x="966" y="972"/>
                    </a:lnTo>
                    <a:lnTo>
                      <a:pt x="1066" y="789"/>
                    </a:lnTo>
                    <a:lnTo>
                      <a:pt x="1069" y="746"/>
                    </a:lnTo>
                    <a:lnTo>
                      <a:pt x="1032" y="714"/>
                    </a:lnTo>
                    <a:lnTo>
                      <a:pt x="1029" y="712"/>
                    </a:lnTo>
                    <a:lnTo>
                      <a:pt x="1022" y="703"/>
                    </a:lnTo>
                    <a:lnTo>
                      <a:pt x="980" y="620"/>
                    </a:lnTo>
                    <a:lnTo>
                      <a:pt x="924" y="596"/>
                    </a:lnTo>
                    <a:lnTo>
                      <a:pt x="910" y="590"/>
                    </a:lnTo>
                    <a:lnTo>
                      <a:pt x="909" y="589"/>
                    </a:lnTo>
                    <a:lnTo>
                      <a:pt x="907" y="589"/>
                    </a:lnTo>
                    <a:lnTo>
                      <a:pt x="886" y="512"/>
                    </a:lnTo>
                    <a:lnTo>
                      <a:pt x="886" y="510"/>
                    </a:lnTo>
                    <a:lnTo>
                      <a:pt x="881" y="486"/>
                    </a:lnTo>
                    <a:lnTo>
                      <a:pt x="911" y="422"/>
                    </a:lnTo>
                    <a:lnTo>
                      <a:pt x="916" y="384"/>
                    </a:lnTo>
                    <a:lnTo>
                      <a:pt x="912" y="379"/>
                    </a:lnTo>
                    <a:lnTo>
                      <a:pt x="904" y="376"/>
                    </a:lnTo>
                    <a:lnTo>
                      <a:pt x="889" y="377"/>
                    </a:lnTo>
                    <a:lnTo>
                      <a:pt x="883" y="377"/>
                    </a:lnTo>
                    <a:lnTo>
                      <a:pt x="880" y="373"/>
                    </a:lnTo>
                    <a:lnTo>
                      <a:pt x="880" y="368"/>
                    </a:lnTo>
                    <a:lnTo>
                      <a:pt x="927" y="327"/>
                    </a:lnTo>
                    <a:lnTo>
                      <a:pt x="918" y="296"/>
                    </a:lnTo>
                    <a:lnTo>
                      <a:pt x="919" y="278"/>
                    </a:lnTo>
                    <a:lnTo>
                      <a:pt x="923" y="259"/>
                    </a:lnTo>
                    <a:lnTo>
                      <a:pt x="974" y="192"/>
                    </a:lnTo>
                    <a:lnTo>
                      <a:pt x="947" y="122"/>
                    </a:lnTo>
                    <a:lnTo>
                      <a:pt x="870" y="85"/>
                    </a:lnTo>
                    <a:lnTo>
                      <a:pt x="860" y="81"/>
                    </a:lnTo>
                    <a:lnTo>
                      <a:pt x="859" y="80"/>
                    </a:lnTo>
                    <a:lnTo>
                      <a:pt x="859" y="76"/>
                    </a:lnTo>
                    <a:lnTo>
                      <a:pt x="857" y="62"/>
                    </a:lnTo>
                    <a:lnTo>
                      <a:pt x="847" y="56"/>
                    </a:lnTo>
                    <a:lnTo>
                      <a:pt x="834" y="47"/>
                    </a:lnTo>
                    <a:lnTo>
                      <a:pt x="823" y="29"/>
                    </a:lnTo>
                    <a:lnTo>
                      <a:pt x="814" y="4"/>
                    </a:lnTo>
                    <a:lnTo>
                      <a:pt x="812" y="0"/>
                    </a:lnTo>
                    <a:lnTo>
                      <a:pt x="807" y="0"/>
                    </a:lnTo>
                    <a:lnTo>
                      <a:pt x="801" y="3"/>
                    </a:lnTo>
                    <a:lnTo>
                      <a:pt x="778" y="11"/>
                    </a:lnTo>
                    <a:lnTo>
                      <a:pt x="765" y="21"/>
                    </a:lnTo>
                    <a:lnTo>
                      <a:pt x="747" y="31"/>
                    </a:lnTo>
                    <a:lnTo>
                      <a:pt x="733" y="48"/>
                    </a:lnTo>
                    <a:lnTo>
                      <a:pt x="724" y="52"/>
                    </a:lnTo>
                    <a:lnTo>
                      <a:pt x="709" y="51"/>
                    </a:lnTo>
                    <a:lnTo>
                      <a:pt x="691" y="46"/>
                    </a:lnTo>
                    <a:lnTo>
                      <a:pt x="675" y="45"/>
                    </a:lnTo>
                    <a:lnTo>
                      <a:pt x="664" y="47"/>
                    </a:lnTo>
                    <a:lnTo>
                      <a:pt x="652" y="57"/>
                    </a:lnTo>
                    <a:lnTo>
                      <a:pt x="645" y="78"/>
                    </a:lnTo>
                    <a:lnTo>
                      <a:pt x="637" y="87"/>
                    </a:lnTo>
                    <a:lnTo>
                      <a:pt x="630" y="99"/>
                    </a:lnTo>
                    <a:lnTo>
                      <a:pt x="623" y="108"/>
                    </a:lnTo>
                    <a:lnTo>
                      <a:pt x="611" y="116"/>
                    </a:lnTo>
                    <a:lnTo>
                      <a:pt x="600" y="126"/>
                    </a:lnTo>
                    <a:lnTo>
                      <a:pt x="595" y="135"/>
                    </a:lnTo>
                    <a:lnTo>
                      <a:pt x="598" y="154"/>
                    </a:lnTo>
                    <a:lnTo>
                      <a:pt x="590" y="177"/>
                    </a:lnTo>
                    <a:lnTo>
                      <a:pt x="583" y="214"/>
                    </a:lnTo>
                    <a:lnTo>
                      <a:pt x="575" y="246"/>
                    </a:lnTo>
                    <a:lnTo>
                      <a:pt x="569" y="277"/>
                    </a:lnTo>
                    <a:lnTo>
                      <a:pt x="570" y="297"/>
                    </a:lnTo>
                    <a:lnTo>
                      <a:pt x="571" y="300"/>
                    </a:lnTo>
                    <a:lnTo>
                      <a:pt x="574" y="321"/>
                    </a:lnTo>
                    <a:lnTo>
                      <a:pt x="573" y="338"/>
                    </a:lnTo>
                    <a:lnTo>
                      <a:pt x="564" y="367"/>
                    </a:lnTo>
                    <a:lnTo>
                      <a:pt x="561" y="376"/>
                    </a:lnTo>
                    <a:lnTo>
                      <a:pt x="555" y="377"/>
                    </a:lnTo>
                    <a:lnTo>
                      <a:pt x="538" y="374"/>
                    </a:lnTo>
                    <a:lnTo>
                      <a:pt x="527" y="381"/>
                    </a:lnTo>
                    <a:lnTo>
                      <a:pt x="512" y="396"/>
                    </a:lnTo>
                    <a:lnTo>
                      <a:pt x="502" y="416"/>
                    </a:lnTo>
                    <a:lnTo>
                      <a:pt x="501" y="431"/>
                    </a:lnTo>
                    <a:lnTo>
                      <a:pt x="500" y="453"/>
                    </a:lnTo>
                    <a:lnTo>
                      <a:pt x="496" y="455"/>
                    </a:lnTo>
                    <a:lnTo>
                      <a:pt x="486" y="458"/>
                    </a:lnTo>
                    <a:lnTo>
                      <a:pt x="481" y="465"/>
                    </a:lnTo>
                    <a:lnTo>
                      <a:pt x="476" y="473"/>
                    </a:lnTo>
                    <a:lnTo>
                      <a:pt x="475" y="473"/>
                    </a:lnTo>
                    <a:lnTo>
                      <a:pt x="472" y="472"/>
                    </a:lnTo>
                    <a:lnTo>
                      <a:pt x="466" y="463"/>
                    </a:lnTo>
                    <a:lnTo>
                      <a:pt x="456" y="449"/>
                    </a:lnTo>
                    <a:lnTo>
                      <a:pt x="442" y="436"/>
                    </a:lnTo>
                    <a:lnTo>
                      <a:pt x="424" y="429"/>
                    </a:lnTo>
                    <a:lnTo>
                      <a:pt x="405" y="421"/>
                    </a:lnTo>
                    <a:lnTo>
                      <a:pt x="380" y="398"/>
                    </a:lnTo>
                    <a:lnTo>
                      <a:pt x="368" y="390"/>
                    </a:lnTo>
                    <a:lnTo>
                      <a:pt x="358" y="390"/>
                    </a:lnTo>
                    <a:lnTo>
                      <a:pt x="349" y="399"/>
                    </a:lnTo>
                    <a:lnTo>
                      <a:pt x="341" y="420"/>
                    </a:lnTo>
                    <a:lnTo>
                      <a:pt x="338" y="423"/>
                    </a:lnTo>
                    <a:lnTo>
                      <a:pt x="312" y="428"/>
                    </a:lnTo>
                    <a:lnTo>
                      <a:pt x="297" y="435"/>
                    </a:lnTo>
                    <a:lnTo>
                      <a:pt x="284" y="444"/>
                    </a:lnTo>
                    <a:lnTo>
                      <a:pt x="279" y="445"/>
                    </a:lnTo>
                    <a:lnTo>
                      <a:pt x="268" y="429"/>
                    </a:lnTo>
                    <a:lnTo>
                      <a:pt x="241" y="427"/>
                    </a:lnTo>
                    <a:lnTo>
                      <a:pt x="210" y="409"/>
                    </a:lnTo>
                    <a:lnTo>
                      <a:pt x="205" y="409"/>
                    </a:lnTo>
                    <a:lnTo>
                      <a:pt x="197" y="413"/>
                    </a:lnTo>
                    <a:lnTo>
                      <a:pt x="192" y="413"/>
                    </a:lnTo>
                    <a:lnTo>
                      <a:pt x="190" y="376"/>
                    </a:lnTo>
                    <a:lnTo>
                      <a:pt x="176" y="350"/>
                    </a:lnTo>
                    <a:lnTo>
                      <a:pt x="173" y="334"/>
                    </a:lnTo>
                    <a:lnTo>
                      <a:pt x="120" y="235"/>
                    </a:lnTo>
                    <a:lnTo>
                      <a:pt x="92" y="224"/>
                    </a:lnTo>
                    <a:lnTo>
                      <a:pt x="84" y="224"/>
                    </a:lnTo>
                    <a:lnTo>
                      <a:pt x="58" y="237"/>
                    </a:lnTo>
                    <a:lnTo>
                      <a:pt x="49" y="247"/>
                    </a:lnTo>
                    <a:lnTo>
                      <a:pt x="47" y="256"/>
                    </a:lnTo>
                    <a:lnTo>
                      <a:pt x="51" y="269"/>
                    </a:lnTo>
                    <a:lnTo>
                      <a:pt x="57" y="282"/>
                    </a:lnTo>
                    <a:lnTo>
                      <a:pt x="51" y="298"/>
                    </a:lnTo>
                    <a:lnTo>
                      <a:pt x="48" y="300"/>
                    </a:lnTo>
                    <a:lnTo>
                      <a:pt x="43" y="298"/>
                    </a:lnTo>
                    <a:lnTo>
                      <a:pt x="19" y="277"/>
                    </a:lnTo>
                    <a:lnTo>
                      <a:pt x="14" y="277"/>
                    </a:lnTo>
                    <a:lnTo>
                      <a:pt x="1" y="289"/>
                    </a:lnTo>
                    <a:lnTo>
                      <a:pt x="0" y="292"/>
                    </a:lnTo>
                    <a:lnTo>
                      <a:pt x="4" y="295"/>
                    </a:lnTo>
                    <a:lnTo>
                      <a:pt x="18" y="303"/>
                    </a:lnTo>
                    <a:lnTo>
                      <a:pt x="26" y="312"/>
                    </a:lnTo>
                    <a:lnTo>
                      <a:pt x="29" y="320"/>
                    </a:lnTo>
                    <a:lnTo>
                      <a:pt x="27" y="334"/>
                    </a:lnTo>
                    <a:lnTo>
                      <a:pt x="33" y="342"/>
                    </a:lnTo>
                    <a:lnTo>
                      <a:pt x="52" y="357"/>
                    </a:lnTo>
                    <a:lnTo>
                      <a:pt x="63" y="374"/>
                    </a:lnTo>
                    <a:lnTo>
                      <a:pt x="73" y="389"/>
                    </a:lnTo>
                    <a:lnTo>
                      <a:pt x="81" y="395"/>
                    </a:lnTo>
                    <a:lnTo>
                      <a:pt x="93" y="420"/>
                    </a:lnTo>
                    <a:lnTo>
                      <a:pt x="109" y="436"/>
                    </a:lnTo>
                    <a:lnTo>
                      <a:pt x="119" y="450"/>
                    </a:lnTo>
                    <a:lnTo>
                      <a:pt x="135" y="459"/>
                    </a:lnTo>
                    <a:lnTo>
                      <a:pt x="142" y="470"/>
                    </a:lnTo>
                    <a:lnTo>
                      <a:pt x="150" y="483"/>
                    </a:lnTo>
                    <a:lnTo>
                      <a:pt x="161" y="488"/>
                    </a:lnTo>
                    <a:lnTo>
                      <a:pt x="179" y="490"/>
                    </a:lnTo>
                    <a:lnTo>
                      <a:pt x="187" y="497"/>
                    </a:lnTo>
                    <a:lnTo>
                      <a:pt x="198" y="500"/>
                    </a:lnTo>
                    <a:lnTo>
                      <a:pt x="206" y="507"/>
                    </a:lnTo>
                    <a:lnTo>
                      <a:pt x="217" y="510"/>
                    </a:lnTo>
                    <a:lnTo>
                      <a:pt x="226" y="518"/>
                    </a:lnTo>
                    <a:lnTo>
                      <a:pt x="236" y="522"/>
                    </a:lnTo>
                    <a:lnTo>
                      <a:pt x="242" y="533"/>
                    </a:lnTo>
                    <a:lnTo>
                      <a:pt x="249" y="543"/>
                    </a:lnTo>
                    <a:lnTo>
                      <a:pt x="261" y="556"/>
                    </a:lnTo>
                    <a:lnTo>
                      <a:pt x="266" y="571"/>
                    </a:lnTo>
                    <a:lnTo>
                      <a:pt x="268" y="596"/>
                    </a:lnTo>
                    <a:lnTo>
                      <a:pt x="273" y="599"/>
                    </a:lnTo>
                    <a:lnTo>
                      <a:pt x="285" y="599"/>
                    </a:lnTo>
                    <a:lnTo>
                      <a:pt x="286" y="602"/>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89" name="Freeform 56"/>
              <p:cNvSpPr>
                <a:spLocks/>
              </p:cNvSpPr>
              <p:nvPr/>
            </p:nvSpPr>
            <p:spPr bwMode="auto">
              <a:xfrm>
                <a:off x="2163" y="3506"/>
                <a:ext cx="311" cy="223"/>
              </a:xfrm>
              <a:custGeom>
                <a:avLst/>
                <a:gdLst>
                  <a:gd name="T0" fmla="*/ 36 w 323"/>
                  <a:gd name="T1" fmla="*/ 93 h 231"/>
                  <a:gd name="T2" fmla="*/ 20 w 323"/>
                  <a:gd name="T3" fmla="*/ 78 h 231"/>
                  <a:gd name="T4" fmla="*/ 12 w 323"/>
                  <a:gd name="T5" fmla="*/ 85 h 231"/>
                  <a:gd name="T6" fmla="*/ 22 w 323"/>
                  <a:gd name="T7" fmla="*/ 97 h 231"/>
                  <a:gd name="T8" fmla="*/ 16 w 323"/>
                  <a:gd name="T9" fmla="*/ 115 h 231"/>
                  <a:gd name="T10" fmla="*/ 1 w 323"/>
                  <a:gd name="T11" fmla="*/ 117 h 231"/>
                  <a:gd name="T12" fmla="*/ 3 w 323"/>
                  <a:gd name="T13" fmla="*/ 133 h 231"/>
                  <a:gd name="T14" fmla="*/ 0 w 323"/>
                  <a:gd name="T15" fmla="*/ 147 h 231"/>
                  <a:gd name="T16" fmla="*/ 25 w 323"/>
                  <a:gd name="T17" fmla="*/ 166 h 231"/>
                  <a:gd name="T18" fmla="*/ 45 w 323"/>
                  <a:gd name="T19" fmla="*/ 159 h 231"/>
                  <a:gd name="T20" fmla="*/ 107 w 323"/>
                  <a:gd name="T21" fmla="*/ 195 h 231"/>
                  <a:gd name="T22" fmla="*/ 125 w 323"/>
                  <a:gd name="T23" fmla="*/ 197 h 231"/>
                  <a:gd name="T24" fmla="*/ 157 w 323"/>
                  <a:gd name="T25" fmla="*/ 215 h 231"/>
                  <a:gd name="T26" fmla="*/ 177 w 323"/>
                  <a:gd name="T27" fmla="*/ 212 h 231"/>
                  <a:gd name="T28" fmla="*/ 185 w 323"/>
                  <a:gd name="T29" fmla="*/ 221 h 231"/>
                  <a:gd name="T30" fmla="*/ 209 w 323"/>
                  <a:gd name="T31" fmla="*/ 217 h 231"/>
                  <a:gd name="T32" fmla="*/ 212 w 323"/>
                  <a:gd name="T33" fmla="*/ 195 h 231"/>
                  <a:gd name="T34" fmla="*/ 229 w 323"/>
                  <a:gd name="T35" fmla="*/ 198 h 231"/>
                  <a:gd name="T36" fmla="*/ 269 w 323"/>
                  <a:gd name="T37" fmla="*/ 188 h 231"/>
                  <a:gd name="T38" fmla="*/ 295 w 323"/>
                  <a:gd name="T39" fmla="*/ 176 h 231"/>
                  <a:gd name="T40" fmla="*/ 293 w 323"/>
                  <a:gd name="T41" fmla="*/ 151 h 231"/>
                  <a:gd name="T42" fmla="*/ 291 w 323"/>
                  <a:gd name="T43" fmla="*/ 127 h 231"/>
                  <a:gd name="T44" fmla="*/ 283 w 323"/>
                  <a:gd name="T45" fmla="*/ 81 h 231"/>
                  <a:gd name="T46" fmla="*/ 309 w 323"/>
                  <a:gd name="T47" fmla="*/ 62 h 231"/>
                  <a:gd name="T48" fmla="*/ 292 w 323"/>
                  <a:gd name="T49" fmla="*/ 18 h 231"/>
                  <a:gd name="T50" fmla="*/ 282 w 323"/>
                  <a:gd name="T51" fmla="*/ 11 h 231"/>
                  <a:gd name="T52" fmla="*/ 262 w 323"/>
                  <a:gd name="T53" fmla="*/ 2 h 231"/>
                  <a:gd name="T54" fmla="*/ 246 w 323"/>
                  <a:gd name="T55" fmla="*/ 12 h 231"/>
                  <a:gd name="T56" fmla="*/ 229 w 323"/>
                  <a:gd name="T57" fmla="*/ 13 h 231"/>
                  <a:gd name="T58" fmla="*/ 201 w 323"/>
                  <a:gd name="T59" fmla="*/ 6 h 231"/>
                  <a:gd name="T60" fmla="*/ 179 w 323"/>
                  <a:gd name="T61" fmla="*/ 21 h 231"/>
                  <a:gd name="T62" fmla="*/ 165 w 323"/>
                  <a:gd name="T63" fmla="*/ 34 h 231"/>
                  <a:gd name="T64" fmla="*/ 165 w 323"/>
                  <a:gd name="T65" fmla="*/ 43 h 231"/>
                  <a:gd name="T66" fmla="*/ 99 w 323"/>
                  <a:gd name="T67" fmla="*/ 69 h 231"/>
                  <a:gd name="T68" fmla="*/ 106 w 323"/>
                  <a:gd name="T69" fmla="*/ 99 h 231"/>
                  <a:gd name="T70" fmla="*/ 83 w 323"/>
                  <a:gd name="T71" fmla="*/ 84 h 231"/>
                  <a:gd name="T72" fmla="*/ 48 w 323"/>
                  <a:gd name="T73" fmla="*/ 95 h 2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231"/>
                  <a:gd name="T113" fmla="*/ 323 w 323"/>
                  <a:gd name="T114" fmla="*/ 231 h 2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231">
                    <a:moveTo>
                      <a:pt x="50" y="98"/>
                    </a:moveTo>
                    <a:lnTo>
                      <a:pt x="37" y="96"/>
                    </a:lnTo>
                    <a:lnTo>
                      <a:pt x="36" y="87"/>
                    </a:lnTo>
                    <a:lnTo>
                      <a:pt x="21" y="81"/>
                    </a:lnTo>
                    <a:lnTo>
                      <a:pt x="12" y="85"/>
                    </a:lnTo>
                    <a:lnTo>
                      <a:pt x="12" y="88"/>
                    </a:lnTo>
                    <a:lnTo>
                      <a:pt x="12" y="93"/>
                    </a:lnTo>
                    <a:lnTo>
                      <a:pt x="23" y="100"/>
                    </a:lnTo>
                    <a:lnTo>
                      <a:pt x="19" y="119"/>
                    </a:lnTo>
                    <a:lnTo>
                      <a:pt x="17" y="119"/>
                    </a:lnTo>
                    <a:lnTo>
                      <a:pt x="1" y="119"/>
                    </a:lnTo>
                    <a:lnTo>
                      <a:pt x="1" y="121"/>
                    </a:lnTo>
                    <a:lnTo>
                      <a:pt x="1" y="134"/>
                    </a:lnTo>
                    <a:lnTo>
                      <a:pt x="3" y="138"/>
                    </a:lnTo>
                    <a:lnTo>
                      <a:pt x="8" y="144"/>
                    </a:lnTo>
                    <a:lnTo>
                      <a:pt x="0" y="152"/>
                    </a:lnTo>
                    <a:lnTo>
                      <a:pt x="2" y="161"/>
                    </a:lnTo>
                    <a:lnTo>
                      <a:pt x="26" y="172"/>
                    </a:lnTo>
                    <a:lnTo>
                      <a:pt x="39" y="168"/>
                    </a:lnTo>
                    <a:lnTo>
                      <a:pt x="47" y="165"/>
                    </a:lnTo>
                    <a:lnTo>
                      <a:pt x="83" y="194"/>
                    </a:lnTo>
                    <a:lnTo>
                      <a:pt x="111" y="202"/>
                    </a:lnTo>
                    <a:lnTo>
                      <a:pt x="112" y="200"/>
                    </a:lnTo>
                    <a:lnTo>
                      <a:pt x="130" y="204"/>
                    </a:lnTo>
                    <a:lnTo>
                      <a:pt x="157" y="210"/>
                    </a:lnTo>
                    <a:lnTo>
                      <a:pt x="163" y="223"/>
                    </a:lnTo>
                    <a:lnTo>
                      <a:pt x="176" y="216"/>
                    </a:lnTo>
                    <a:lnTo>
                      <a:pt x="184" y="220"/>
                    </a:lnTo>
                    <a:lnTo>
                      <a:pt x="189" y="230"/>
                    </a:lnTo>
                    <a:lnTo>
                      <a:pt x="192" y="229"/>
                    </a:lnTo>
                    <a:lnTo>
                      <a:pt x="215" y="225"/>
                    </a:lnTo>
                    <a:lnTo>
                      <a:pt x="217" y="225"/>
                    </a:lnTo>
                    <a:lnTo>
                      <a:pt x="215" y="209"/>
                    </a:lnTo>
                    <a:lnTo>
                      <a:pt x="220" y="202"/>
                    </a:lnTo>
                    <a:lnTo>
                      <a:pt x="222" y="202"/>
                    </a:lnTo>
                    <a:lnTo>
                      <a:pt x="238" y="205"/>
                    </a:lnTo>
                    <a:lnTo>
                      <a:pt x="257" y="200"/>
                    </a:lnTo>
                    <a:lnTo>
                      <a:pt x="279" y="195"/>
                    </a:lnTo>
                    <a:lnTo>
                      <a:pt x="293" y="201"/>
                    </a:lnTo>
                    <a:lnTo>
                      <a:pt x="306" y="182"/>
                    </a:lnTo>
                    <a:lnTo>
                      <a:pt x="295" y="177"/>
                    </a:lnTo>
                    <a:lnTo>
                      <a:pt x="304" y="156"/>
                    </a:lnTo>
                    <a:lnTo>
                      <a:pt x="294" y="144"/>
                    </a:lnTo>
                    <a:lnTo>
                      <a:pt x="302" y="132"/>
                    </a:lnTo>
                    <a:lnTo>
                      <a:pt x="288" y="113"/>
                    </a:lnTo>
                    <a:lnTo>
                      <a:pt x="294" y="84"/>
                    </a:lnTo>
                    <a:lnTo>
                      <a:pt x="322" y="65"/>
                    </a:lnTo>
                    <a:lnTo>
                      <a:pt x="321" y="64"/>
                    </a:lnTo>
                    <a:lnTo>
                      <a:pt x="319" y="28"/>
                    </a:lnTo>
                    <a:lnTo>
                      <a:pt x="303" y="19"/>
                    </a:lnTo>
                    <a:lnTo>
                      <a:pt x="292" y="22"/>
                    </a:lnTo>
                    <a:lnTo>
                      <a:pt x="293" y="11"/>
                    </a:lnTo>
                    <a:lnTo>
                      <a:pt x="272" y="4"/>
                    </a:lnTo>
                    <a:lnTo>
                      <a:pt x="272" y="2"/>
                    </a:lnTo>
                    <a:lnTo>
                      <a:pt x="256" y="12"/>
                    </a:lnTo>
                    <a:lnTo>
                      <a:pt x="255" y="12"/>
                    </a:lnTo>
                    <a:lnTo>
                      <a:pt x="244" y="0"/>
                    </a:lnTo>
                    <a:lnTo>
                      <a:pt x="238" y="13"/>
                    </a:lnTo>
                    <a:lnTo>
                      <a:pt x="214" y="4"/>
                    </a:lnTo>
                    <a:lnTo>
                      <a:pt x="209" y="6"/>
                    </a:lnTo>
                    <a:lnTo>
                      <a:pt x="208" y="6"/>
                    </a:lnTo>
                    <a:lnTo>
                      <a:pt x="186" y="22"/>
                    </a:lnTo>
                    <a:lnTo>
                      <a:pt x="163" y="11"/>
                    </a:lnTo>
                    <a:lnTo>
                      <a:pt x="171" y="35"/>
                    </a:lnTo>
                    <a:lnTo>
                      <a:pt x="171" y="44"/>
                    </a:lnTo>
                    <a:lnTo>
                      <a:pt x="171" y="45"/>
                    </a:lnTo>
                    <a:lnTo>
                      <a:pt x="123" y="62"/>
                    </a:lnTo>
                    <a:lnTo>
                      <a:pt x="103" y="71"/>
                    </a:lnTo>
                    <a:lnTo>
                      <a:pt x="111" y="102"/>
                    </a:lnTo>
                    <a:lnTo>
                      <a:pt x="110" y="103"/>
                    </a:lnTo>
                    <a:lnTo>
                      <a:pt x="102" y="108"/>
                    </a:lnTo>
                    <a:lnTo>
                      <a:pt x="86" y="87"/>
                    </a:lnTo>
                    <a:lnTo>
                      <a:pt x="51" y="98"/>
                    </a:lnTo>
                    <a:lnTo>
                      <a:pt x="50" y="98"/>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0" name="Freeform 57"/>
              <p:cNvSpPr>
                <a:spLocks/>
              </p:cNvSpPr>
              <p:nvPr/>
            </p:nvSpPr>
            <p:spPr bwMode="auto">
              <a:xfrm>
                <a:off x="2083" y="3148"/>
                <a:ext cx="357" cy="462"/>
              </a:xfrm>
              <a:custGeom>
                <a:avLst/>
                <a:gdLst>
                  <a:gd name="T0" fmla="*/ 77 w 371"/>
                  <a:gd name="T1" fmla="*/ 381 h 479"/>
                  <a:gd name="T2" fmla="*/ 103 w 371"/>
                  <a:gd name="T3" fmla="*/ 386 h 479"/>
                  <a:gd name="T4" fmla="*/ 106 w 371"/>
                  <a:gd name="T5" fmla="*/ 406 h 479"/>
                  <a:gd name="T6" fmla="*/ 100 w 371"/>
                  <a:gd name="T7" fmla="*/ 436 h 479"/>
                  <a:gd name="T8" fmla="*/ 115 w 371"/>
                  <a:gd name="T9" fmla="*/ 450 h 479"/>
                  <a:gd name="T10" fmla="*/ 129 w 371"/>
                  <a:gd name="T11" fmla="*/ 451 h 479"/>
                  <a:gd name="T12" fmla="*/ 178 w 371"/>
                  <a:gd name="T13" fmla="*/ 461 h 479"/>
                  <a:gd name="T14" fmla="*/ 187 w 371"/>
                  <a:gd name="T15" fmla="*/ 456 h 479"/>
                  <a:gd name="T16" fmla="*/ 198 w 371"/>
                  <a:gd name="T17" fmla="*/ 418 h 479"/>
                  <a:gd name="T18" fmla="*/ 244 w 371"/>
                  <a:gd name="T19" fmla="*/ 399 h 479"/>
                  <a:gd name="T20" fmla="*/ 237 w 371"/>
                  <a:gd name="T21" fmla="*/ 368 h 479"/>
                  <a:gd name="T22" fmla="*/ 280 w 371"/>
                  <a:gd name="T23" fmla="*/ 363 h 479"/>
                  <a:gd name="T24" fmla="*/ 309 w 371"/>
                  <a:gd name="T25" fmla="*/ 369 h 479"/>
                  <a:gd name="T26" fmla="*/ 325 w 371"/>
                  <a:gd name="T27" fmla="*/ 369 h 479"/>
                  <a:gd name="T28" fmla="*/ 342 w 371"/>
                  <a:gd name="T29" fmla="*/ 360 h 479"/>
                  <a:gd name="T30" fmla="*/ 346 w 371"/>
                  <a:gd name="T31" fmla="*/ 313 h 479"/>
                  <a:gd name="T32" fmla="*/ 331 w 371"/>
                  <a:gd name="T33" fmla="*/ 281 h 479"/>
                  <a:gd name="T34" fmla="*/ 328 w 371"/>
                  <a:gd name="T35" fmla="*/ 264 h 479"/>
                  <a:gd name="T36" fmla="*/ 352 w 371"/>
                  <a:gd name="T37" fmla="*/ 262 h 479"/>
                  <a:gd name="T38" fmla="*/ 349 w 371"/>
                  <a:gd name="T39" fmla="*/ 238 h 479"/>
                  <a:gd name="T40" fmla="*/ 356 w 371"/>
                  <a:gd name="T41" fmla="*/ 217 h 479"/>
                  <a:gd name="T42" fmla="*/ 355 w 371"/>
                  <a:gd name="T43" fmla="*/ 179 h 479"/>
                  <a:gd name="T44" fmla="*/ 343 w 371"/>
                  <a:gd name="T45" fmla="*/ 135 h 479"/>
                  <a:gd name="T46" fmla="*/ 325 w 371"/>
                  <a:gd name="T47" fmla="*/ 141 h 479"/>
                  <a:gd name="T48" fmla="*/ 315 w 371"/>
                  <a:gd name="T49" fmla="*/ 112 h 479"/>
                  <a:gd name="T50" fmla="*/ 286 w 371"/>
                  <a:gd name="T51" fmla="*/ 100 h 479"/>
                  <a:gd name="T52" fmla="*/ 261 w 371"/>
                  <a:gd name="T53" fmla="*/ 74 h 479"/>
                  <a:gd name="T54" fmla="*/ 248 w 371"/>
                  <a:gd name="T55" fmla="*/ 75 h 479"/>
                  <a:gd name="T56" fmla="*/ 230 w 371"/>
                  <a:gd name="T57" fmla="*/ 40 h 479"/>
                  <a:gd name="T58" fmla="*/ 215 w 371"/>
                  <a:gd name="T59" fmla="*/ 6 h 479"/>
                  <a:gd name="T60" fmla="*/ 188 w 371"/>
                  <a:gd name="T61" fmla="*/ 17 h 479"/>
                  <a:gd name="T62" fmla="*/ 159 w 371"/>
                  <a:gd name="T63" fmla="*/ 21 h 479"/>
                  <a:gd name="T64" fmla="*/ 130 w 371"/>
                  <a:gd name="T65" fmla="*/ 19 h 479"/>
                  <a:gd name="T66" fmla="*/ 86 w 371"/>
                  <a:gd name="T67" fmla="*/ 59 h 479"/>
                  <a:gd name="T68" fmla="*/ 61 w 371"/>
                  <a:gd name="T69" fmla="*/ 87 h 479"/>
                  <a:gd name="T70" fmla="*/ 46 w 371"/>
                  <a:gd name="T71" fmla="*/ 121 h 479"/>
                  <a:gd name="T72" fmla="*/ 19 w 371"/>
                  <a:gd name="T73" fmla="*/ 136 h 479"/>
                  <a:gd name="T74" fmla="*/ 34 w 371"/>
                  <a:gd name="T75" fmla="*/ 145 h 479"/>
                  <a:gd name="T76" fmla="*/ 32 w 371"/>
                  <a:gd name="T77" fmla="*/ 155 h 479"/>
                  <a:gd name="T78" fmla="*/ 44 w 371"/>
                  <a:gd name="T79" fmla="*/ 165 h 479"/>
                  <a:gd name="T80" fmla="*/ 41 w 371"/>
                  <a:gd name="T81" fmla="*/ 215 h 479"/>
                  <a:gd name="T82" fmla="*/ 28 w 371"/>
                  <a:gd name="T83" fmla="*/ 229 h 479"/>
                  <a:gd name="T84" fmla="*/ 37 w 371"/>
                  <a:gd name="T85" fmla="*/ 245 h 479"/>
                  <a:gd name="T86" fmla="*/ 18 w 371"/>
                  <a:gd name="T87" fmla="*/ 271 h 479"/>
                  <a:gd name="T88" fmla="*/ 33 w 371"/>
                  <a:gd name="T89" fmla="*/ 296 h 479"/>
                  <a:gd name="T90" fmla="*/ 32 w 371"/>
                  <a:gd name="T91" fmla="*/ 308 h 479"/>
                  <a:gd name="T92" fmla="*/ 0 w 371"/>
                  <a:gd name="T93" fmla="*/ 318 h 479"/>
                  <a:gd name="T94" fmla="*/ 11 w 371"/>
                  <a:gd name="T95" fmla="*/ 352 h 479"/>
                  <a:gd name="T96" fmla="*/ 38 w 371"/>
                  <a:gd name="T97" fmla="*/ 371 h 479"/>
                  <a:gd name="T98" fmla="*/ 59 w 371"/>
                  <a:gd name="T99" fmla="*/ 374 h 479"/>
                  <a:gd name="T100" fmla="*/ 76 w 371"/>
                  <a:gd name="T101" fmla="*/ 380 h 4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1"/>
                  <a:gd name="T154" fmla="*/ 0 h 479"/>
                  <a:gd name="T155" fmla="*/ 371 w 371"/>
                  <a:gd name="T156" fmla="*/ 479 h 4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1" h="479">
                    <a:moveTo>
                      <a:pt x="79" y="394"/>
                    </a:moveTo>
                    <a:lnTo>
                      <a:pt x="80" y="395"/>
                    </a:lnTo>
                    <a:lnTo>
                      <a:pt x="109" y="390"/>
                    </a:lnTo>
                    <a:lnTo>
                      <a:pt x="107" y="400"/>
                    </a:lnTo>
                    <a:lnTo>
                      <a:pt x="120" y="418"/>
                    </a:lnTo>
                    <a:lnTo>
                      <a:pt x="110" y="421"/>
                    </a:lnTo>
                    <a:lnTo>
                      <a:pt x="106" y="451"/>
                    </a:lnTo>
                    <a:lnTo>
                      <a:pt x="104" y="452"/>
                    </a:lnTo>
                    <a:lnTo>
                      <a:pt x="119" y="457"/>
                    </a:lnTo>
                    <a:lnTo>
                      <a:pt x="120" y="467"/>
                    </a:lnTo>
                    <a:lnTo>
                      <a:pt x="133" y="468"/>
                    </a:lnTo>
                    <a:lnTo>
                      <a:pt x="134" y="468"/>
                    </a:lnTo>
                    <a:lnTo>
                      <a:pt x="169" y="458"/>
                    </a:lnTo>
                    <a:lnTo>
                      <a:pt x="185" y="478"/>
                    </a:lnTo>
                    <a:lnTo>
                      <a:pt x="193" y="473"/>
                    </a:lnTo>
                    <a:lnTo>
                      <a:pt x="194" y="473"/>
                    </a:lnTo>
                    <a:lnTo>
                      <a:pt x="185" y="442"/>
                    </a:lnTo>
                    <a:lnTo>
                      <a:pt x="206" y="433"/>
                    </a:lnTo>
                    <a:lnTo>
                      <a:pt x="254" y="415"/>
                    </a:lnTo>
                    <a:lnTo>
                      <a:pt x="254" y="414"/>
                    </a:lnTo>
                    <a:lnTo>
                      <a:pt x="254" y="406"/>
                    </a:lnTo>
                    <a:lnTo>
                      <a:pt x="246" y="382"/>
                    </a:lnTo>
                    <a:lnTo>
                      <a:pt x="269" y="392"/>
                    </a:lnTo>
                    <a:lnTo>
                      <a:pt x="291" y="376"/>
                    </a:lnTo>
                    <a:lnTo>
                      <a:pt x="297" y="374"/>
                    </a:lnTo>
                    <a:lnTo>
                      <a:pt x="321" y="383"/>
                    </a:lnTo>
                    <a:lnTo>
                      <a:pt x="327" y="370"/>
                    </a:lnTo>
                    <a:lnTo>
                      <a:pt x="338" y="383"/>
                    </a:lnTo>
                    <a:lnTo>
                      <a:pt x="338" y="382"/>
                    </a:lnTo>
                    <a:lnTo>
                      <a:pt x="355" y="373"/>
                    </a:lnTo>
                    <a:lnTo>
                      <a:pt x="351" y="321"/>
                    </a:lnTo>
                    <a:lnTo>
                      <a:pt x="360" y="324"/>
                    </a:lnTo>
                    <a:lnTo>
                      <a:pt x="361" y="302"/>
                    </a:lnTo>
                    <a:lnTo>
                      <a:pt x="344" y="291"/>
                    </a:lnTo>
                    <a:lnTo>
                      <a:pt x="343" y="289"/>
                    </a:lnTo>
                    <a:lnTo>
                      <a:pt x="341" y="274"/>
                    </a:lnTo>
                    <a:lnTo>
                      <a:pt x="347" y="264"/>
                    </a:lnTo>
                    <a:lnTo>
                      <a:pt x="366" y="272"/>
                    </a:lnTo>
                    <a:lnTo>
                      <a:pt x="367" y="258"/>
                    </a:lnTo>
                    <a:lnTo>
                      <a:pt x="363" y="247"/>
                    </a:lnTo>
                    <a:lnTo>
                      <a:pt x="370" y="226"/>
                    </a:lnTo>
                    <a:lnTo>
                      <a:pt x="370" y="225"/>
                    </a:lnTo>
                    <a:lnTo>
                      <a:pt x="362" y="212"/>
                    </a:lnTo>
                    <a:lnTo>
                      <a:pt x="369" y="186"/>
                    </a:lnTo>
                    <a:lnTo>
                      <a:pt x="357" y="142"/>
                    </a:lnTo>
                    <a:lnTo>
                      <a:pt x="356" y="140"/>
                    </a:lnTo>
                    <a:lnTo>
                      <a:pt x="341" y="145"/>
                    </a:lnTo>
                    <a:lnTo>
                      <a:pt x="338" y="146"/>
                    </a:lnTo>
                    <a:lnTo>
                      <a:pt x="332" y="120"/>
                    </a:lnTo>
                    <a:lnTo>
                      <a:pt x="327" y="116"/>
                    </a:lnTo>
                    <a:lnTo>
                      <a:pt x="309" y="97"/>
                    </a:lnTo>
                    <a:lnTo>
                      <a:pt x="297" y="104"/>
                    </a:lnTo>
                    <a:lnTo>
                      <a:pt x="278" y="98"/>
                    </a:lnTo>
                    <a:lnTo>
                      <a:pt x="271" y="77"/>
                    </a:lnTo>
                    <a:lnTo>
                      <a:pt x="260" y="78"/>
                    </a:lnTo>
                    <a:lnTo>
                      <a:pt x="258" y="78"/>
                    </a:lnTo>
                    <a:lnTo>
                      <a:pt x="242" y="64"/>
                    </a:lnTo>
                    <a:lnTo>
                      <a:pt x="239" y="41"/>
                    </a:lnTo>
                    <a:lnTo>
                      <a:pt x="226" y="32"/>
                    </a:lnTo>
                    <a:lnTo>
                      <a:pt x="223" y="6"/>
                    </a:lnTo>
                    <a:lnTo>
                      <a:pt x="210" y="0"/>
                    </a:lnTo>
                    <a:lnTo>
                      <a:pt x="195" y="18"/>
                    </a:lnTo>
                    <a:lnTo>
                      <a:pt x="186" y="23"/>
                    </a:lnTo>
                    <a:lnTo>
                      <a:pt x="165" y="22"/>
                    </a:lnTo>
                    <a:lnTo>
                      <a:pt x="162" y="29"/>
                    </a:lnTo>
                    <a:lnTo>
                      <a:pt x="135" y="20"/>
                    </a:lnTo>
                    <a:lnTo>
                      <a:pt x="121" y="46"/>
                    </a:lnTo>
                    <a:lnTo>
                      <a:pt x="89" y="61"/>
                    </a:lnTo>
                    <a:lnTo>
                      <a:pt x="64" y="62"/>
                    </a:lnTo>
                    <a:lnTo>
                      <a:pt x="63" y="90"/>
                    </a:lnTo>
                    <a:lnTo>
                      <a:pt x="50" y="101"/>
                    </a:lnTo>
                    <a:lnTo>
                      <a:pt x="48" y="125"/>
                    </a:lnTo>
                    <a:lnTo>
                      <a:pt x="30" y="128"/>
                    </a:lnTo>
                    <a:lnTo>
                      <a:pt x="20" y="141"/>
                    </a:lnTo>
                    <a:lnTo>
                      <a:pt x="20" y="142"/>
                    </a:lnTo>
                    <a:lnTo>
                      <a:pt x="35" y="150"/>
                    </a:lnTo>
                    <a:lnTo>
                      <a:pt x="33" y="160"/>
                    </a:lnTo>
                    <a:lnTo>
                      <a:pt x="33" y="161"/>
                    </a:lnTo>
                    <a:lnTo>
                      <a:pt x="46" y="172"/>
                    </a:lnTo>
                    <a:lnTo>
                      <a:pt x="46" y="171"/>
                    </a:lnTo>
                    <a:lnTo>
                      <a:pt x="54" y="199"/>
                    </a:lnTo>
                    <a:lnTo>
                      <a:pt x="43" y="223"/>
                    </a:lnTo>
                    <a:lnTo>
                      <a:pt x="30" y="221"/>
                    </a:lnTo>
                    <a:lnTo>
                      <a:pt x="29" y="237"/>
                    </a:lnTo>
                    <a:lnTo>
                      <a:pt x="30" y="245"/>
                    </a:lnTo>
                    <a:lnTo>
                      <a:pt x="38" y="254"/>
                    </a:lnTo>
                    <a:lnTo>
                      <a:pt x="23" y="266"/>
                    </a:lnTo>
                    <a:lnTo>
                      <a:pt x="19" y="281"/>
                    </a:lnTo>
                    <a:lnTo>
                      <a:pt x="17" y="293"/>
                    </a:lnTo>
                    <a:lnTo>
                      <a:pt x="34" y="307"/>
                    </a:lnTo>
                    <a:lnTo>
                      <a:pt x="35" y="305"/>
                    </a:lnTo>
                    <a:lnTo>
                      <a:pt x="33" y="319"/>
                    </a:lnTo>
                    <a:lnTo>
                      <a:pt x="10" y="324"/>
                    </a:lnTo>
                    <a:lnTo>
                      <a:pt x="0" y="330"/>
                    </a:lnTo>
                    <a:lnTo>
                      <a:pt x="3" y="347"/>
                    </a:lnTo>
                    <a:lnTo>
                      <a:pt x="11" y="365"/>
                    </a:lnTo>
                    <a:lnTo>
                      <a:pt x="15" y="375"/>
                    </a:lnTo>
                    <a:lnTo>
                      <a:pt x="40" y="385"/>
                    </a:lnTo>
                    <a:lnTo>
                      <a:pt x="45" y="374"/>
                    </a:lnTo>
                    <a:lnTo>
                      <a:pt x="61" y="388"/>
                    </a:lnTo>
                    <a:lnTo>
                      <a:pt x="70" y="396"/>
                    </a:lnTo>
                    <a:lnTo>
                      <a:pt x="79" y="394"/>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1" name="Freeform 58"/>
              <p:cNvSpPr>
                <a:spLocks/>
              </p:cNvSpPr>
              <p:nvPr/>
            </p:nvSpPr>
            <p:spPr bwMode="auto">
              <a:xfrm>
                <a:off x="2421" y="3370"/>
                <a:ext cx="235" cy="330"/>
              </a:xfrm>
              <a:custGeom>
                <a:avLst/>
                <a:gdLst>
                  <a:gd name="T0" fmla="*/ 173 w 243"/>
                  <a:gd name="T1" fmla="*/ 270 h 342"/>
                  <a:gd name="T2" fmla="*/ 179 w 243"/>
                  <a:gd name="T3" fmla="*/ 256 h 342"/>
                  <a:gd name="T4" fmla="*/ 169 w 243"/>
                  <a:gd name="T5" fmla="*/ 236 h 342"/>
                  <a:gd name="T6" fmla="*/ 178 w 243"/>
                  <a:gd name="T7" fmla="*/ 217 h 342"/>
                  <a:gd name="T8" fmla="*/ 171 w 243"/>
                  <a:gd name="T9" fmla="*/ 206 h 342"/>
                  <a:gd name="T10" fmla="*/ 193 w 243"/>
                  <a:gd name="T11" fmla="*/ 192 h 342"/>
                  <a:gd name="T12" fmla="*/ 215 w 243"/>
                  <a:gd name="T13" fmla="*/ 179 h 342"/>
                  <a:gd name="T14" fmla="*/ 234 w 243"/>
                  <a:gd name="T15" fmla="*/ 155 h 342"/>
                  <a:gd name="T16" fmla="*/ 223 w 243"/>
                  <a:gd name="T17" fmla="*/ 138 h 342"/>
                  <a:gd name="T18" fmla="*/ 209 w 243"/>
                  <a:gd name="T19" fmla="*/ 113 h 342"/>
                  <a:gd name="T20" fmla="*/ 200 w 243"/>
                  <a:gd name="T21" fmla="*/ 105 h 342"/>
                  <a:gd name="T22" fmla="*/ 210 w 243"/>
                  <a:gd name="T23" fmla="*/ 52 h 342"/>
                  <a:gd name="T24" fmla="*/ 164 w 243"/>
                  <a:gd name="T25" fmla="*/ 10 h 342"/>
                  <a:gd name="T26" fmla="*/ 146 w 243"/>
                  <a:gd name="T27" fmla="*/ 3 h 342"/>
                  <a:gd name="T28" fmla="*/ 117 w 243"/>
                  <a:gd name="T29" fmla="*/ 22 h 342"/>
                  <a:gd name="T30" fmla="*/ 95 w 243"/>
                  <a:gd name="T31" fmla="*/ 34 h 342"/>
                  <a:gd name="T32" fmla="*/ 8 w 243"/>
                  <a:gd name="T33" fmla="*/ 94 h 342"/>
                  <a:gd name="T34" fmla="*/ 0 w 243"/>
                  <a:gd name="T35" fmla="*/ 89 h 342"/>
                  <a:gd name="T36" fmla="*/ 4 w 243"/>
                  <a:gd name="T37" fmla="*/ 140 h 342"/>
                  <a:gd name="T38" fmla="*/ 23 w 243"/>
                  <a:gd name="T39" fmla="*/ 157 h 342"/>
                  <a:gd name="T40" fmla="*/ 48 w 243"/>
                  <a:gd name="T41" fmla="*/ 163 h 342"/>
                  <a:gd name="T42" fmla="*/ 51 w 243"/>
                  <a:gd name="T43" fmla="*/ 199 h 342"/>
                  <a:gd name="T44" fmla="*/ 19 w 243"/>
                  <a:gd name="T45" fmla="*/ 245 h 342"/>
                  <a:gd name="T46" fmla="*/ 25 w 243"/>
                  <a:gd name="T47" fmla="*/ 275 h 342"/>
                  <a:gd name="T48" fmla="*/ 43 w 243"/>
                  <a:gd name="T49" fmla="*/ 285 h 342"/>
                  <a:gd name="T50" fmla="*/ 56 w 243"/>
                  <a:gd name="T51" fmla="*/ 303 h 342"/>
                  <a:gd name="T52" fmla="*/ 77 w 243"/>
                  <a:gd name="T53" fmla="*/ 291 h 342"/>
                  <a:gd name="T54" fmla="*/ 85 w 243"/>
                  <a:gd name="T55" fmla="*/ 294 h 342"/>
                  <a:gd name="T56" fmla="*/ 100 w 243"/>
                  <a:gd name="T57" fmla="*/ 327 h 342"/>
                  <a:gd name="T58" fmla="*/ 127 w 243"/>
                  <a:gd name="T59" fmla="*/ 316 h 342"/>
                  <a:gd name="T60" fmla="*/ 146 w 243"/>
                  <a:gd name="T61" fmla="*/ 312 h 342"/>
                  <a:gd name="T62" fmla="*/ 149 w 243"/>
                  <a:gd name="T63" fmla="*/ 322 h 342"/>
                  <a:gd name="T64" fmla="*/ 176 w 243"/>
                  <a:gd name="T65" fmla="*/ 329 h 342"/>
                  <a:gd name="T66" fmla="*/ 193 w 243"/>
                  <a:gd name="T67" fmla="*/ 312 h 342"/>
                  <a:gd name="T68" fmla="*/ 186 w 243"/>
                  <a:gd name="T69" fmla="*/ 294 h 342"/>
                  <a:gd name="T70" fmla="*/ 175 w 243"/>
                  <a:gd name="T71" fmla="*/ 283 h 3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342"/>
                  <a:gd name="T110" fmla="*/ 243 w 243"/>
                  <a:gd name="T111" fmla="*/ 342 h 3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342">
                    <a:moveTo>
                      <a:pt x="181" y="293"/>
                    </a:moveTo>
                    <a:lnTo>
                      <a:pt x="179" y="280"/>
                    </a:lnTo>
                    <a:lnTo>
                      <a:pt x="179" y="279"/>
                    </a:lnTo>
                    <a:lnTo>
                      <a:pt x="185" y="265"/>
                    </a:lnTo>
                    <a:lnTo>
                      <a:pt x="173" y="257"/>
                    </a:lnTo>
                    <a:lnTo>
                      <a:pt x="175" y="245"/>
                    </a:lnTo>
                    <a:lnTo>
                      <a:pt x="186" y="247"/>
                    </a:lnTo>
                    <a:lnTo>
                      <a:pt x="184" y="225"/>
                    </a:lnTo>
                    <a:lnTo>
                      <a:pt x="176" y="214"/>
                    </a:lnTo>
                    <a:lnTo>
                      <a:pt x="177" y="213"/>
                    </a:lnTo>
                    <a:lnTo>
                      <a:pt x="183" y="201"/>
                    </a:lnTo>
                    <a:lnTo>
                      <a:pt x="200" y="199"/>
                    </a:lnTo>
                    <a:lnTo>
                      <a:pt x="202" y="199"/>
                    </a:lnTo>
                    <a:lnTo>
                      <a:pt x="222" y="185"/>
                    </a:lnTo>
                    <a:lnTo>
                      <a:pt x="230" y="164"/>
                    </a:lnTo>
                    <a:lnTo>
                      <a:pt x="242" y="161"/>
                    </a:lnTo>
                    <a:lnTo>
                      <a:pt x="240" y="143"/>
                    </a:lnTo>
                    <a:lnTo>
                      <a:pt x="231" y="143"/>
                    </a:lnTo>
                    <a:lnTo>
                      <a:pt x="218" y="130"/>
                    </a:lnTo>
                    <a:lnTo>
                      <a:pt x="216" y="117"/>
                    </a:lnTo>
                    <a:lnTo>
                      <a:pt x="207" y="111"/>
                    </a:lnTo>
                    <a:lnTo>
                      <a:pt x="207" y="109"/>
                    </a:lnTo>
                    <a:lnTo>
                      <a:pt x="207" y="81"/>
                    </a:lnTo>
                    <a:lnTo>
                      <a:pt x="217" y="54"/>
                    </a:lnTo>
                    <a:lnTo>
                      <a:pt x="190" y="40"/>
                    </a:lnTo>
                    <a:lnTo>
                      <a:pt x="170" y="10"/>
                    </a:lnTo>
                    <a:lnTo>
                      <a:pt x="152" y="0"/>
                    </a:lnTo>
                    <a:lnTo>
                      <a:pt x="151" y="3"/>
                    </a:lnTo>
                    <a:lnTo>
                      <a:pt x="137" y="29"/>
                    </a:lnTo>
                    <a:lnTo>
                      <a:pt x="121" y="23"/>
                    </a:lnTo>
                    <a:lnTo>
                      <a:pt x="99" y="32"/>
                    </a:lnTo>
                    <a:lnTo>
                      <a:pt x="98" y="35"/>
                    </a:lnTo>
                    <a:lnTo>
                      <a:pt x="86" y="88"/>
                    </a:lnTo>
                    <a:lnTo>
                      <a:pt x="8" y="97"/>
                    </a:lnTo>
                    <a:lnTo>
                      <a:pt x="9" y="94"/>
                    </a:lnTo>
                    <a:lnTo>
                      <a:pt x="0" y="92"/>
                    </a:lnTo>
                    <a:lnTo>
                      <a:pt x="4" y="143"/>
                    </a:lnTo>
                    <a:lnTo>
                      <a:pt x="4" y="145"/>
                    </a:lnTo>
                    <a:lnTo>
                      <a:pt x="25" y="152"/>
                    </a:lnTo>
                    <a:lnTo>
                      <a:pt x="24" y="163"/>
                    </a:lnTo>
                    <a:lnTo>
                      <a:pt x="35" y="160"/>
                    </a:lnTo>
                    <a:lnTo>
                      <a:pt x="50" y="169"/>
                    </a:lnTo>
                    <a:lnTo>
                      <a:pt x="52" y="205"/>
                    </a:lnTo>
                    <a:lnTo>
                      <a:pt x="53" y="206"/>
                    </a:lnTo>
                    <a:lnTo>
                      <a:pt x="26" y="225"/>
                    </a:lnTo>
                    <a:lnTo>
                      <a:pt x="20" y="254"/>
                    </a:lnTo>
                    <a:lnTo>
                      <a:pt x="34" y="273"/>
                    </a:lnTo>
                    <a:lnTo>
                      <a:pt x="26" y="285"/>
                    </a:lnTo>
                    <a:lnTo>
                      <a:pt x="35" y="297"/>
                    </a:lnTo>
                    <a:lnTo>
                      <a:pt x="44" y="295"/>
                    </a:lnTo>
                    <a:lnTo>
                      <a:pt x="52" y="303"/>
                    </a:lnTo>
                    <a:lnTo>
                      <a:pt x="58" y="314"/>
                    </a:lnTo>
                    <a:lnTo>
                      <a:pt x="64" y="316"/>
                    </a:lnTo>
                    <a:lnTo>
                      <a:pt x="80" y="302"/>
                    </a:lnTo>
                    <a:lnTo>
                      <a:pt x="80" y="300"/>
                    </a:lnTo>
                    <a:lnTo>
                      <a:pt x="88" y="305"/>
                    </a:lnTo>
                    <a:lnTo>
                      <a:pt x="92" y="333"/>
                    </a:lnTo>
                    <a:lnTo>
                      <a:pt x="103" y="339"/>
                    </a:lnTo>
                    <a:lnTo>
                      <a:pt x="129" y="328"/>
                    </a:lnTo>
                    <a:lnTo>
                      <a:pt x="131" y="328"/>
                    </a:lnTo>
                    <a:lnTo>
                      <a:pt x="138" y="329"/>
                    </a:lnTo>
                    <a:lnTo>
                      <a:pt x="151" y="323"/>
                    </a:lnTo>
                    <a:lnTo>
                      <a:pt x="153" y="334"/>
                    </a:lnTo>
                    <a:lnTo>
                      <a:pt x="154" y="334"/>
                    </a:lnTo>
                    <a:lnTo>
                      <a:pt x="171" y="332"/>
                    </a:lnTo>
                    <a:lnTo>
                      <a:pt x="182" y="341"/>
                    </a:lnTo>
                    <a:lnTo>
                      <a:pt x="198" y="333"/>
                    </a:lnTo>
                    <a:lnTo>
                      <a:pt x="200" y="323"/>
                    </a:lnTo>
                    <a:lnTo>
                      <a:pt x="196" y="322"/>
                    </a:lnTo>
                    <a:lnTo>
                      <a:pt x="192" y="305"/>
                    </a:lnTo>
                    <a:lnTo>
                      <a:pt x="181" y="294"/>
                    </a:lnTo>
                    <a:lnTo>
                      <a:pt x="181" y="293"/>
                    </a:lnTo>
                  </a:path>
                </a:pathLst>
              </a:custGeom>
              <a:solidFill>
                <a:schemeClr val="accent2"/>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2" name="Freeform 59"/>
              <p:cNvSpPr>
                <a:spLocks/>
              </p:cNvSpPr>
              <p:nvPr/>
            </p:nvSpPr>
            <p:spPr bwMode="auto">
              <a:xfrm>
                <a:off x="1968" y="2853"/>
                <a:ext cx="423" cy="433"/>
              </a:xfrm>
              <a:custGeom>
                <a:avLst/>
                <a:gdLst>
                  <a:gd name="T0" fmla="*/ 236 w 439"/>
                  <a:gd name="T1" fmla="*/ 36 h 449"/>
                  <a:gd name="T2" fmla="*/ 247 w 439"/>
                  <a:gd name="T3" fmla="*/ 27 h 449"/>
                  <a:gd name="T4" fmla="*/ 277 w 439"/>
                  <a:gd name="T5" fmla="*/ 0 h 449"/>
                  <a:gd name="T6" fmla="*/ 311 w 439"/>
                  <a:gd name="T7" fmla="*/ 28 h 449"/>
                  <a:gd name="T8" fmla="*/ 337 w 439"/>
                  <a:gd name="T9" fmla="*/ 61 h 449"/>
                  <a:gd name="T10" fmla="*/ 384 w 439"/>
                  <a:gd name="T11" fmla="*/ 98 h 449"/>
                  <a:gd name="T12" fmla="*/ 374 w 439"/>
                  <a:gd name="T13" fmla="*/ 102 h 449"/>
                  <a:gd name="T14" fmla="*/ 389 w 439"/>
                  <a:gd name="T15" fmla="*/ 132 h 449"/>
                  <a:gd name="T16" fmla="*/ 393 w 439"/>
                  <a:gd name="T17" fmla="*/ 158 h 449"/>
                  <a:gd name="T18" fmla="*/ 409 w 439"/>
                  <a:gd name="T19" fmla="*/ 183 h 449"/>
                  <a:gd name="T20" fmla="*/ 414 w 439"/>
                  <a:gd name="T21" fmla="*/ 232 h 449"/>
                  <a:gd name="T22" fmla="*/ 415 w 439"/>
                  <a:gd name="T23" fmla="*/ 257 h 449"/>
                  <a:gd name="T24" fmla="*/ 415 w 439"/>
                  <a:gd name="T25" fmla="*/ 294 h 449"/>
                  <a:gd name="T26" fmla="*/ 391 w 439"/>
                  <a:gd name="T27" fmla="*/ 302 h 449"/>
                  <a:gd name="T28" fmla="*/ 364 w 439"/>
                  <a:gd name="T29" fmla="*/ 309 h 449"/>
                  <a:gd name="T30" fmla="*/ 345 w 439"/>
                  <a:gd name="T31" fmla="*/ 335 h 449"/>
                  <a:gd name="T32" fmla="*/ 330 w 439"/>
                  <a:gd name="T33" fmla="*/ 301 h 449"/>
                  <a:gd name="T34" fmla="*/ 304 w 439"/>
                  <a:gd name="T35" fmla="*/ 312 h 449"/>
                  <a:gd name="T36" fmla="*/ 274 w 439"/>
                  <a:gd name="T37" fmla="*/ 316 h 449"/>
                  <a:gd name="T38" fmla="*/ 246 w 439"/>
                  <a:gd name="T39" fmla="*/ 315 h 449"/>
                  <a:gd name="T40" fmla="*/ 231 w 439"/>
                  <a:gd name="T41" fmla="*/ 339 h 449"/>
                  <a:gd name="T42" fmla="*/ 176 w 439"/>
                  <a:gd name="T43" fmla="*/ 355 h 449"/>
                  <a:gd name="T44" fmla="*/ 145 w 439"/>
                  <a:gd name="T45" fmla="*/ 344 h 449"/>
                  <a:gd name="T46" fmla="*/ 133 w 439"/>
                  <a:gd name="T47" fmla="*/ 369 h 449"/>
                  <a:gd name="T48" fmla="*/ 109 w 439"/>
                  <a:gd name="T49" fmla="*/ 386 h 449"/>
                  <a:gd name="T50" fmla="*/ 87 w 439"/>
                  <a:gd name="T51" fmla="*/ 402 h 449"/>
                  <a:gd name="T52" fmla="*/ 52 w 439"/>
                  <a:gd name="T53" fmla="*/ 432 h 449"/>
                  <a:gd name="T54" fmla="*/ 18 w 439"/>
                  <a:gd name="T55" fmla="*/ 425 h 449"/>
                  <a:gd name="T56" fmla="*/ 10 w 439"/>
                  <a:gd name="T57" fmla="*/ 390 h 449"/>
                  <a:gd name="T58" fmla="*/ 14 w 439"/>
                  <a:gd name="T59" fmla="*/ 367 h 449"/>
                  <a:gd name="T60" fmla="*/ 24 w 439"/>
                  <a:gd name="T61" fmla="*/ 351 h 449"/>
                  <a:gd name="T62" fmla="*/ 14 w 439"/>
                  <a:gd name="T63" fmla="*/ 319 h 449"/>
                  <a:gd name="T64" fmla="*/ 0 w 439"/>
                  <a:gd name="T65" fmla="*/ 301 h 449"/>
                  <a:gd name="T66" fmla="*/ 14 w 439"/>
                  <a:gd name="T67" fmla="*/ 245 h 449"/>
                  <a:gd name="T68" fmla="*/ 36 w 439"/>
                  <a:gd name="T69" fmla="*/ 219 h 449"/>
                  <a:gd name="T70" fmla="*/ 33 w 439"/>
                  <a:gd name="T71" fmla="*/ 194 h 449"/>
                  <a:gd name="T72" fmla="*/ 40 w 439"/>
                  <a:gd name="T73" fmla="*/ 169 h 449"/>
                  <a:gd name="T74" fmla="*/ 97 w 439"/>
                  <a:gd name="T75" fmla="*/ 205 h 449"/>
                  <a:gd name="T76" fmla="*/ 110 w 439"/>
                  <a:gd name="T77" fmla="*/ 192 h 449"/>
                  <a:gd name="T78" fmla="*/ 126 w 439"/>
                  <a:gd name="T79" fmla="*/ 173 h 449"/>
                  <a:gd name="T80" fmla="*/ 154 w 439"/>
                  <a:gd name="T81" fmla="*/ 108 h 449"/>
                  <a:gd name="T82" fmla="*/ 172 w 439"/>
                  <a:gd name="T83" fmla="*/ 101 h 449"/>
                  <a:gd name="T84" fmla="*/ 159 w 439"/>
                  <a:gd name="T85" fmla="*/ 78 h 449"/>
                  <a:gd name="T86" fmla="*/ 187 w 439"/>
                  <a:gd name="T87" fmla="*/ 38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9"/>
                  <a:gd name="T133" fmla="*/ 0 h 449"/>
                  <a:gd name="T134" fmla="*/ 439 w 439"/>
                  <a:gd name="T135" fmla="*/ 449 h 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9" h="449">
                    <a:moveTo>
                      <a:pt x="225" y="35"/>
                    </a:moveTo>
                    <a:lnTo>
                      <a:pt x="245" y="37"/>
                    </a:lnTo>
                    <a:lnTo>
                      <a:pt x="255" y="30"/>
                    </a:lnTo>
                    <a:lnTo>
                      <a:pt x="256" y="28"/>
                    </a:lnTo>
                    <a:lnTo>
                      <a:pt x="265" y="3"/>
                    </a:lnTo>
                    <a:lnTo>
                      <a:pt x="287" y="0"/>
                    </a:lnTo>
                    <a:lnTo>
                      <a:pt x="309" y="11"/>
                    </a:lnTo>
                    <a:lnTo>
                      <a:pt x="323" y="29"/>
                    </a:lnTo>
                    <a:lnTo>
                      <a:pt x="349" y="62"/>
                    </a:lnTo>
                    <a:lnTo>
                      <a:pt x="350" y="63"/>
                    </a:lnTo>
                    <a:lnTo>
                      <a:pt x="369" y="67"/>
                    </a:lnTo>
                    <a:lnTo>
                      <a:pt x="399" y="102"/>
                    </a:lnTo>
                    <a:lnTo>
                      <a:pt x="390" y="105"/>
                    </a:lnTo>
                    <a:lnTo>
                      <a:pt x="388" y="106"/>
                    </a:lnTo>
                    <a:lnTo>
                      <a:pt x="415" y="123"/>
                    </a:lnTo>
                    <a:lnTo>
                      <a:pt x="404" y="137"/>
                    </a:lnTo>
                    <a:lnTo>
                      <a:pt x="407" y="157"/>
                    </a:lnTo>
                    <a:lnTo>
                      <a:pt x="408" y="164"/>
                    </a:lnTo>
                    <a:lnTo>
                      <a:pt x="409" y="171"/>
                    </a:lnTo>
                    <a:lnTo>
                      <a:pt x="424" y="190"/>
                    </a:lnTo>
                    <a:lnTo>
                      <a:pt x="412" y="196"/>
                    </a:lnTo>
                    <a:lnTo>
                      <a:pt x="430" y="241"/>
                    </a:lnTo>
                    <a:lnTo>
                      <a:pt x="437" y="257"/>
                    </a:lnTo>
                    <a:lnTo>
                      <a:pt x="431" y="267"/>
                    </a:lnTo>
                    <a:lnTo>
                      <a:pt x="438" y="277"/>
                    </a:lnTo>
                    <a:lnTo>
                      <a:pt x="431" y="305"/>
                    </a:lnTo>
                    <a:lnTo>
                      <a:pt x="430" y="312"/>
                    </a:lnTo>
                    <a:lnTo>
                      <a:pt x="406" y="313"/>
                    </a:lnTo>
                    <a:lnTo>
                      <a:pt x="404" y="324"/>
                    </a:lnTo>
                    <a:lnTo>
                      <a:pt x="378" y="320"/>
                    </a:lnTo>
                    <a:lnTo>
                      <a:pt x="358" y="346"/>
                    </a:lnTo>
                    <a:lnTo>
                      <a:pt x="358" y="347"/>
                    </a:lnTo>
                    <a:lnTo>
                      <a:pt x="345" y="339"/>
                    </a:lnTo>
                    <a:lnTo>
                      <a:pt x="343" y="312"/>
                    </a:lnTo>
                    <a:lnTo>
                      <a:pt x="329" y="306"/>
                    </a:lnTo>
                    <a:lnTo>
                      <a:pt x="315" y="324"/>
                    </a:lnTo>
                    <a:lnTo>
                      <a:pt x="306" y="329"/>
                    </a:lnTo>
                    <a:lnTo>
                      <a:pt x="284" y="328"/>
                    </a:lnTo>
                    <a:lnTo>
                      <a:pt x="281" y="335"/>
                    </a:lnTo>
                    <a:lnTo>
                      <a:pt x="255" y="327"/>
                    </a:lnTo>
                    <a:lnTo>
                      <a:pt x="254" y="326"/>
                    </a:lnTo>
                    <a:lnTo>
                      <a:pt x="240" y="352"/>
                    </a:lnTo>
                    <a:lnTo>
                      <a:pt x="208" y="367"/>
                    </a:lnTo>
                    <a:lnTo>
                      <a:pt x="183" y="368"/>
                    </a:lnTo>
                    <a:lnTo>
                      <a:pt x="174" y="368"/>
                    </a:lnTo>
                    <a:lnTo>
                      <a:pt x="150" y="357"/>
                    </a:lnTo>
                    <a:lnTo>
                      <a:pt x="149" y="356"/>
                    </a:lnTo>
                    <a:lnTo>
                      <a:pt x="138" y="383"/>
                    </a:lnTo>
                    <a:lnTo>
                      <a:pt x="122" y="387"/>
                    </a:lnTo>
                    <a:lnTo>
                      <a:pt x="113" y="400"/>
                    </a:lnTo>
                    <a:lnTo>
                      <a:pt x="103" y="415"/>
                    </a:lnTo>
                    <a:lnTo>
                      <a:pt x="90" y="417"/>
                    </a:lnTo>
                    <a:lnTo>
                      <a:pt x="89" y="418"/>
                    </a:lnTo>
                    <a:lnTo>
                      <a:pt x="54" y="448"/>
                    </a:lnTo>
                    <a:lnTo>
                      <a:pt x="35" y="443"/>
                    </a:lnTo>
                    <a:lnTo>
                      <a:pt x="19" y="441"/>
                    </a:lnTo>
                    <a:lnTo>
                      <a:pt x="5" y="432"/>
                    </a:lnTo>
                    <a:lnTo>
                      <a:pt x="10" y="404"/>
                    </a:lnTo>
                    <a:lnTo>
                      <a:pt x="18" y="396"/>
                    </a:lnTo>
                    <a:lnTo>
                      <a:pt x="15" y="381"/>
                    </a:lnTo>
                    <a:lnTo>
                      <a:pt x="26" y="372"/>
                    </a:lnTo>
                    <a:lnTo>
                      <a:pt x="25" y="364"/>
                    </a:lnTo>
                    <a:lnTo>
                      <a:pt x="15" y="358"/>
                    </a:lnTo>
                    <a:lnTo>
                      <a:pt x="15" y="331"/>
                    </a:lnTo>
                    <a:lnTo>
                      <a:pt x="4" y="329"/>
                    </a:lnTo>
                    <a:lnTo>
                      <a:pt x="0" y="312"/>
                    </a:lnTo>
                    <a:lnTo>
                      <a:pt x="1" y="308"/>
                    </a:lnTo>
                    <a:lnTo>
                      <a:pt x="15" y="254"/>
                    </a:lnTo>
                    <a:lnTo>
                      <a:pt x="22" y="246"/>
                    </a:lnTo>
                    <a:lnTo>
                      <a:pt x="37" y="227"/>
                    </a:lnTo>
                    <a:lnTo>
                      <a:pt x="32" y="217"/>
                    </a:lnTo>
                    <a:lnTo>
                      <a:pt x="34" y="201"/>
                    </a:lnTo>
                    <a:lnTo>
                      <a:pt x="37" y="186"/>
                    </a:lnTo>
                    <a:lnTo>
                      <a:pt x="41" y="175"/>
                    </a:lnTo>
                    <a:lnTo>
                      <a:pt x="66" y="199"/>
                    </a:lnTo>
                    <a:lnTo>
                      <a:pt x="101" y="213"/>
                    </a:lnTo>
                    <a:lnTo>
                      <a:pt x="113" y="199"/>
                    </a:lnTo>
                    <a:lnTo>
                      <a:pt x="114" y="199"/>
                    </a:lnTo>
                    <a:lnTo>
                      <a:pt x="116" y="199"/>
                    </a:lnTo>
                    <a:lnTo>
                      <a:pt x="131" y="179"/>
                    </a:lnTo>
                    <a:lnTo>
                      <a:pt x="128" y="164"/>
                    </a:lnTo>
                    <a:lnTo>
                      <a:pt x="160" y="112"/>
                    </a:lnTo>
                    <a:lnTo>
                      <a:pt x="163" y="107"/>
                    </a:lnTo>
                    <a:lnTo>
                      <a:pt x="178" y="105"/>
                    </a:lnTo>
                    <a:lnTo>
                      <a:pt x="174" y="81"/>
                    </a:lnTo>
                    <a:lnTo>
                      <a:pt x="165" y="81"/>
                    </a:lnTo>
                    <a:lnTo>
                      <a:pt x="167" y="54"/>
                    </a:lnTo>
                    <a:lnTo>
                      <a:pt x="194" y="39"/>
                    </a:lnTo>
                    <a:lnTo>
                      <a:pt x="225" y="35"/>
                    </a:lnTo>
                  </a:path>
                </a:pathLst>
              </a:custGeom>
              <a:solidFill>
                <a:schemeClr val="accent2"/>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3" name="Freeform 60"/>
              <p:cNvSpPr>
                <a:spLocks/>
              </p:cNvSpPr>
              <p:nvPr/>
            </p:nvSpPr>
            <p:spPr bwMode="auto">
              <a:xfrm>
                <a:off x="2169" y="2643"/>
                <a:ext cx="289" cy="329"/>
              </a:xfrm>
              <a:custGeom>
                <a:avLst/>
                <a:gdLst>
                  <a:gd name="T0" fmla="*/ 109 w 299"/>
                  <a:gd name="T1" fmla="*/ 209 h 340"/>
                  <a:gd name="T2" fmla="*/ 89 w 299"/>
                  <a:gd name="T3" fmla="*/ 177 h 340"/>
                  <a:gd name="T4" fmla="*/ 90 w 299"/>
                  <a:gd name="T5" fmla="*/ 154 h 340"/>
                  <a:gd name="T6" fmla="*/ 117 w 299"/>
                  <a:gd name="T7" fmla="*/ 161 h 340"/>
                  <a:gd name="T8" fmla="*/ 124 w 299"/>
                  <a:gd name="T9" fmla="*/ 152 h 340"/>
                  <a:gd name="T10" fmla="*/ 83 w 299"/>
                  <a:gd name="T11" fmla="*/ 132 h 340"/>
                  <a:gd name="T12" fmla="*/ 52 w 299"/>
                  <a:gd name="T13" fmla="*/ 135 h 340"/>
                  <a:gd name="T14" fmla="*/ 18 w 299"/>
                  <a:gd name="T15" fmla="*/ 115 h 340"/>
                  <a:gd name="T16" fmla="*/ 0 w 299"/>
                  <a:gd name="T17" fmla="*/ 83 h 340"/>
                  <a:gd name="T18" fmla="*/ 2 w 299"/>
                  <a:gd name="T19" fmla="*/ 81 h 340"/>
                  <a:gd name="T20" fmla="*/ 14 w 299"/>
                  <a:gd name="T21" fmla="*/ 80 h 340"/>
                  <a:gd name="T22" fmla="*/ 23 w 299"/>
                  <a:gd name="T23" fmla="*/ 90 h 340"/>
                  <a:gd name="T24" fmla="*/ 29 w 299"/>
                  <a:gd name="T25" fmla="*/ 87 h 340"/>
                  <a:gd name="T26" fmla="*/ 34 w 299"/>
                  <a:gd name="T27" fmla="*/ 80 h 340"/>
                  <a:gd name="T28" fmla="*/ 46 w 299"/>
                  <a:gd name="T29" fmla="*/ 77 h 340"/>
                  <a:gd name="T30" fmla="*/ 57 w 299"/>
                  <a:gd name="T31" fmla="*/ 77 h 340"/>
                  <a:gd name="T32" fmla="*/ 59 w 299"/>
                  <a:gd name="T33" fmla="*/ 78 h 340"/>
                  <a:gd name="T34" fmla="*/ 65 w 299"/>
                  <a:gd name="T35" fmla="*/ 76 h 340"/>
                  <a:gd name="T36" fmla="*/ 77 w 299"/>
                  <a:gd name="T37" fmla="*/ 77 h 340"/>
                  <a:gd name="T38" fmla="*/ 80 w 299"/>
                  <a:gd name="T39" fmla="*/ 73 h 340"/>
                  <a:gd name="T40" fmla="*/ 78 w 299"/>
                  <a:gd name="T41" fmla="*/ 61 h 340"/>
                  <a:gd name="T42" fmla="*/ 78 w 299"/>
                  <a:gd name="T43" fmla="*/ 33 h 340"/>
                  <a:gd name="T44" fmla="*/ 88 w 299"/>
                  <a:gd name="T45" fmla="*/ 29 h 340"/>
                  <a:gd name="T46" fmla="*/ 97 w 299"/>
                  <a:gd name="T47" fmla="*/ 36 h 340"/>
                  <a:gd name="T48" fmla="*/ 105 w 299"/>
                  <a:gd name="T49" fmla="*/ 39 h 340"/>
                  <a:gd name="T50" fmla="*/ 107 w 299"/>
                  <a:gd name="T51" fmla="*/ 36 h 340"/>
                  <a:gd name="T52" fmla="*/ 109 w 299"/>
                  <a:gd name="T53" fmla="*/ 22 h 340"/>
                  <a:gd name="T54" fmla="*/ 113 w 299"/>
                  <a:gd name="T55" fmla="*/ 12 h 340"/>
                  <a:gd name="T56" fmla="*/ 122 w 299"/>
                  <a:gd name="T57" fmla="*/ 0 h 340"/>
                  <a:gd name="T58" fmla="*/ 172 w 299"/>
                  <a:gd name="T59" fmla="*/ 38 h 340"/>
                  <a:gd name="T60" fmla="*/ 183 w 299"/>
                  <a:gd name="T61" fmla="*/ 72 h 340"/>
                  <a:gd name="T62" fmla="*/ 200 w 299"/>
                  <a:gd name="T63" fmla="*/ 99 h 340"/>
                  <a:gd name="T64" fmla="*/ 212 w 299"/>
                  <a:gd name="T65" fmla="*/ 105 h 340"/>
                  <a:gd name="T66" fmla="*/ 228 w 299"/>
                  <a:gd name="T67" fmla="*/ 151 h 340"/>
                  <a:gd name="T68" fmla="*/ 258 w 299"/>
                  <a:gd name="T69" fmla="*/ 186 h 340"/>
                  <a:gd name="T70" fmla="*/ 275 w 299"/>
                  <a:gd name="T71" fmla="*/ 230 h 340"/>
                  <a:gd name="T72" fmla="*/ 255 w 299"/>
                  <a:gd name="T73" fmla="*/ 255 h 340"/>
                  <a:gd name="T74" fmla="*/ 248 w 299"/>
                  <a:gd name="T75" fmla="*/ 318 h 340"/>
                  <a:gd name="T76" fmla="*/ 228 w 299"/>
                  <a:gd name="T77" fmla="*/ 313 h 340"/>
                  <a:gd name="T78" fmla="*/ 198 w 299"/>
                  <a:gd name="T79" fmla="*/ 328 h 340"/>
                  <a:gd name="T80" fmla="*/ 174 w 299"/>
                  <a:gd name="T81" fmla="*/ 312 h 340"/>
                  <a:gd name="T82" fmla="*/ 155 w 299"/>
                  <a:gd name="T83" fmla="*/ 274 h 340"/>
                  <a:gd name="T84" fmla="*/ 110 w 299"/>
                  <a:gd name="T85" fmla="*/ 237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
                  <a:gd name="T130" fmla="*/ 0 h 340"/>
                  <a:gd name="T131" fmla="*/ 299 w 299"/>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 h="340">
                    <a:moveTo>
                      <a:pt x="116" y="215"/>
                    </a:moveTo>
                    <a:lnTo>
                      <a:pt x="113" y="216"/>
                    </a:lnTo>
                    <a:lnTo>
                      <a:pt x="98" y="181"/>
                    </a:lnTo>
                    <a:lnTo>
                      <a:pt x="92" y="183"/>
                    </a:lnTo>
                    <a:lnTo>
                      <a:pt x="81" y="170"/>
                    </a:lnTo>
                    <a:lnTo>
                      <a:pt x="93" y="159"/>
                    </a:lnTo>
                    <a:lnTo>
                      <a:pt x="105" y="166"/>
                    </a:lnTo>
                    <a:lnTo>
                      <a:pt x="121" y="166"/>
                    </a:lnTo>
                    <a:lnTo>
                      <a:pt x="129" y="158"/>
                    </a:lnTo>
                    <a:lnTo>
                      <a:pt x="128" y="157"/>
                    </a:lnTo>
                    <a:lnTo>
                      <a:pt x="94" y="130"/>
                    </a:lnTo>
                    <a:lnTo>
                      <a:pt x="86" y="136"/>
                    </a:lnTo>
                    <a:lnTo>
                      <a:pt x="77" y="130"/>
                    </a:lnTo>
                    <a:lnTo>
                      <a:pt x="54" y="139"/>
                    </a:lnTo>
                    <a:lnTo>
                      <a:pt x="24" y="116"/>
                    </a:lnTo>
                    <a:lnTo>
                      <a:pt x="19" y="119"/>
                    </a:lnTo>
                    <a:lnTo>
                      <a:pt x="16" y="120"/>
                    </a:lnTo>
                    <a:lnTo>
                      <a:pt x="0" y="86"/>
                    </a:lnTo>
                    <a:lnTo>
                      <a:pt x="1" y="85"/>
                    </a:lnTo>
                    <a:lnTo>
                      <a:pt x="2" y="84"/>
                    </a:lnTo>
                    <a:lnTo>
                      <a:pt x="9" y="82"/>
                    </a:lnTo>
                    <a:lnTo>
                      <a:pt x="15" y="83"/>
                    </a:lnTo>
                    <a:lnTo>
                      <a:pt x="18" y="85"/>
                    </a:lnTo>
                    <a:lnTo>
                      <a:pt x="24" y="93"/>
                    </a:lnTo>
                    <a:lnTo>
                      <a:pt x="26" y="94"/>
                    </a:lnTo>
                    <a:lnTo>
                      <a:pt x="30" y="90"/>
                    </a:lnTo>
                    <a:lnTo>
                      <a:pt x="32" y="85"/>
                    </a:lnTo>
                    <a:lnTo>
                      <a:pt x="35" y="83"/>
                    </a:lnTo>
                    <a:lnTo>
                      <a:pt x="40" y="82"/>
                    </a:lnTo>
                    <a:lnTo>
                      <a:pt x="48" y="80"/>
                    </a:lnTo>
                    <a:lnTo>
                      <a:pt x="53" y="80"/>
                    </a:lnTo>
                    <a:lnTo>
                      <a:pt x="59" y="80"/>
                    </a:lnTo>
                    <a:lnTo>
                      <a:pt x="60" y="80"/>
                    </a:lnTo>
                    <a:lnTo>
                      <a:pt x="61" y="81"/>
                    </a:lnTo>
                    <a:lnTo>
                      <a:pt x="65" y="80"/>
                    </a:lnTo>
                    <a:lnTo>
                      <a:pt x="67" y="79"/>
                    </a:lnTo>
                    <a:lnTo>
                      <a:pt x="70" y="79"/>
                    </a:lnTo>
                    <a:lnTo>
                      <a:pt x="80" y="80"/>
                    </a:lnTo>
                    <a:lnTo>
                      <a:pt x="82" y="77"/>
                    </a:lnTo>
                    <a:lnTo>
                      <a:pt x="83" y="75"/>
                    </a:lnTo>
                    <a:lnTo>
                      <a:pt x="82" y="70"/>
                    </a:lnTo>
                    <a:lnTo>
                      <a:pt x="81" y="63"/>
                    </a:lnTo>
                    <a:lnTo>
                      <a:pt x="80" y="40"/>
                    </a:lnTo>
                    <a:lnTo>
                      <a:pt x="81" y="34"/>
                    </a:lnTo>
                    <a:lnTo>
                      <a:pt x="88" y="30"/>
                    </a:lnTo>
                    <a:lnTo>
                      <a:pt x="91" y="30"/>
                    </a:lnTo>
                    <a:lnTo>
                      <a:pt x="93" y="31"/>
                    </a:lnTo>
                    <a:lnTo>
                      <a:pt x="100" y="37"/>
                    </a:lnTo>
                    <a:lnTo>
                      <a:pt x="105" y="40"/>
                    </a:lnTo>
                    <a:lnTo>
                      <a:pt x="109" y="40"/>
                    </a:lnTo>
                    <a:lnTo>
                      <a:pt x="111" y="38"/>
                    </a:lnTo>
                    <a:lnTo>
                      <a:pt x="111" y="37"/>
                    </a:lnTo>
                    <a:lnTo>
                      <a:pt x="113" y="34"/>
                    </a:lnTo>
                    <a:lnTo>
                      <a:pt x="113" y="23"/>
                    </a:lnTo>
                    <a:lnTo>
                      <a:pt x="113" y="17"/>
                    </a:lnTo>
                    <a:lnTo>
                      <a:pt x="117" y="12"/>
                    </a:lnTo>
                    <a:lnTo>
                      <a:pt x="118" y="12"/>
                    </a:lnTo>
                    <a:lnTo>
                      <a:pt x="126" y="0"/>
                    </a:lnTo>
                    <a:lnTo>
                      <a:pt x="127" y="2"/>
                    </a:lnTo>
                    <a:lnTo>
                      <a:pt x="178" y="39"/>
                    </a:lnTo>
                    <a:lnTo>
                      <a:pt x="185" y="64"/>
                    </a:lnTo>
                    <a:lnTo>
                      <a:pt x="189" y="74"/>
                    </a:lnTo>
                    <a:lnTo>
                      <a:pt x="198" y="80"/>
                    </a:lnTo>
                    <a:lnTo>
                      <a:pt x="207" y="102"/>
                    </a:lnTo>
                    <a:lnTo>
                      <a:pt x="217" y="107"/>
                    </a:lnTo>
                    <a:lnTo>
                      <a:pt x="219" y="108"/>
                    </a:lnTo>
                    <a:lnTo>
                      <a:pt x="221" y="112"/>
                    </a:lnTo>
                    <a:lnTo>
                      <a:pt x="236" y="156"/>
                    </a:lnTo>
                    <a:lnTo>
                      <a:pt x="246" y="172"/>
                    </a:lnTo>
                    <a:lnTo>
                      <a:pt x="267" y="192"/>
                    </a:lnTo>
                    <a:lnTo>
                      <a:pt x="298" y="233"/>
                    </a:lnTo>
                    <a:lnTo>
                      <a:pt x="284" y="238"/>
                    </a:lnTo>
                    <a:lnTo>
                      <a:pt x="264" y="262"/>
                    </a:lnTo>
                    <a:lnTo>
                      <a:pt x="264" y="264"/>
                    </a:lnTo>
                    <a:lnTo>
                      <a:pt x="261" y="290"/>
                    </a:lnTo>
                    <a:lnTo>
                      <a:pt x="257" y="329"/>
                    </a:lnTo>
                    <a:lnTo>
                      <a:pt x="256" y="328"/>
                    </a:lnTo>
                    <a:lnTo>
                      <a:pt x="236" y="323"/>
                    </a:lnTo>
                    <a:lnTo>
                      <a:pt x="209" y="333"/>
                    </a:lnTo>
                    <a:lnTo>
                      <a:pt x="205" y="339"/>
                    </a:lnTo>
                    <a:lnTo>
                      <a:pt x="179" y="322"/>
                    </a:lnTo>
                    <a:lnTo>
                      <a:pt x="180" y="322"/>
                    </a:lnTo>
                    <a:lnTo>
                      <a:pt x="189" y="318"/>
                    </a:lnTo>
                    <a:lnTo>
                      <a:pt x="160" y="283"/>
                    </a:lnTo>
                    <a:lnTo>
                      <a:pt x="140" y="279"/>
                    </a:lnTo>
                    <a:lnTo>
                      <a:pt x="114" y="245"/>
                    </a:lnTo>
                    <a:lnTo>
                      <a:pt x="116" y="215"/>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4" name="Freeform 61"/>
              <p:cNvSpPr>
                <a:spLocks/>
              </p:cNvSpPr>
              <p:nvPr/>
            </p:nvSpPr>
            <p:spPr bwMode="auto">
              <a:xfrm>
                <a:off x="1882" y="3544"/>
                <a:ext cx="391" cy="313"/>
              </a:xfrm>
              <a:custGeom>
                <a:avLst/>
                <a:gdLst>
                  <a:gd name="T0" fmla="*/ 293 w 405"/>
                  <a:gd name="T1" fmla="*/ 44 h 325"/>
                  <a:gd name="T2" fmla="*/ 299 w 405"/>
                  <a:gd name="T3" fmla="*/ 77 h 325"/>
                  <a:gd name="T4" fmla="*/ 282 w 405"/>
                  <a:gd name="T5" fmla="*/ 91 h 325"/>
                  <a:gd name="T6" fmla="*/ 283 w 405"/>
                  <a:gd name="T7" fmla="*/ 117 h 325"/>
                  <a:gd name="T8" fmla="*/ 361 w 405"/>
                  <a:gd name="T9" fmla="*/ 149 h 325"/>
                  <a:gd name="T10" fmla="*/ 382 w 405"/>
                  <a:gd name="T11" fmla="*/ 197 h 325"/>
                  <a:gd name="T12" fmla="*/ 366 w 405"/>
                  <a:gd name="T13" fmla="*/ 235 h 325"/>
                  <a:gd name="T14" fmla="*/ 343 w 405"/>
                  <a:gd name="T15" fmla="*/ 263 h 325"/>
                  <a:gd name="T16" fmla="*/ 303 w 405"/>
                  <a:gd name="T17" fmla="*/ 299 h 325"/>
                  <a:gd name="T18" fmla="*/ 261 w 405"/>
                  <a:gd name="T19" fmla="*/ 311 h 325"/>
                  <a:gd name="T20" fmla="*/ 243 w 405"/>
                  <a:gd name="T21" fmla="*/ 303 h 325"/>
                  <a:gd name="T22" fmla="*/ 230 w 405"/>
                  <a:gd name="T23" fmla="*/ 288 h 325"/>
                  <a:gd name="T24" fmla="*/ 251 w 405"/>
                  <a:gd name="T25" fmla="*/ 253 h 325"/>
                  <a:gd name="T26" fmla="*/ 256 w 405"/>
                  <a:gd name="T27" fmla="*/ 237 h 325"/>
                  <a:gd name="T28" fmla="*/ 231 w 405"/>
                  <a:gd name="T29" fmla="*/ 251 h 325"/>
                  <a:gd name="T30" fmla="*/ 214 w 405"/>
                  <a:gd name="T31" fmla="*/ 261 h 325"/>
                  <a:gd name="T32" fmla="*/ 186 w 405"/>
                  <a:gd name="T33" fmla="*/ 258 h 325"/>
                  <a:gd name="T34" fmla="*/ 171 w 405"/>
                  <a:gd name="T35" fmla="*/ 251 h 325"/>
                  <a:gd name="T36" fmla="*/ 186 w 405"/>
                  <a:gd name="T37" fmla="*/ 226 h 325"/>
                  <a:gd name="T38" fmla="*/ 174 w 405"/>
                  <a:gd name="T39" fmla="*/ 222 h 325"/>
                  <a:gd name="T40" fmla="*/ 153 w 405"/>
                  <a:gd name="T41" fmla="*/ 229 h 325"/>
                  <a:gd name="T42" fmla="*/ 133 w 405"/>
                  <a:gd name="T43" fmla="*/ 230 h 325"/>
                  <a:gd name="T44" fmla="*/ 121 w 405"/>
                  <a:gd name="T45" fmla="*/ 223 h 325"/>
                  <a:gd name="T46" fmla="*/ 121 w 405"/>
                  <a:gd name="T47" fmla="*/ 203 h 325"/>
                  <a:gd name="T48" fmla="*/ 112 w 405"/>
                  <a:gd name="T49" fmla="*/ 204 h 325"/>
                  <a:gd name="T50" fmla="*/ 100 w 405"/>
                  <a:gd name="T51" fmla="*/ 199 h 325"/>
                  <a:gd name="T52" fmla="*/ 108 w 405"/>
                  <a:gd name="T53" fmla="*/ 193 h 325"/>
                  <a:gd name="T54" fmla="*/ 102 w 405"/>
                  <a:gd name="T55" fmla="*/ 179 h 325"/>
                  <a:gd name="T56" fmla="*/ 80 w 405"/>
                  <a:gd name="T57" fmla="*/ 181 h 325"/>
                  <a:gd name="T58" fmla="*/ 67 w 405"/>
                  <a:gd name="T59" fmla="*/ 185 h 325"/>
                  <a:gd name="T60" fmla="*/ 70 w 405"/>
                  <a:gd name="T61" fmla="*/ 168 h 325"/>
                  <a:gd name="T62" fmla="*/ 85 w 405"/>
                  <a:gd name="T63" fmla="*/ 152 h 325"/>
                  <a:gd name="T64" fmla="*/ 77 w 405"/>
                  <a:gd name="T65" fmla="*/ 146 h 325"/>
                  <a:gd name="T66" fmla="*/ 62 w 405"/>
                  <a:gd name="T67" fmla="*/ 156 h 325"/>
                  <a:gd name="T68" fmla="*/ 55 w 405"/>
                  <a:gd name="T69" fmla="*/ 177 h 325"/>
                  <a:gd name="T70" fmla="*/ 38 w 405"/>
                  <a:gd name="T71" fmla="*/ 155 h 325"/>
                  <a:gd name="T72" fmla="*/ 25 w 405"/>
                  <a:gd name="T73" fmla="*/ 137 h 325"/>
                  <a:gd name="T74" fmla="*/ 17 w 405"/>
                  <a:gd name="T75" fmla="*/ 105 h 325"/>
                  <a:gd name="T76" fmla="*/ 11 w 405"/>
                  <a:gd name="T77" fmla="*/ 73 h 325"/>
                  <a:gd name="T78" fmla="*/ 17 w 405"/>
                  <a:gd name="T79" fmla="*/ 64 h 325"/>
                  <a:gd name="T80" fmla="*/ 4 w 405"/>
                  <a:gd name="T81" fmla="*/ 55 h 325"/>
                  <a:gd name="T82" fmla="*/ 13 w 405"/>
                  <a:gd name="T83" fmla="*/ 46 h 325"/>
                  <a:gd name="T84" fmla="*/ 10 w 405"/>
                  <a:gd name="T85" fmla="*/ 32 h 325"/>
                  <a:gd name="T86" fmla="*/ 19 w 405"/>
                  <a:gd name="T87" fmla="*/ 27 h 325"/>
                  <a:gd name="T88" fmla="*/ 32 w 405"/>
                  <a:gd name="T89" fmla="*/ 43 h 325"/>
                  <a:gd name="T90" fmla="*/ 18 w 405"/>
                  <a:gd name="T91" fmla="*/ 7 h 325"/>
                  <a:gd name="T92" fmla="*/ 26 w 405"/>
                  <a:gd name="T93" fmla="*/ 0 h 325"/>
                  <a:gd name="T94" fmla="*/ 64 w 405"/>
                  <a:gd name="T95" fmla="*/ 12 h 325"/>
                  <a:gd name="T96" fmla="*/ 110 w 405"/>
                  <a:gd name="T97" fmla="*/ 57 h 325"/>
                  <a:gd name="T98" fmla="*/ 157 w 405"/>
                  <a:gd name="T99" fmla="*/ 56 h 325"/>
                  <a:gd name="T100" fmla="*/ 219 w 405"/>
                  <a:gd name="T101" fmla="*/ 40 h 325"/>
                  <a:gd name="T102" fmla="*/ 257 w 405"/>
                  <a:gd name="T103" fmla="*/ 28 h 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5"/>
                  <a:gd name="T157" fmla="*/ 0 h 325"/>
                  <a:gd name="T158" fmla="*/ 405 w 405"/>
                  <a:gd name="T159" fmla="*/ 325 h 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5" h="325">
                    <a:moveTo>
                      <a:pt x="276" y="38"/>
                    </a:moveTo>
                    <a:lnTo>
                      <a:pt x="296" y="37"/>
                    </a:lnTo>
                    <a:lnTo>
                      <a:pt x="297" y="46"/>
                    </a:lnTo>
                    <a:lnTo>
                      <a:pt x="303" y="46"/>
                    </a:lnTo>
                    <a:lnTo>
                      <a:pt x="303" y="49"/>
                    </a:lnTo>
                    <a:lnTo>
                      <a:pt x="303" y="54"/>
                    </a:lnTo>
                    <a:lnTo>
                      <a:pt x="314" y="61"/>
                    </a:lnTo>
                    <a:lnTo>
                      <a:pt x="310" y="80"/>
                    </a:lnTo>
                    <a:lnTo>
                      <a:pt x="308" y="80"/>
                    </a:lnTo>
                    <a:lnTo>
                      <a:pt x="292" y="80"/>
                    </a:lnTo>
                    <a:lnTo>
                      <a:pt x="292" y="83"/>
                    </a:lnTo>
                    <a:lnTo>
                      <a:pt x="292" y="95"/>
                    </a:lnTo>
                    <a:lnTo>
                      <a:pt x="294" y="99"/>
                    </a:lnTo>
                    <a:lnTo>
                      <a:pt x="299" y="105"/>
                    </a:lnTo>
                    <a:lnTo>
                      <a:pt x="291" y="113"/>
                    </a:lnTo>
                    <a:lnTo>
                      <a:pt x="293" y="122"/>
                    </a:lnTo>
                    <a:lnTo>
                      <a:pt x="317" y="133"/>
                    </a:lnTo>
                    <a:lnTo>
                      <a:pt x="330" y="129"/>
                    </a:lnTo>
                    <a:lnTo>
                      <a:pt x="338" y="126"/>
                    </a:lnTo>
                    <a:lnTo>
                      <a:pt x="374" y="155"/>
                    </a:lnTo>
                    <a:lnTo>
                      <a:pt x="402" y="163"/>
                    </a:lnTo>
                    <a:lnTo>
                      <a:pt x="399" y="170"/>
                    </a:lnTo>
                    <a:lnTo>
                      <a:pt x="404" y="178"/>
                    </a:lnTo>
                    <a:lnTo>
                      <a:pt x="396" y="205"/>
                    </a:lnTo>
                    <a:lnTo>
                      <a:pt x="370" y="208"/>
                    </a:lnTo>
                    <a:lnTo>
                      <a:pt x="370" y="222"/>
                    </a:lnTo>
                    <a:lnTo>
                      <a:pt x="381" y="226"/>
                    </a:lnTo>
                    <a:lnTo>
                      <a:pt x="379" y="244"/>
                    </a:lnTo>
                    <a:lnTo>
                      <a:pt x="373" y="247"/>
                    </a:lnTo>
                    <a:lnTo>
                      <a:pt x="369" y="264"/>
                    </a:lnTo>
                    <a:lnTo>
                      <a:pt x="355" y="271"/>
                    </a:lnTo>
                    <a:lnTo>
                      <a:pt x="355" y="273"/>
                    </a:lnTo>
                    <a:lnTo>
                      <a:pt x="355" y="301"/>
                    </a:lnTo>
                    <a:lnTo>
                      <a:pt x="355" y="304"/>
                    </a:lnTo>
                    <a:lnTo>
                      <a:pt x="338" y="298"/>
                    </a:lnTo>
                    <a:lnTo>
                      <a:pt x="314" y="310"/>
                    </a:lnTo>
                    <a:lnTo>
                      <a:pt x="312" y="309"/>
                    </a:lnTo>
                    <a:lnTo>
                      <a:pt x="302" y="304"/>
                    </a:lnTo>
                    <a:lnTo>
                      <a:pt x="285" y="324"/>
                    </a:lnTo>
                    <a:lnTo>
                      <a:pt x="270" y="323"/>
                    </a:lnTo>
                    <a:lnTo>
                      <a:pt x="260" y="323"/>
                    </a:lnTo>
                    <a:lnTo>
                      <a:pt x="259" y="318"/>
                    </a:lnTo>
                    <a:lnTo>
                      <a:pt x="258" y="316"/>
                    </a:lnTo>
                    <a:lnTo>
                      <a:pt x="252" y="315"/>
                    </a:lnTo>
                    <a:lnTo>
                      <a:pt x="249" y="312"/>
                    </a:lnTo>
                    <a:lnTo>
                      <a:pt x="247" y="310"/>
                    </a:lnTo>
                    <a:lnTo>
                      <a:pt x="239" y="305"/>
                    </a:lnTo>
                    <a:lnTo>
                      <a:pt x="238" y="299"/>
                    </a:lnTo>
                    <a:lnTo>
                      <a:pt x="238" y="290"/>
                    </a:lnTo>
                    <a:lnTo>
                      <a:pt x="240" y="287"/>
                    </a:lnTo>
                    <a:lnTo>
                      <a:pt x="253" y="273"/>
                    </a:lnTo>
                    <a:lnTo>
                      <a:pt x="260" y="263"/>
                    </a:lnTo>
                    <a:lnTo>
                      <a:pt x="263" y="260"/>
                    </a:lnTo>
                    <a:lnTo>
                      <a:pt x="266" y="252"/>
                    </a:lnTo>
                    <a:lnTo>
                      <a:pt x="266" y="246"/>
                    </a:lnTo>
                    <a:lnTo>
                      <a:pt x="265" y="246"/>
                    </a:lnTo>
                    <a:lnTo>
                      <a:pt x="262" y="243"/>
                    </a:lnTo>
                    <a:lnTo>
                      <a:pt x="251" y="251"/>
                    </a:lnTo>
                    <a:lnTo>
                      <a:pt x="240" y="259"/>
                    </a:lnTo>
                    <a:lnTo>
                      <a:pt x="239" y="261"/>
                    </a:lnTo>
                    <a:lnTo>
                      <a:pt x="238" y="262"/>
                    </a:lnTo>
                    <a:lnTo>
                      <a:pt x="235" y="263"/>
                    </a:lnTo>
                    <a:lnTo>
                      <a:pt x="231" y="267"/>
                    </a:lnTo>
                    <a:lnTo>
                      <a:pt x="222" y="271"/>
                    </a:lnTo>
                    <a:lnTo>
                      <a:pt x="215" y="274"/>
                    </a:lnTo>
                    <a:lnTo>
                      <a:pt x="204" y="275"/>
                    </a:lnTo>
                    <a:lnTo>
                      <a:pt x="199" y="273"/>
                    </a:lnTo>
                    <a:lnTo>
                      <a:pt x="193" y="268"/>
                    </a:lnTo>
                    <a:lnTo>
                      <a:pt x="182" y="269"/>
                    </a:lnTo>
                    <a:lnTo>
                      <a:pt x="179" y="268"/>
                    </a:lnTo>
                    <a:lnTo>
                      <a:pt x="178" y="268"/>
                    </a:lnTo>
                    <a:lnTo>
                      <a:pt x="177" y="261"/>
                    </a:lnTo>
                    <a:lnTo>
                      <a:pt x="187" y="249"/>
                    </a:lnTo>
                    <a:lnTo>
                      <a:pt x="191" y="241"/>
                    </a:lnTo>
                    <a:lnTo>
                      <a:pt x="192" y="238"/>
                    </a:lnTo>
                    <a:lnTo>
                      <a:pt x="193" y="235"/>
                    </a:lnTo>
                    <a:lnTo>
                      <a:pt x="189" y="231"/>
                    </a:lnTo>
                    <a:lnTo>
                      <a:pt x="184" y="230"/>
                    </a:lnTo>
                    <a:lnTo>
                      <a:pt x="181" y="230"/>
                    </a:lnTo>
                    <a:lnTo>
                      <a:pt x="180" y="231"/>
                    </a:lnTo>
                    <a:lnTo>
                      <a:pt x="175" y="235"/>
                    </a:lnTo>
                    <a:lnTo>
                      <a:pt x="165" y="236"/>
                    </a:lnTo>
                    <a:lnTo>
                      <a:pt x="160" y="238"/>
                    </a:lnTo>
                    <a:lnTo>
                      <a:pt x="158" y="238"/>
                    </a:lnTo>
                    <a:lnTo>
                      <a:pt x="152" y="240"/>
                    </a:lnTo>
                    <a:lnTo>
                      <a:pt x="150" y="240"/>
                    </a:lnTo>
                    <a:lnTo>
                      <a:pt x="143" y="241"/>
                    </a:lnTo>
                    <a:lnTo>
                      <a:pt x="138" y="239"/>
                    </a:lnTo>
                    <a:lnTo>
                      <a:pt x="137" y="237"/>
                    </a:lnTo>
                    <a:lnTo>
                      <a:pt x="133" y="233"/>
                    </a:lnTo>
                    <a:lnTo>
                      <a:pt x="128" y="233"/>
                    </a:lnTo>
                    <a:lnTo>
                      <a:pt x="125" y="232"/>
                    </a:lnTo>
                    <a:lnTo>
                      <a:pt x="124" y="230"/>
                    </a:lnTo>
                    <a:lnTo>
                      <a:pt x="123" y="227"/>
                    </a:lnTo>
                    <a:lnTo>
                      <a:pt x="126" y="216"/>
                    </a:lnTo>
                    <a:lnTo>
                      <a:pt x="125" y="211"/>
                    </a:lnTo>
                    <a:lnTo>
                      <a:pt x="123" y="208"/>
                    </a:lnTo>
                    <a:lnTo>
                      <a:pt x="120" y="207"/>
                    </a:lnTo>
                    <a:lnTo>
                      <a:pt x="118" y="209"/>
                    </a:lnTo>
                    <a:lnTo>
                      <a:pt x="116" y="212"/>
                    </a:lnTo>
                    <a:lnTo>
                      <a:pt x="114" y="213"/>
                    </a:lnTo>
                    <a:lnTo>
                      <a:pt x="110" y="213"/>
                    </a:lnTo>
                    <a:lnTo>
                      <a:pt x="106" y="209"/>
                    </a:lnTo>
                    <a:lnTo>
                      <a:pt x="104" y="207"/>
                    </a:lnTo>
                    <a:lnTo>
                      <a:pt x="102" y="204"/>
                    </a:lnTo>
                    <a:lnTo>
                      <a:pt x="104" y="199"/>
                    </a:lnTo>
                    <a:lnTo>
                      <a:pt x="108" y="200"/>
                    </a:lnTo>
                    <a:lnTo>
                      <a:pt x="112" y="200"/>
                    </a:lnTo>
                    <a:lnTo>
                      <a:pt x="114" y="198"/>
                    </a:lnTo>
                    <a:lnTo>
                      <a:pt x="113" y="194"/>
                    </a:lnTo>
                    <a:lnTo>
                      <a:pt x="110" y="189"/>
                    </a:lnTo>
                    <a:lnTo>
                      <a:pt x="106" y="186"/>
                    </a:lnTo>
                    <a:lnTo>
                      <a:pt x="103" y="184"/>
                    </a:lnTo>
                    <a:lnTo>
                      <a:pt x="100" y="185"/>
                    </a:lnTo>
                    <a:lnTo>
                      <a:pt x="85" y="183"/>
                    </a:lnTo>
                    <a:lnTo>
                      <a:pt x="83" y="188"/>
                    </a:lnTo>
                    <a:lnTo>
                      <a:pt x="82" y="187"/>
                    </a:lnTo>
                    <a:lnTo>
                      <a:pt x="77" y="187"/>
                    </a:lnTo>
                    <a:lnTo>
                      <a:pt x="72" y="190"/>
                    </a:lnTo>
                    <a:lnTo>
                      <a:pt x="69" y="192"/>
                    </a:lnTo>
                    <a:lnTo>
                      <a:pt x="66" y="190"/>
                    </a:lnTo>
                    <a:lnTo>
                      <a:pt x="66" y="186"/>
                    </a:lnTo>
                    <a:lnTo>
                      <a:pt x="69" y="178"/>
                    </a:lnTo>
                    <a:lnTo>
                      <a:pt x="72" y="174"/>
                    </a:lnTo>
                    <a:lnTo>
                      <a:pt x="75" y="170"/>
                    </a:lnTo>
                    <a:lnTo>
                      <a:pt x="82" y="172"/>
                    </a:lnTo>
                    <a:lnTo>
                      <a:pt x="86" y="165"/>
                    </a:lnTo>
                    <a:lnTo>
                      <a:pt x="88" y="158"/>
                    </a:lnTo>
                    <a:lnTo>
                      <a:pt x="88" y="153"/>
                    </a:lnTo>
                    <a:lnTo>
                      <a:pt x="85" y="151"/>
                    </a:lnTo>
                    <a:lnTo>
                      <a:pt x="83" y="151"/>
                    </a:lnTo>
                    <a:lnTo>
                      <a:pt x="80" y="152"/>
                    </a:lnTo>
                    <a:lnTo>
                      <a:pt x="74" y="154"/>
                    </a:lnTo>
                    <a:lnTo>
                      <a:pt x="72" y="156"/>
                    </a:lnTo>
                    <a:lnTo>
                      <a:pt x="71" y="157"/>
                    </a:lnTo>
                    <a:lnTo>
                      <a:pt x="64" y="162"/>
                    </a:lnTo>
                    <a:lnTo>
                      <a:pt x="63" y="173"/>
                    </a:lnTo>
                    <a:lnTo>
                      <a:pt x="60" y="180"/>
                    </a:lnTo>
                    <a:lnTo>
                      <a:pt x="60" y="182"/>
                    </a:lnTo>
                    <a:lnTo>
                      <a:pt x="57" y="184"/>
                    </a:lnTo>
                    <a:lnTo>
                      <a:pt x="49" y="184"/>
                    </a:lnTo>
                    <a:lnTo>
                      <a:pt x="45" y="175"/>
                    </a:lnTo>
                    <a:lnTo>
                      <a:pt x="44" y="167"/>
                    </a:lnTo>
                    <a:lnTo>
                      <a:pt x="39" y="161"/>
                    </a:lnTo>
                    <a:lnTo>
                      <a:pt x="34" y="157"/>
                    </a:lnTo>
                    <a:lnTo>
                      <a:pt x="31" y="154"/>
                    </a:lnTo>
                    <a:lnTo>
                      <a:pt x="28" y="147"/>
                    </a:lnTo>
                    <a:lnTo>
                      <a:pt x="26" y="142"/>
                    </a:lnTo>
                    <a:lnTo>
                      <a:pt x="24" y="135"/>
                    </a:lnTo>
                    <a:lnTo>
                      <a:pt x="18" y="126"/>
                    </a:lnTo>
                    <a:lnTo>
                      <a:pt x="17" y="116"/>
                    </a:lnTo>
                    <a:lnTo>
                      <a:pt x="18" y="109"/>
                    </a:lnTo>
                    <a:lnTo>
                      <a:pt x="17" y="104"/>
                    </a:lnTo>
                    <a:lnTo>
                      <a:pt x="14" y="98"/>
                    </a:lnTo>
                    <a:lnTo>
                      <a:pt x="13" y="82"/>
                    </a:lnTo>
                    <a:lnTo>
                      <a:pt x="11" y="76"/>
                    </a:lnTo>
                    <a:lnTo>
                      <a:pt x="13" y="70"/>
                    </a:lnTo>
                    <a:lnTo>
                      <a:pt x="17" y="68"/>
                    </a:lnTo>
                    <a:lnTo>
                      <a:pt x="17" y="67"/>
                    </a:lnTo>
                    <a:lnTo>
                      <a:pt x="18" y="66"/>
                    </a:lnTo>
                    <a:lnTo>
                      <a:pt x="17" y="64"/>
                    </a:lnTo>
                    <a:lnTo>
                      <a:pt x="14" y="62"/>
                    </a:lnTo>
                    <a:lnTo>
                      <a:pt x="12" y="62"/>
                    </a:lnTo>
                    <a:lnTo>
                      <a:pt x="4" y="57"/>
                    </a:lnTo>
                    <a:lnTo>
                      <a:pt x="2" y="54"/>
                    </a:lnTo>
                    <a:lnTo>
                      <a:pt x="0" y="50"/>
                    </a:lnTo>
                    <a:lnTo>
                      <a:pt x="2" y="48"/>
                    </a:lnTo>
                    <a:lnTo>
                      <a:pt x="13" y="48"/>
                    </a:lnTo>
                    <a:lnTo>
                      <a:pt x="15" y="45"/>
                    </a:lnTo>
                    <a:lnTo>
                      <a:pt x="15" y="40"/>
                    </a:lnTo>
                    <a:lnTo>
                      <a:pt x="14" y="37"/>
                    </a:lnTo>
                    <a:lnTo>
                      <a:pt x="10" y="33"/>
                    </a:lnTo>
                    <a:lnTo>
                      <a:pt x="9" y="29"/>
                    </a:lnTo>
                    <a:lnTo>
                      <a:pt x="14" y="26"/>
                    </a:lnTo>
                    <a:lnTo>
                      <a:pt x="16" y="26"/>
                    </a:lnTo>
                    <a:lnTo>
                      <a:pt x="20" y="28"/>
                    </a:lnTo>
                    <a:lnTo>
                      <a:pt x="24" y="31"/>
                    </a:lnTo>
                    <a:lnTo>
                      <a:pt x="30" y="43"/>
                    </a:lnTo>
                    <a:lnTo>
                      <a:pt x="32" y="45"/>
                    </a:lnTo>
                    <a:lnTo>
                      <a:pt x="33" y="45"/>
                    </a:lnTo>
                    <a:lnTo>
                      <a:pt x="35" y="44"/>
                    </a:lnTo>
                    <a:lnTo>
                      <a:pt x="34" y="38"/>
                    </a:lnTo>
                    <a:lnTo>
                      <a:pt x="25" y="25"/>
                    </a:lnTo>
                    <a:lnTo>
                      <a:pt x="19" y="7"/>
                    </a:lnTo>
                    <a:lnTo>
                      <a:pt x="19" y="3"/>
                    </a:lnTo>
                    <a:lnTo>
                      <a:pt x="21" y="1"/>
                    </a:lnTo>
                    <a:lnTo>
                      <a:pt x="23" y="0"/>
                    </a:lnTo>
                    <a:lnTo>
                      <a:pt x="27" y="0"/>
                    </a:lnTo>
                    <a:lnTo>
                      <a:pt x="29" y="2"/>
                    </a:lnTo>
                    <a:lnTo>
                      <a:pt x="44" y="21"/>
                    </a:lnTo>
                    <a:lnTo>
                      <a:pt x="55" y="21"/>
                    </a:lnTo>
                    <a:lnTo>
                      <a:pt x="66" y="12"/>
                    </a:lnTo>
                    <a:lnTo>
                      <a:pt x="71" y="36"/>
                    </a:lnTo>
                    <a:lnTo>
                      <a:pt x="92" y="22"/>
                    </a:lnTo>
                    <a:lnTo>
                      <a:pt x="101" y="33"/>
                    </a:lnTo>
                    <a:lnTo>
                      <a:pt x="114" y="59"/>
                    </a:lnTo>
                    <a:lnTo>
                      <a:pt x="138" y="64"/>
                    </a:lnTo>
                    <a:lnTo>
                      <a:pt x="143" y="72"/>
                    </a:lnTo>
                    <a:lnTo>
                      <a:pt x="145" y="71"/>
                    </a:lnTo>
                    <a:lnTo>
                      <a:pt x="163" y="58"/>
                    </a:lnTo>
                    <a:lnTo>
                      <a:pt x="178" y="61"/>
                    </a:lnTo>
                    <a:lnTo>
                      <a:pt x="204" y="54"/>
                    </a:lnTo>
                    <a:lnTo>
                      <a:pt x="200" y="47"/>
                    </a:lnTo>
                    <a:lnTo>
                      <a:pt x="227" y="42"/>
                    </a:lnTo>
                    <a:lnTo>
                      <a:pt x="228" y="43"/>
                    </a:lnTo>
                    <a:lnTo>
                      <a:pt x="246" y="46"/>
                    </a:lnTo>
                    <a:lnTo>
                      <a:pt x="249" y="21"/>
                    </a:lnTo>
                    <a:lnTo>
                      <a:pt x="266" y="29"/>
                    </a:lnTo>
                    <a:lnTo>
                      <a:pt x="268" y="28"/>
                    </a:lnTo>
                    <a:lnTo>
                      <a:pt x="276" y="38"/>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5" name="Freeform 62"/>
              <p:cNvSpPr>
                <a:spLocks/>
              </p:cNvSpPr>
              <p:nvPr/>
            </p:nvSpPr>
            <p:spPr bwMode="auto">
              <a:xfrm>
                <a:off x="1910" y="3196"/>
                <a:ext cx="289" cy="418"/>
              </a:xfrm>
              <a:custGeom>
                <a:avLst/>
                <a:gdLst>
                  <a:gd name="T0" fmla="*/ 169 w 300"/>
                  <a:gd name="T1" fmla="*/ 400 h 433"/>
                  <a:gd name="T2" fmla="*/ 192 w 300"/>
                  <a:gd name="T3" fmla="*/ 389 h 433"/>
                  <a:gd name="T4" fmla="*/ 228 w 300"/>
                  <a:gd name="T5" fmla="*/ 376 h 433"/>
                  <a:gd name="T6" fmla="*/ 256 w 300"/>
                  <a:gd name="T7" fmla="*/ 383 h 433"/>
                  <a:gd name="T8" fmla="*/ 272 w 300"/>
                  <a:gd name="T9" fmla="*/ 388 h 433"/>
                  <a:gd name="T10" fmla="*/ 288 w 300"/>
                  <a:gd name="T11" fmla="*/ 356 h 433"/>
                  <a:gd name="T12" fmla="*/ 250 w 300"/>
                  <a:gd name="T13" fmla="*/ 334 h 433"/>
                  <a:gd name="T14" fmla="*/ 230 w 300"/>
                  <a:gd name="T15" fmla="*/ 326 h 433"/>
                  <a:gd name="T16" fmla="*/ 186 w 300"/>
                  <a:gd name="T17" fmla="*/ 314 h 433"/>
                  <a:gd name="T18" fmla="*/ 171 w 300"/>
                  <a:gd name="T19" fmla="*/ 270 h 433"/>
                  <a:gd name="T20" fmla="*/ 204 w 300"/>
                  <a:gd name="T21" fmla="*/ 260 h 433"/>
                  <a:gd name="T22" fmla="*/ 188 w 300"/>
                  <a:gd name="T23" fmla="*/ 235 h 433"/>
                  <a:gd name="T24" fmla="*/ 208 w 300"/>
                  <a:gd name="T25" fmla="*/ 197 h 433"/>
                  <a:gd name="T26" fmla="*/ 201 w 300"/>
                  <a:gd name="T27" fmla="*/ 165 h 433"/>
                  <a:gd name="T28" fmla="*/ 217 w 300"/>
                  <a:gd name="T29" fmla="*/ 117 h 433"/>
                  <a:gd name="T30" fmla="*/ 203 w 300"/>
                  <a:gd name="T31" fmla="*/ 106 h 433"/>
                  <a:gd name="T32" fmla="*/ 191 w 300"/>
                  <a:gd name="T33" fmla="*/ 89 h 433"/>
                  <a:gd name="T34" fmla="*/ 220 w 300"/>
                  <a:gd name="T35" fmla="*/ 49 h 433"/>
                  <a:gd name="T36" fmla="*/ 224 w 300"/>
                  <a:gd name="T37" fmla="*/ 12 h 433"/>
                  <a:gd name="T38" fmla="*/ 191 w 300"/>
                  <a:gd name="T39" fmla="*/ 26 h 433"/>
                  <a:gd name="T40" fmla="*/ 157 w 300"/>
                  <a:gd name="T41" fmla="*/ 57 h 433"/>
                  <a:gd name="T42" fmla="*/ 109 w 300"/>
                  <a:gd name="T43" fmla="*/ 89 h 433"/>
                  <a:gd name="T44" fmla="*/ 75 w 300"/>
                  <a:gd name="T45" fmla="*/ 82 h 433"/>
                  <a:gd name="T46" fmla="*/ 18 w 300"/>
                  <a:gd name="T47" fmla="*/ 90 h 433"/>
                  <a:gd name="T48" fmla="*/ 30 w 300"/>
                  <a:gd name="T49" fmla="*/ 102 h 433"/>
                  <a:gd name="T50" fmla="*/ 39 w 300"/>
                  <a:gd name="T51" fmla="*/ 127 h 433"/>
                  <a:gd name="T52" fmla="*/ 30 w 300"/>
                  <a:gd name="T53" fmla="*/ 133 h 433"/>
                  <a:gd name="T54" fmla="*/ 34 w 300"/>
                  <a:gd name="T55" fmla="*/ 146 h 433"/>
                  <a:gd name="T56" fmla="*/ 41 w 300"/>
                  <a:gd name="T57" fmla="*/ 173 h 433"/>
                  <a:gd name="T58" fmla="*/ 44 w 300"/>
                  <a:gd name="T59" fmla="*/ 187 h 433"/>
                  <a:gd name="T60" fmla="*/ 49 w 300"/>
                  <a:gd name="T61" fmla="*/ 208 h 433"/>
                  <a:gd name="T62" fmla="*/ 33 w 300"/>
                  <a:gd name="T63" fmla="*/ 198 h 433"/>
                  <a:gd name="T64" fmla="*/ 34 w 300"/>
                  <a:gd name="T65" fmla="*/ 211 h 433"/>
                  <a:gd name="T66" fmla="*/ 43 w 300"/>
                  <a:gd name="T67" fmla="*/ 226 h 433"/>
                  <a:gd name="T68" fmla="*/ 30 w 300"/>
                  <a:gd name="T69" fmla="*/ 221 h 433"/>
                  <a:gd name="T70" fmla="*/ 24 w 300"/>
                  <a:gd name="T71" fmla="*/ 226 h 433"/>
                  <a:gd name="T72" fmla="*/ 36 w 300"/>
                  <a:gd name="T73" fmla="*/ 235 h 433"/>
                  <a:gd name="T74" fmla="*/ 39 w 300"/>
                  <a:gd name="T75" fmla="*/ 245 h 433"/>
                  <a:gd name="T76" fmla="*/ 23 w 300"/>
                  <a:gd name="T77" fmla="*/ 243 h 433"/>
                  <a:gd name="T78" fmla="*/ 30 w 300"/>
                  <a:gd name="T79" fmla="*/ 269 h 433"/>
                  <a:gd name="T80" fmla="*/ 25 w 300"/>
                  <a:gd name="T81" fmla="*/ 291 h 433"/>
                  <a:gd name="T82" fmla="*/ 28 w 300"/>
                  <a:gd name="T83" fmla="*/ 302 h 433"/>
                  <a:gd name="T84" fmla="*/ 16 w 300"/>
                  <a:gd name="T85" fmla="*/ 301 h 433"/>
                  <a:gd name="T86" fmla="*/ 13 w 300"/>
                  <a:gd name="T87" fmla="*/ 309 h 433"/>
                  <a:gd name="T88" fmla="*/ 12 w 300"/>
                  <a:gd name="T89" fmla="*/ 321 h 433"/>
                  <a:gd name="T90" fmla="*/ 12 w 300"/>
                  <a:gd name="T91" fmla="*/ 337 h 433"/>
                  <a:gd name="T92" fmla="*/ 7 w 300"/>
                  <a:gd name="T93" fmla="*/ 348 h 433"/>
                  <a:gd name="T94" fmla="*/ 1 w 300"/>
                  <a:gd name="T95" fmla="*/ 350 h 433"/>
                  <a:gd name="T96" fmla="*/ 25 w 300"/>
                  <a:gd name="T97" fmla="*/ 368 h 433"/>
                  <a:gd name="T98" fmla="*/ 60 w 300"/>
                  <a:gd name="T99" fmla="*/ 369 h 433"/>
                  <a:gd name="T100" fmla="*/ 105 w 300"/>
                  <a:gd name="T101" fmla="*/ 409 h 433"/>
                  <a:gd name="T102" fmla="*/ 128 w 300"/>
                  <a:gd name="T103" fmla="*/ 404 h 4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433"/>
                  <a:gd name="T158" fmla="*/ 300 w 300"/>
                  <a:gd name="T159" fmla="*/ 433 h 4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433">
                    <a:moveTo>
                      <a:pt x="133" y="418"/>
                    </a:moveTo>
                    <a:lnTo>
                      <a:pt x="148" y="420"/>
                    </a:lnTo>
                    <a:lnTo>
                      <a:pt x="175" y="414"/>
                    </a:lnTo>
                    <a:lnTo>
                      <a:pt x="170" y="407"/>
                    </a:lnTo>
                    <a:lnTo>
                      <a:pt x="198" y="402"/>
                    </a:lnTo>
                    <a:lnTo>
                      <a:pt x="199" y="403"/>
                    </a:lnTo>
                    <a:lnTo>
                      <a:pt x="216" y="406"/>
                    </a:lnTo>
                    <a:lnTo>
                      <a:pt x="220" y="381"/>
                    </a:lnTo>
                    <a:lnTo>
                      <a:pt x="237" y="389"/>
                    </a:lnTo>
                    <a:lnTo>
                      <a:pt x="238" y="388"/>
                    </a:lnTo>
                    <a:lnTo>
                      <a:pt x="246" y="398"/>
                    </a:lnTo>
                    <a:lnTo>
                      <a:pt x="266" y="397"/>
                    </a:lnTo>
                    <a:lnTo>
                      <a:pt x="267" y="406"/>
                    </a:lnTo>
                    <a:lnTo>
                      <a:pt x="274" y="406"/>
                    </a:lnTo>
                    <a:lnTo>
                      <a:pt x="282" y="402"/>
                    </a:lnTo>
                    <a:lnTo>
                      <a:pt x="285" y="401"/>
                    </a:lnTo>
                    <a:lnTo>
                      <a:pt x="288" y="372"/>
                    </a:lnTo>
                    <a:lnTo>
                      <a:pt x="299" y="369"/>
                    </a:lnTo>
                    <a:lnTo>
                      <a:pt x="286" y="350"/>
                    </a:lnTo>
                    <a:lnTo>
                      <a:pt x="287" y="341"/>
                    </a:lnTo>
                    <a:lnTo>
                      <a:pt x="259" y="346"/>
                    </a:lnTo>
                    <a:lnTo>
                      <a:pt x="258" y="345"/>
                    </a:lnTo>
                    <a:lnTo>
                      <a:pt x="248" y="347"/>
                    </a:lnTo>
                    <a:lnTo>
                      <a:pt x="239" y="338"/>
                    </a:lnTo>
                    <a:lnTo>
                      <a:pt x="223" y="325"/>
                    </a:lnTo>
                    <a:lnTo>
                      <a:pt x="219" y="336"/>
                    </a:lnTo>
                    <a:lnTo>
                      <a:pt x="193" y="325"/>
                    </a:lnTo>
                    <a:lnTo>
                      <a:pt x="189" y="316"/>
                    </a:lnTo>
                    <a:lnTo>
                      <a:pt x="181" y="298"/>
                    </a:lnTo>
                    <a:lnTo>
                      <a:pt x="178" y="280"/>
                    </a:lnTo>
                    <a:lnTo>
                      <a:pt x="189" y="275"/>
                    </a:lnTo>
                    <a:lnTo>
                      <a:pt x="211" y="270"/>
                    </a:lnTo>
                    <a:lnTo>
                      <a:pt x="212" y="269"/>
                    </a:lnTo>
                    <a:lnTo>
                      <a:pt x="214" y="255"/>
                    </a:lnTo>
                    <a:lnTo>
                      <a:pt x="212" y="257"/>
                    </a:lnTo>
                    <a:lnTo>
                      <a:pt x="195" y="243"/>
                    </a:lnTo>
                    <a:lnTo>
                      <a:pt x="197" y="232"/>
                    </a:lnTo>
                    <a:lnTo>
                      <a:pt x="201" y="216"/>
                    </a:lnTo>
                    <a:lnTo>
                      <a:pt x="216" y="204"/>
                    </a:lnTo>
                    <a:lnTo>
                      <a:pt x="208" y="195"/>
                    </a:lnTo>
                    <a:lnTo>
                      <a:pt x="207" y="187"/>
                    </a:lnTo>
                    <a:lnTo>
                      <a:pt x="209" y="171"/>
                    </a:lnTo>
                    <a:lnTo>
                      <a:pt x="222" y="173"/>
                    </a:lnTo>
                    <a:lnTo>
                      <a:pt x="233" y="149"/>
                    </a:lnTo>
                    <a:lnTo>
                      <a:pt x="225" y="121"/>
                    </a:lnTo>
                    <a:lnTo>
                      <a:pt x="224" y="122"/>
                    </a:lnTo>
                    <a:lnTo>
                      <a:pt x="211" y="111"/>
                    </a:lnTo>
                    <a:lnTo>
                      <a:pt x="211" y="110"/>
                    </a:lnTo>
                    <a:lnTo>
                      <a:pt x="213" y="101"/>
                    </a:lnTo>
                    <a:lnTo>
                      <a:pt x="199" y="92"/>
                    </a:lnTo>
                    <a:lnTo>
                      <a:pt x="198" y="92"/>
                    </a:lnTo>
                    <a:lnTo>
                      <a:pt x="209" y="78"/>
                    </a:lnTo>
                    <a:lnTo>
                      <a:pt x="226" y="75"/>
                    </a:lnTo>
                    <a:lnTo>
                      <a:pt x="228" y="51"/>
                    </a:lnTo>
                    <a:lnTo>
                      <a:pt x="241" y="41"/>
                    </a:lnTo>
                    <a:lnTo>
                      <a:pt x="243" y="12"/>
                    </a:lnTo>
                    <a:lnTo>
                      <a:pt x="233" y="12"/>
                    </a:lnTo>
                    <a:lnTo>
                      <a:pt x="209" y="1"/>
                    </a:lnTo>
                    <a:lnTo>
                      <a:pt x="208" y="0"/>
                    </a:lnTo>
                    <a:lnTo>
                      <a:pt x="198" y="27"/>
                    </a:lnTo>
                    <a:lnTo>
                      <a:pt x="182" y="31"/>
                    </a:lnTo>
                    <a:lnTo>
                      <a:pt x="173" y="44"/>
                    </a:lnTo>
                    <a:lnTo>
                      <a:pt x="163" y="59"/>
                    </a:lnTo>
                    <a:lnTo>
                      <a:pt x="149" y="61"/>
                    </a:lnTo>
                    <a:lnTo>
                      <a:pt x="148" y="62"/>
                    </a:lnTo>
                    <a:lnTo>
                      <a:pt x="113" y="92"/>
                    </a:lnTo>
                    <a:lnTo>
                      <a:pt x="94" y="87"/>
                    </a:lnTo>
                    <a:lnTo>
                      <a:pt x="79" y="85"/>
                    </a:lnTo>
                    <a:lnTo>
                      <a:pt x="78" y="85"/>
                    </a:lnTo>
                    <a:lnTo>
                      <a:pt x="65" y="76"/>
                    </a:lnTo>
                    <a:lnTo>
                      <a:pt x="35" y="79"/>
                    </a:lnTo>
                    <a:lnTo>
                      <a:pt x="19" y="93"/>
                    </a:lnTo>
                    <a:lnTo>
                      <a:pt x="21" y="98"/>
                    </a:lnTo>
                    <a:lnTo>
                      <a:pt x="26" y="100"/>
                    </a:lnTo>
                    <a:lnTo>
                      <a:pt x="31" y="106"/>
                    </a:lnTo>
                    <a:lnTo>
                      <a:pt x="33" y="120"/>
                    </a:lnTo>
                    <a:lnTo>
                      <a:pt x="35" y="128"/>
                    </a:lnTo>
                    <a:lnTo>
                      <a:pt x="40" y="132"/>
                    </a:lnTo>
                    <a:lnTo>
                      <a:pt x="41" y="137"/>
                    </a:lnTo>
                    <a:lnTo>
                      <a:pt x="39" y="139"/>
                    </a:lnTo>
                    <a:lnTo>
                      <a:pt x="31" y="138"/>
                    </a:lnTo>
                    <a:lnTo>
                      <a:pt x="28" y="142"/>
                    </a:lnTo>
                    <a:lnTo>
                      <a:pt x="29" y="145"/>
                    </a:lnTo>
                    <a:lnTo>
                      <a:pt x="35" y="151"/>
                    </a:lnTo>
                    <a:lnTo>
                      <a:pt x="39" y="156"/>
                    </a:lnTo>
                    <a:lnTo>
                      <a:pt x="43" y="164"/>
                    </a:lnTo>
                    <a:lnTo>
                      <a:pt x="43" y="179"/>
                    </a:lnTo>
                    <a:lnTo>
                      <a:pt x="42" y="184"/>
                    </a:lnTo>
                    <a:lnTo>
                      <a:pt x="44" y="190"/>
                    </a:lnTo>
                    <a:lnTo>
                      <a:pt x="46" y="194"/>
                    </a:lnTo>
                    <a:lnTo>
                      <a:pt x="55" y="211"/>
                    </a:lnTo>
                    <a:lnTo>
                      <a:pt x="55" y="215"/>
                    </a:lnTo>
                    <a:lnTo>
                      <a:pt x="51" y="215"/>
                    </a:lnTo>
                    <a:lnTo>
                      <a:pt x="48" y="214"/>
                    </a:lnTo>
                    <a:lnTo>
                      <a:pt x="37" y="205"/>
                    </a:lnTo>
                    <a:lnTo>
                      <a:pt x="34" y="205"/>
                    </a:lnTo>
                    <a:lnTo>
                      <a:pt x="32" y="208"/>
                    </a:lnTo>
                    <a:lnTo>
                      <a:pt x="31" y="211"/>
                    </a:lnTo>
                    <a:lnTo>
                      <a:pt x="35" y="219"/>
                    </a:lnTo>
                    <a:lnTo>
                      <a:pt x="37" y="226"/>
                    </a:lnTo>
                    <a:lnTo>
                      <a:pt x="44" y="230"/>
                    </a:lnTo>
                    <a:lnTo>
                      <a:pt x="45" y="234"/>
                    </a:lnTo>
                    <a:lnTo>
                      <a:pt x="44" y="235"/>
                    </a:lnTo>
                    <a:lnTo>
                      <a:pt x="40" y="235"/>
                    </a:lnTo>
                    <a:lnTo>
                      <a:pt x="31" y="229"/>
                    </a:lnTo>
                    <a:lnTo>
                      <a:pt x="27" y="229"/>
                    </a:lnTo>
                    <a:lnTo>
                      <a:pt x="25" y="232"/>
                    </a:lnTo>
                    <a:lnTo>
                      <a:pt x="25" y="234"/>
                    </a:lnTo>
                    <a:lnTo>
                      <a:pt x="27" y="238"/>
                    </a:lnTo>
                    <a:lnTo>
                      <a:pt x="33" y="241"/>
                    </a:lnTo>
                    <a:lnTo>
                      <a:pt x="37" y="243"/>
                    </a:lnTo>
                    <a:lnTo>
                      <a:pt x="41" y="248"/>
                    </a:lnTo>
                    <a:lnTo>
                      <a:pt x="42" y="252"/>
                    </a:lnTo>
                    <a:lnTo>
                      <a:pt x="41" y="254"/>
                    </a:lnTo>
                    <a:lnTo>
                      <a:pt x="36" y="254"/>
                    </a:lnTo>
                    <a:lnTo>
                      <a:pt x="34" y="253"/>
                    </a:lnTo>
                    <a:lnTo>
                      <a:pt x="24" y="252"/>
                    </a:lnTo>
                    <a:lnTo>
                      <a:pt x="23" y="257"/>
                    </a:lnTo>
                    <a:lnTo>
                      <a:pt x="28" y="270"/>
                    </a:lnTo>
                    <a:lnTo>
                      <a:pt x="31" y="279"/>
                    </a:lnTo>
                    <a:lnTo>
                      <a:pt x="31" y="290"/>
                    </a:lnTo>
                    <a:lnTo>
                      <a:pt x="30" y="294"/>
                    </a:lnTo>
                    <a:lnTo>
                      <a:pt x="26" y="301"/>
                    </a:lnTo>
                    <a:lnTo>
                      <a:pt x="26" y="304"/>
                    </a:lnTo>
                    <a:lnTo>
                      <a:pt x="29" y="308"/>
                    </a:lnTo>
                    <a:lnTo>
                      <a:pt x="29" y="313"/>
                    </a:lnTo>
                    <a:lnTo>
                      <a:pt x="24" y="314"/>
                    </a:lnTo>
                    <a:lnTo>
                      <a:pt x="21" y="312"/>
                    </a:lnTo>
                    <a:lnTo>
                      <a:pt x="17" y="312"/>
                    </a:lnTo>
                    <a:lnTo>
                      <a:pt x="16" y="313"/>
                    </a:lnTo>
                    <a:lnTo>
                      <a:pt x="14" y="319"/>
                    </a:lnTo>
                    <a:lnTo>
                      <a:pt x="14" y="320"/>
                    </a:lnTo>
                    <a:lnTo>
                      <a:pt x="15" y="322"/>
                    </a:lnTo>
                    <a:lnTo>
                      <a:pt x="13" y="331"/>
                    </a:lnTo>
                    <a:lnTo>
                      <a:pt x="12" y="333"/>
                    </a:lnTo>
                    <a:lnTo>
                      <a:pt x="12" y="336"/>
                    </a:lnTo>
                    <a:lnTo>
                      <a:pt x="12" y="338"/>
                    </a:lnTo>
                    <a:lnTo>
                      <a:pt x="12" y="349"/>
                    </a:lnTo>
                    <a:lnTo>
                      <a:pt x="10" y="355"/>
                    </a:lnTo>
                    <a:lnTo>
                      <a:pt x="9" y="356"/>
                    </a:lnTo>
                    <a:lnTo>
                      <a:pt x="7" y="361"/>
                    </a:lnTo>
                    <a:lnTo>
                      <a:pt x="6" y="362"/>
                    </a:lnTo>
                    <a:lnTo>
                      <a:pt x="2" y="363"/>
                    </a:lnTo>
                    <a:lnTo>
                      <a:pt x="1" y="363"/>
                    </a:lnTo>
                    <a:lnTo>
                      <a:pt x="0" y="362"/>
                    </a:lnTo>
                    <a:lnTo>
                      <a:pt x="14" y="381"/>
                    </a:lnTo>
                    <a:lnTo>
                      <a:pt x="26" y="381"/>
                    </a:lnTo>
                    <a:lnTo>
                      <a:pt x="36" y="372"/>
                    </a:lnTo>
                    <a:lnTo>
                      <a:pt x="42" y="395"/>
                    </a:lnTo>
                    <a:lnTo>
                      <a:pt x="62" y="382"/>
                    </a:lnTo>
                    <a:lnTo>
                      <a:pt x="72" y="393"/>
                    </a:lnTo>
                    <a:lnTo>
                      <a:pt x="85" y="418"/>
                    </a:lnTo>
                    <a:lnTo>
                      <a:pt x="109" y="424"/>
                    </a:lnTo>
                    <a:lnTo>
                      <a:pt x="114" y="432"/>
                    </a:lnTo>
                    <a:lnTo>
                      <a:pt x="115" y="431"/>
                    </a:lnTo>
                    <a:lnTo>
                      <a:pt x="133" y="418"/>
                    </a:lnTo>
                  </a:path>
                </a:pathLst>
              </a:custGeom>
              <a:solidFill>
                <a:schemeClr val="accent2"/>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6" name="Freeform 63"/>
              <p:cNvSpPr>
                <a:spLocks/>
              </p:cNvSpPr>
              <p:nvPr/>
            </p:nvSpPr>
            <p:spPr bwMode="auto">
              <a:xfrm>
                <a:off x="1909" y="2726"/>
                <a:ext cx="386" cy="561"/>
              </a:xfrm>
              <a:custGeom>
                <a:avLst/>
                <a:gdLst>
                  <a:gd name="T0" fmla="*/ 98 w 400"/>
                  <a:gd name="T1" fmla="*/ 295 h 581"/>
                  <a:gd name="T2" fmla="*/ 95 w 400"/>
                  <a:gd name="T3" fmla="*/ 346 h 581"/>
                  <a:gd name="T4" fmla="*/ 59 w 400"/>
                  <a:gd name="T5" fmla="*/ 427 h 581"/>
                  <a:gd name="T6" fmla="*/ 83 w 400"/>
                  <a:gd name="T7" fmla="*/ 478 h 581"/>
                  <a:gd name="T8" fmla="*/ 68 w 400"/>
                  <a:gd name="T9" fmla="*/ 516 h 581"/>
                  <a:gd name="T10" fmla="*/ 19 w 400"/>
                  <a:gd name="T11" fmla="*/ 559 h 581"/>
                  <a:gd name="T12" fmla="*/ 13 w 400"/>
                  <a:gd name="T13" fmla="*/ 542 h 581"/>
                  <a:gd name="T14" fmla="*/ 25 w 400"/>
                  <a:gd name="T15" fmla="*/ 497 h 581"/>
                  <a:gd name="T16" fmla="*/ 37 w 400"/>
                  <a:gd name="T17" fmla="*/ 482 h 581"/>
                  <a:gd name="T18" fmla="*/ 21 w 400"/>
                  <a:gd name="T19" fmla="*/ 469 h 581"/>
                  <a:gd name="T20" fmla="*/ 25 w 400"/>
                  <a:gd name="T21" fmla="*/ 455 h 581"/>
                  <a:gd name="T22" fmla="*/ 25 w 400"/>
                  <a:gd name="T23" fmla="*/ 437 h 581"/>
                  <a:gd name="T24" fmla="*/ 7 w 400"/>
                  <a:gd name="T25" fmla="*/ 433 h 581"/>
                  <a:gd name="T26" fmla="*/ 9 w 400"/>
                  <a:gd name="T27" fmla="*/ 410 h 581"/>
                  <a:gd name="T28" fmla="*/ 6 w 400"/>
                  <a:gd name="T29" fmla="*/ 394 h 581"/>
                  <a:gd name="T30" fmla="*/ 16 w 400"/>
                  <a:gd name="T31" fmla="*/ 361 h 581"/>
                  <a:gd name="T32" fmla="*/ 3 w 400"/>
                  <a:gd name="T33" fmla="*/ 362 h 581"/>
                  <a:gd name="T34" fmla="*/ 4 w 400"/>
                  <a:gd name="T35" fmla="*/ 342 h 581"/>
                  <a:gd name="T36" fmla="*/ 15 w 400"/>
                  <a:gd name="T37" fmla="*/ 319 h 581"/>
                  <a:gd name="T38" fmla="*/ 14 w 400"/>
                  <a:gd name="T39" fmla="*/ 307 h 581"/>
                  <a:gd name="T40" fmla="*/ 29 w 400"/>
                  <a:gd name="T41" fmla="*/ 292 h 581"/>
                  <a:gd name="T42" fmla="*/ 38 w 400"/>
                  <a:gd name="T43" fmla="*/ 282 h 581"/>
                  <a:gd name="T44" fmla="*/ 51 w 400"/>
                  <a:gd name="T45" fmla="*/ 285 h 581"/>
                  <a:gd name="T46" fmla="*/ 58 w 400"/>
                  <a:gd name="T47" fmla="*/ 265 h 581"/>
                  <a:gd name="T48" fmla="*/ 63 w 400"/>
                  <a:gd name="T49" fmla="*/ 250 h 581"/>
                  <a:gd name="T50" fmla="*/ 58 w 400"/>
                  <a:gd name="T51" fmla="*/ 238 h 581"/>
                  <a:gd name="T52" fmla="*/ 51 w 400"/>
                  <a:gd name="T53" fmla="*/ 230 h 581"/>
                  <a:gd name="T54" fmla="*/ 61 w 400"/>
                  <a:gd name="T55" fmla="*/ 230 h 581"/>
                  <a:gd name="T56" fmla="*/ 77 w 400"/>
                  <a:gd name="T57" fmla="*/ 234 h 581"/>
                  <a:gd name="T58" fmla="*/ 80 w 400"/>
                  <a:gd name="T59" fmla="*/ 221 h 581"/>
                  <a:gd name="T60" fmla="*/ 74 w 400"/>
                  <a:gd name="T61" fmla="*/ 203 h 581"/>
                  <a:gd name="T62" fmla="*/ 79 w 400"/>
                  <a:gd name="T63" fmla="*/ 179 h 581"/>
                  <a:gd name="T64" fmla="*/ 88 w 400"/>
                  <a:gd name="T65" fmla="*/ 173 h 581"/>
                  <a:gd name="T66" fmla="*/ 110 w 400"/>
                  <a:gd name="T67" fmla="*/ 179 h 581"/>
                  <a:gd name="T68" fmla="*/ 134 w 400"/>
                  <a:gd name="T69" fmla="*/ 176 h 581"/>
                  <a:gd name="T70" fmla="*/ 167 w 400"/>
                  <a:gd name="T71" fmla="*/ 184 h 581"/>
                  <a:gd name="T72" fmla="*/ 179 w 400"/>
                  <a:gd name="T73" fmla="*/ 169 h 581"/>
                  <a:gd name="T74" fmla="*/ 194 w 400"/>
                  <a:gd name="T75" fmla="*/ 160 h 581"/>
                  <a:gd name="T76" fmla="*/ 183 w 400"/>
                  <a:gd name="T77" fmla="*/ 132 h 581"/>
                  <a:gd name="T78" fmla="*/ 178 w 400"/>
                  <a:gd name="T79" fmla="*/ 114 h 581"/>
                  <a:gd name="T80" fmla="*/ 188 w 400"/>
                  <a:gd name="T81" fmla="*/ 98 h 581"/>
                  <a:gd name="T82" fmla="*/ 198 w 400"/>
                  <a:gd name="T83" fmla="*/ 90 h 581"/>
                  <a:gd name="T84" fmla="*/ 206 w 400"/>
                  <a:gd name="T85" fmla="*/ 85 h 581"/>
                  <a:gd name="T86" fmla="*/ 217 w 400"/>
                  <a:gd name="T87" fmla="*/ 73 h 581"/>
                  <a:gd name="T88" fmla="*/ 225 w 400"/>
                  <a:gd name="T89" fmla="*/ 63 h 581"/>
                  <a:gd name="T90" fmla="*/ 234 w 400"/>
                  <a:gd name="T91" fmla="*/ 56 h 581"/>
                  <a:gd name="T92" fmla="*/ 245 w 400"/>
                  <a:gd name="T93" fmla="*/ 44 h 581"/>
                  <a:gd name="T94" fmla="*/ 244 w 400"/>
                  <a:gd name="T95" fmla="*/ 23 h 581"/>
                  <a:gd name="T96" fmla="*/ 256 w 400"/>
                  <a:gd name="T97" fmla="*/ 5 h 581"/>
                  <a:gd name="T98" fmla="*/ 283 w 400"/>
                  <a:gd name="T99" fmla="*/ 29 h 581"/>
                  <a:gd name="T100" fmla="*/ 351 w 400"/>
                  <a:gd name="T101" fmla="*/ 43 h 581"/>
                  <a:gd name="T102" fmla="*/ 362 w 400"/>
                  <a:gd name="T103" fmla="*/ 77 h 581"/>
                  <a:gd name="T104" fmla="*/ 355 w 400"/>
                  <a:gd name="T105" fmla="*/ 93 h 581"/>
                  <a:gd name="T106" fmla="*/ 356 w 400"/>
                  <a:gd name="T107" fmla="*/ 137 h 581"/>
                  <a:gd name="T108" fmla="*/ 304 w 400"/>
                  <a:gd name="T109" fmla="*/ 155 h 581"/>
                  <a:gd name="T110" fmla="*/ 219 w 400"/>
                  <a:gd name="T111" fmla="*/ 179 h 581"/>
                  <a:gd name="T112" fmla="*/ 216 w 400"/>
                  <a:gd name="T113" fmla="*/ 230 h 581"/>
                  <a:gd name="T114" fmla="*/ 171 w 400"/>
                  <a:gd name="T115" fmla="*/ 318 h 5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0"/>
                  <a:gd name="T175" fmla="*/ 0 h 581"/>
                  <a:gd name="T176" fmla="*/ 400 w 400"/>
                  <a:gd name="T177" fmla="*/ 581 h 5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0" h="581">
                    <a:moveTo>
                      <a:pt x="174" y="330"/>
                    </a:moveTo>
                    <a:lnTo>
                      <a:pt x="161" y="343"/>
                    </a:lnTo>
                    <a:lnTo>
                      <a:pt x="126" y="329"/>
                    </a:lnTo>
                    <a:lnTo>
                      <a:pt x="102" y="306"/>
                    </a:lnTo>
                    <a:lnTo>
                      <a:pt x="97" y="316"/>
                    </a:lnTo>
                    <a:lnTo>
                      <a:pt x="95" y="332"/>
                    </a:lnTo>
                    <a:lnTo>
                      <a:pt x="93" y="347"/>
                    </a:lnTo>
                    <a:lnTo>
                      <a:pt x="98" y="358"/>
                    </a:lnTo>
                    <a:lnTo>
                      <a:pt x="82" y="376"/>
                    </a:lnTo>
                    <a:lnTo>
                      <a:pt x="76" y="385"/>
                    </a:lnTo>
                    <a:lnTo>
                      <a:pt x="62" y="439"/>
                    </a:lnTo>
                    <a:lnTo>
                      <a:pt x="61" y="442"/>
                    </a:lnTo>
                    <a:lnTo>
                      <a:pt x="65" y="460"/>
                    </a:lnTo>
                    <a:lnTo>
                      <a:pt x="76" y="462"/>
                    </a:lnTo>
                    <a:lnTo>
                      <a:pt x="76" y="489"/>
                    </a:lnTo>
                    <a:lnTo>
                      <a:pt x="86" y="495"/>
                    </a:lnTo>
                    <a:lnTo>
                      <a:pt x="87" y="503"/>
                    </a:lnTo>
                    <a:lnTo>
                      <a:pt x="76" y="512"/>
                    </a:lnTo>
                    <a:lnTo>
                      <a:pt x="79" y="527"/>
                    </a:lnTo>
                    <a:lnTo>
                      <a:pt x="70" y="534"/>
                    </a:lnTo>
                    <a:lnTo>
                      <a:pt x="66" y="563"/>
                    </a:lnTo>
                    <a:lnTo>
                      <a:pt x="37" y="565"/>
                    </a:lnTo>
                    <a:lnTo>
                      <a:pt x="21" y="580"/>
                    </a:lnTo>
                    <a:lnTo>
                      <a:pt x="20" y="579"/>
                    </a:lnTo>
                    <a:lnTo>
                      <a:pt x="18" y="570"/>
                    </a:lnTo>
                    <a:lnTo>
                      <a:pt x="13" y="566"/>
                    </a:lnTo>
                    <a:lnTo>
                      <a:pt x="13" y="564"/>
                    </a:lnTo>
                    <a:lnTo>
                      <a:pt x="13" y="561"/>
                    </a:lnTo>
                    <a:lnTo>
                      <a:pt x="17" y="550"/>
                    </a:lnTo>
                    <a:lnTo>
                      <a:pt x="20" y="537"/>
                    </a:lnTo>
                    <a:lnTo>
                      <a:pt x="26" y="522"/>
                    </a:lnTo>
                    <a:lnTo>
                      <a:pt x="26" y="515"/>
                    </a:lnTo>
                    <a:lnTo>
                      <a:pt x="28" y="510"/>
                    </a:lnTo>
                    <a:lnTo>
                      <a:pt x="31" y="508"/>
                    </a:lnTo>
                    <a:lnTo>
                      <a:pt x="36" y="502"/>
                    </a:lnTo>
                    <a:lnTo>
                      <a:pt x="38" y="499"/>
                    </a:lnTo>
                    <a:lnTo>
                      <a:pt x="38" y="494"/>
                    </a:lnTo>
                    <a:lnTo>
                      <a:pt x="35" y="490"/>
                    </a:lnTo>
                    <a:lnTo>
                      <a:pt x="25" y="487"/>
                    </a:lnTo>
                    <a:lnTo>
                      <a:pt x="22" y="486"/>
                    </a:lnTo>
                    <a:lnTo>
                      <a:pt x="21" y="483"/>
                    </a:lnTo>
                    <a:lnTo>
                      <a:pt x="23" y="474"/>
                    </a:lnTo>
                    <a:lnTo>
                      <a:pt x="26" y="472"/>
                    </a:lnTo>
                    <a:lnTo>
                      <a:pt x="26" y="471"/>
                    </a:lnTo>
                    <a:lnTo>
                      <a:pt x="30" y="462"/>
                    </a:lnTo>
                    <a:lnTo>
                      <a:pt x="32" y="456"/>
                    </a:lnTo>
                    <a:lnTo>
                      <a:pt x="31" y="453"/>
                    </a:lnTo>
                    <a:lnTo>
                      <a:pt x="26" y="453"/>
                    </a:lnTo>
                    <a:lnTo>
                      <a:pt x="23" y="453"/>
                    </a:lnTo>
                    <a:lnTo>
                      <a:pt x="19" y="453"/>
                    </a:lnTo>
                    <a:lnTo>
                      <a:pt x="12" y="451"/>
                    </a:lnTo>
                    <a:lnTo>
                      <a:pt x="7" y="448"/>
                    </a:lnTo>
                    <a:lnTo>
                      <a:pt x="5" y="444"/>
                    </a:lnTo>
                    <a:lnTo>
                      <a:pt x="5" y="440"/>
                    </a:lnTo>
                    <a:lnTo>
                      <a:pt x="7" y="435"/>
                    </a:lnTo>
                    <a:lnTo>
                      <a:pt x="9" y="425"/>
                    </a:lnTo>
                    <a:lnTo>
                      <a:pt x="10" y="419"/>
                    </a:lnTo>
                    <a:lnTo>
                      <a:pt x="7" y="416"/>
                    </a:lnTo>
                    <a:lnTo>
                      <a:pt x="5" y="413"/>
                    </a:lnTo>
                    <a:lnTo>
                      <a:pt x="6" y="408"/>
                    </a:lnTo>
                    <a:lnTo>
                      <a:pt x="5" y="396"/>
                    </a:lnTo>
                    <a:lnTo>
                      <a:pt x="14" y="383"/>
                    </a:lnTo>
                    <a:lnTo>
                      <a:pt x="16" y="378"/>
                    </a:lnTo>
                    <a:lnTo>
                      <a:pt x="17" y="374"/>
                    </a:lnTo>
                    <a:lnTo>
                      <a:pt x="13" y="371"/>
                    </a:lnTo>
                    <a:lnTo>
                      <a:pt x="10" y="371"/>
                    </a:lnTo>
                    <a:lnTo>
                      <a:pt x="5" y="375"/>
                    </a:lnTo>
                    <a:lnTo>
                      <a:pt x="3" y="375"/>
                    </a:lnTo>
                    <a:lnTo>
                      <a:pt x="1" y="373"/>
                    </a:lnTo>
                    <a:lnTo>
                      <a:pt x="0" y="371"/>
                    </a:lnTo>
                    <a:lnTo>
                      <a:pt x="3" y="357"/>
                    </a:lnTo>
                    <a:lnTo>
                      <a:pt x="4" y="354"/>
                    </a:lnTo>
                    <a:lnTo>
                      <a:pt x="6" y="348"/>
                    </a:lnTo>
                    <a:lnTo>
                      <a:pt x="9" y="346"/>
                    </a:lnTo>
                    <a:lnTo>
                      <a:pt x="15" y="338"/>
                    </a:lnTo>
                    <a:lnTo>
                      <a:pt x="16" y="330"/>
                    </a:lnTo>
                    <a:lnTo>
                      <a:pt x="11" y="323"/>
                    </a:lnTo>
                    <a:lnTo>
                      <a:pt x="10" y="320"/>
                    </a:lnTo>
                    <a:lnTo>
                      <a:pt x="11" y="319"/>
                    </a:lnTo>
                    <a:lnTo>
                      <a:pt x="14" y="318"/>
                    </a:lnTo>
                    <a:lnTo>
                      <a:pt x="17" y="318"/>
                    </a:lnTo>
                    <a:lnTo>
                      <a:pt x="23" y="319"/>
                    </a:lnTo>
                    <a:lnTo>
                      <a:pt x="27" y="314"/>
                    </a:lnTo>
                    <a:lnTo>
                      <a:pt x="30" y="302"/>
                    </a:lnTo>
                    <a:lnTo>
                      <a:pt x="32" y="295"/>
                    </a:lnTo>
                    <a:lnTo>
                      <a:pt x="34" y="292"/>
                    </a:lnTo>
                    <a:lnTo>
                      <a:pt x="38" y="291"/>
                    </a:lnTo>
                    <a:lnTo>
                      <a:pt x="39" y="292"/>
                    </a:lnTo>
                    <a:lnTo>
                      <a:pt x="43" y="295"/>
                    </a:lnTo>
                    <a:lnTo>
                      <a:pt x="44" y="295"/>
                    </a:lnTo>
                    <a:lnTo>
                      <a:pt x="49" y="296"/>
                    </a:lnTo>
                    <a:lnTo>
                      <a:pt x="53" y="295"/>
                    </a:lnTo>
                    <a:lnTo>
                      <a:pt x="56" y="292"/>
                    </a:lnTo>
                    <a:lnTo>
                      <a:pt x="57" y="291"/>
                    </a:lnTo>
                    <a:lnTo>
                      <a:pt x="55" y="281"/>
                    </a:lnTo>
                    <a:lnTo>
                      <a:pt x="60" y="274"/>
                    </a:lnTo>
                    <a:lnTo>
                      <a:pt x="65" y="271"/>
                    </a:lnTo>
                    <a:lnTo>
                      <a:pt x="67" y="269"/>
                    </a:lnTo>
                    <a:lnTo>
                      <a:pt x="66" y="262"/>
                    </a:lnTo>
                    <a:lnTo>
                      <a:pt x="65" y="259"/>
                    </a:lnTo>
                    <a:lnTo>
                      <a:pt x="64" y="257"/>
                    </a:lnTo>
                    <a:lnTo>
                      <a:pt x="63" y="255"/>
                    </a:lnTo>
                    <a:lnTo>
                      <a:pt x="62" y="251"/>
                    </a:lnTo>
                    <a:lnTo>
                      <a:pt x="60" y="247"/>
                    </a:lnTo>
                    <a:lnTo>
                      <a:pt x="59" y="246"/>
                    </a:lnTo>
                    <a:lnTo>
                      <a:pt x="57" y="246"/>
                    </a:lnTo>
                    <a:lnTo>
                      <a:pt x="53" y="242"/>
                    </a:lnTo>
                    <a:lnTo>
                      <a:pt x="53" y="238"/>
                    </a:lnTo>
                    <a:lnTo>
                      <a:pt x="55" y="235"/>
                    </a:lnTo>
                    <a:lnTo>
                      <a:pt x="57" y="233"/>
                    </a:lnTo>
                    <a:lnTo>
                      <a:pt x="60" y="234"/>
                    </a:lnTo>
                    <a:lnTo>
                      <a:pt x="63" y="238"/>
                    </a:lnTo>
                    <a:lnTo>
                      <a:pt x="65" y="241"/>
                    </a:lnTo>
                    <a:lnTo>
                      <a:pt x="70" y="241"/>
                    </a:lnTo>
                    <a:lnTo>
                      <a:pt x="75" y="240"/>
                    </a:lnTo>
                    <a:lnTo>
                      <a:pt x="80" y="242"/>
                    </a:lnTo>
                    <a:lnTo>
                      <a:pt x="84" y="242"/>
                    </a:lnTo>
                    <a:lnTo>
                      <a:pt x="86" y="239"/>
                    </a:lnTo>
                    <a:lnTo>
                      <a:pt x="86" y="233"/>
                    </a:lnTo>
                    <a:lnTo>
                      <a:pt x="83" y="229"/>
                    </a:lnTo>
                    <a:lnTo>
                      <a:pt x="75" y="222"/>
                    </a:lnTo>
                    <a:lnTo>
                      <a:pt x="73" y="219"/>
                    </a:lnTo>
                    <a:lnTo>
                      <a:pt x="73" y="215"/>
                    </a:lnTo>
                    <a:lnTo>
                      <a:pt x="77" y="210"/>
                    </a:lnTo>
                    <a:lnTo>
                      <a:pt x="79" y="208"/>
                    </a:lnTo>
                    <a:lnTo>
                      <a:pt x="79" y="206"/>
                    </a:lnTo>
                    <a:lnTo>
                      <a:pt x="82" y="196"/>
                    </a:lnTo>
                    <a:lnTo>
                      <a:pt x="82" y="185"/>
                    </a:lnTo>
                    <a:lnTo>
                      <a:pt x="85" y="178"/>
                    </a:lnTo>
                    <a:lnTo>
                      <a:pt x="88" y="175"/>
                    </a:lnTo>
                    <a:lnTo>
                      <a:pt x="89" y="175"/>
                    </a:lnTo>
                    <a:lnTo>
                      <a:pt x="91" y="179"/>
                    </a:lnTo>
                    <a:lnTo>
                      <a:pt x="92" y="184"/>
                    </a:lnTo>
                    <a:lnTo>
                      <a:pt x="95" y="190"/>
                    </a:lnTo>
                    <a:lnTo>
                      <a:pt x="103" y="191"/>
                    </a:lnTo>
                    <a:lnTo>
                      <a:pt x="114" y="185"/>
                    </a:lnTo>
                    <a:lnTo>
                      <a:pt x="121" y="182"/>
                    </a:lnTo>
                    <a:lnTo>
                      <a:pt x="128" y="181"/>
                    </a:lnTo>
                    <a:lnTo>
                      <a:pt x="132" y="180"/>
                    </a:lnTo>
                    <a:lnTo>
                      <a:pt x="139" y="182"/>
                    </a:lnTo>
                    <a:lnTo>
                      <a:pt x="140" y="182"/>
                    </a:lnTo>
                    <a:lnTo>
                      <a:pt x="163" y="190"/>
                    </a:lnTo>
                    <a:lnTo>
                      <a:pt x="165" y="191"/>
                    </a:lnTo>
                    <a:lnTo>
                      <a:pt x="173" y="191"/>
                    </a:lnTo>
                    <a:lnTo>
                      <a:pt x="177" y="190"/>
                    </a:lnTo>
                    <a:lnTo>
                      <a:pt x="179" y="189"/>
                    </a:lnTo>
                    <a:lnTo>
                      <a:pt x="181" y="187"/>
                    </a:lnTo>
                    <a:lnTo>
                      <a:pt x="186" y="175"/>
                    </a:lnTo>
                    <a:lnTo>
                      <a:pt x="187" y="173"/>
                    </a:lnTo>
                    <a:lnTo>
                      <a:pt x="196" y="173"/>
                    </a:lnTo>
                    <a:lnTo>
                      <a:pt x="200" y="169"/>
                    </a:lnTo>
                    <a:lnTo>
                      <a:pt x="201" y="166"/>
                    </a:lnTo>
                    <a:lnTo>
                      <a:pt x="201" y="164"/>
                    </a:lnTo>
                    <a:lnTo>
                      <a:pt x="199" y="158"/>
                    </a:lnTo>
                    <a:lnTo>
                      <a:pt x="195" y="149"/>
                    </a:lnTo>
                    <a:lnTo>
                      <a:pt x="190" y="137"/>
                    </a:lnTo>
                    <a:lnTo>
                      <a:pt x="184" y="130"/>
                    </a:lnTo>
                    <a:lnTo>
                      <a:pt x="181" y="124"/>
                    </a:lnTo>
                    <a:lnTo>
                      <a:pt x="181" y="122"/>
                    </a:lnTo>
                    <a:lnTo>
                      <a:pt x="184" y="118"/>
                    </a:lnTo>
                    <a:lnTo>
                      <a:pt x="192" y="118"/>
                    </a:lnTo>
                    <a:lnTo>
                      <a:pt x="194" y="114"/>
                    </a:lnTo>
                    <a:lnTo>
                      <a:pt x="194" y="110"/>
                    </a:lnTo>
                    <a:lnTo>
                      <a:pt x="195" y="102"/>
                    </a:lnTo>
                    <a:lnTo>
                      <a:pt x="197" y="96"/>
                    </a:lnTo>
                    <a:lnTo>
                      <a:pt x="201" y="92"/>
                    </a:lnTo>
                    <a:lnTo>
                      <a:pt x="203" y="92"/>
                    </a:lnTo>
                    <a:lnTo>
                      <a:pt x="205" y="93"/>
                    </a:lnTo>
                    <a:lnTo>
                      <a:pt x="207" y="101"/>
                    </a:lnTo>
                    <a:lnTo>
                      <a:pt x="211" y="101"/>
                    </a:lnTo>
                    <a:lnTo>
                      <a:pt x="214" y="99"/>
                    </a:lnTo>
                    <a:lnTo>
                      <a:pt x="213" y="88"/>
                    </a:lnTo>
                    <a:lnTo>
                      <a:pt x="215" y="84"/>
                    </a:lnTo>
                    <a:lnTo>
                      <a:pt x="218" y="82"/>
                    </a:lnTo>
                    <a:lnTo>
                      <a:pt x="222" y="80"/>
                    </a:lnTo>
                    <a:lnTo>
                      <a:pt x="225" y="76"/>
                    </a:lnTo>
                    <a:lnTo>
                      <a:pt x="225" y="74"/>
                    </a:lnTo>
                    <a:lnTo>
                      <a:pt x="225" y="73"/>
                    </a:lnTo>
                    <a:lnTo>
                      <a:pt x="227" y="71"/>
                    </a:lnTo>
                    <a:lnTo>
                      <a:pt x="233" y="65"/>
                    </a:lnTo>
                    <a:lnTo>
                      <a:pt x="240" y="64"/>
                    </a:lnTo>
                    <a:lnTo>
                      <a:pt x="241" y="62"/>
                    </a:lnTo>
                    <a:lnTo>
                      <a:pt x="242" y="61"/>
                    </a:lnTo>
                    <a:lnTo>
                      <a:pt x="242" y="58"/>
                    </a:lnTo>
                    <a:lnTo>
                      <a:pt x="243" y="54"/>
                    </a:lnTo>
                    <a:lnTo>
                      <a:pt x="248" y="51"/>
                    </a:lnTo>
                    <a:lnTo>
                      <a:pt x="252" y="46"/>
                    </a:lnTo>
                    <a:lnTo>
                      <a:pt x="254" y="46"/>
                    </a:lnTo>
                    <a:lnTo>
                      <a:pt x="254" y="45"/>
                    </a:lnTo>
                    <a:lnTo>
                      <a:pt x="255" y="43"/>
                    </a:lnTo>
                    <a:lnTo>
                      <a:pt x="256" y="34"/>
                    </a:lnTo>
                    <a:lnTo>
                      <a:pt x="253" y="24"/>
                    </a:lnTo>
                    <a:lnTo>
                      <a:pt x="252" y="19"/>
                    </a:lnTo>
                    <a:lnTo>
                      <a:pt x="255" y="16"/>
                    </a:lnTo>
                    <a:lnTo>
                      <a:pt x="261" y="13"/>
                    </a:lnTo>
                    <a:lnTo>
                      <a:pt x="265" y="5"/>
                    </a:lnTo>
                    <a:lnTo>
                      <a:pt x="270" y="0"/>
                    </a:lnTo>
                    <a:lnTo>
                      <a:pt x="286" y="35"/>
                    </a:lnTo>
                    <a:lnTo>
                      <a:pt x="288" y="33"/>
                    </a:lnTo>
                    <a:lnTo>
                      <a:pt x="293" y="30"/>
                    </a:lnTo>
                    <a:lnTo>
                      <a:pt x="324" y="53"/>
                    </a:lnTo>
                    <a:lnTo>
                      <a:pt x="347" y="44"/>
                    </a:lnTo>
                    <a:lnTo>
                      <a:pt x="355" y="51"/>
                    </a:lnTo>
                    <a:lnTo>
                      <a:pt x="364" y="45"/>
                    </a:lnTo>
                    <a:lnTo>
                      <a:pt x="398" y="71"/>
                    </a:lnTo>
                    <a:lnTo>
                      <a:pt x="399" y="72"/>
                    </a:lnTo>
                    <a:lnTo>
                      <a:pt x="391" y="80"/>
                    </a:lnTo>
                    <a:lnTo>
                      <a:pt x="375" y="80"/>
                    </a:lnTo>
                    <a:lnTo>
                      <a:pt x="363" y="73"/>
                    </a:lnTo>
                    <a:lnTo>
                      <a:pt x="351" y="84"/>
                    </a:lnTo>
                    <a:lnTo>
                      <a:pt x="362" y="97"/>
                    </a:lnTo>
                    <a:lnTo>
                      <a:pt x="368" y="96"/>
                    </a:lnTo>
                    <a:lnTo>
                      <a:pt x="383" y="130"/>
                    </a:lnTo>
                    <a:lnTo>
                      <a:pt x="386" y="129"/>
                    </a:lnTo>
                    <a:lnTo>
                      <a:pt x="383" y="159"/>
                    </a:lnTo>
                    <a:lnTo>
                      <a:pt x="369" y="142"/>
                    </a:lnTo>
                    <a:lnTo>
                      <a:pt x="348" y="130"/>
                    </a:lnTo>
                    <a:lnTo>
                      <a:pt x="325" y="133"/>
                    </a:lnTo>
                    <a:lnTo>
                      <a:pt x="316" y="158"/>
                    </a:lnTo>
                    <a:lnTo>
                      <a:pt x="315" y="161"/>
                    </a:lnTo>
                    <a:lnTo>
                      <a:pt x="305" y="168"/>
                    </a:lnTo>
                    <a:lnTo>
                      <a:pt x="286" y="165"/>
                    </a:lnTo>
                    <a:lnTo>
                      <a:pt x="255" y="169"/>
                    </a:lnTo>
                    <a:lnTo>
                      <a:pt x="227" y="185"/>
                    </a:lnTo>
                    <a:lnTo>
                      <a:pt x="226" y="211"/>
                    </a:lnTo>
                    <a:lnTo>
                      <a:pt x="234" y="211"/>
                    </a:lnTo>
                    <a:lnTo>
                      <a:pt x="238" y="235"/>
                    </a:lnTo>
                    <a:lnTo>
                      <a:pt x="224" y="238"/>
                    </a:lnTo>
                    <a:lnTo>
                      <a:pt x="221" y="242"/>
                    </a:lnTo>
                    <a:lnTo>
                      <a:pt x="189" y="295"/>
                    </a:lnTo>
                    <a:lnTo>
                      <a:pt x="192" y="309"/>
                    </a:lnTo>
                    <a:lnTo>
                      <a:pt x="177" y="329"/>
                    </a:lnTo>
                    <a:lnTo>
                      <a:pt x="174" y="330"/>
                    </a:lnTo>
                  </a:path>
                </a:pathLst>
              </a:custGeom>
              <a:solidFill>
                <a:schemeClr val="accent2"/>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8" name="Freeform 65"/>
              <p:cNvSpPr>
                <a:spLocks/>
              </p:cNvSpPr>
              <p:nvPr/>
            </p:nvSpPr>
            <p:spPr bwMode="auto">
              <a:xfrm>
                <a:off x="2033" y="3807"/>
                <a:ext cx="83" cy="73"/>
              </a:xfrm>
              <a:custGeom>
                <a:avLst/>
                <a:gdLst>
                  <a:gd name="T0" fmla="*/ 62 w 86"/>
                  <a:gd name="T1" fmla="*/ 61 h 76"/>
                  <a:gd name="T2" fmla="*/ 62 w 86"/>
                  <a:gd name="T3" fmla="*/ 58 h 76"/>
                  <a:gd name="T4" fmla="*/ 65 w 86"/>
                  <a:gd name="T5" fmla="*/ 52 h 76"/>
                  <a:gd name="T6" fmla="*/ 72 w 86"/>
                  <a:gd name="T7" fmla="*/ 44 h 76"/>
                  <a:gd name="T8" fmla="*/ 73 w 86"/>
                  <a:gd name="T9" fmla="*/ 43 h 76"/>
                  <a:gd name="T10" fmla="*/ 77 w 86"/>
                  <a:gd name="T11" fmla="*/ 37 h 76"/>
                  <a:gd name="T12" fmla="*/ 75 w 86"/>
                  <a:gd name="T13" fmla="*/ 30 h 76"/>
                  <a:gd name="T14" fmla="*/ 71 w 86"/>
                  <a:gd name="T15" fmla="*/ 21 h 76"/>
                  <a:gd name="T16" fmla="*/ 74 w 86"/>
                  <a:gd name="T17" fmla="*/ 14 h 76"/>
                  <a:gd name="T18" fmla="*/ 82 w 86"/>
                  <a:gd name="T19" fmla="*/ 3 h 76"/>
                  <a:gd name="T20" fmla="*/ 82 w 86"/>
                  <a:gd name="T21" fmla="*/ 0 h 76"/>
                  <a:gd name="T22" fmla="*/ 74 w 86"/>
                  <a:gd name="T23" fmla="*/ 1 h 76"/>
                  <a:gd name="T24" fmla="*/ 60 w 86"/>
                  <a:gd name="T25" fmla="*/ 5 h 76"/>
                  <a:gd name="T26" fmla="*/ 33 w 86"/>
                  <a:gd name="T27" fmla="*/ 11 h 76"/>
                  <a:gd name="T28" fmla="*/ 26 w 86"/>
                  <a:gd name="T29" fmla="*/ 11 h 76"/>
                  <a:gd name="T30" fmla="*/ 21 w 86"/>
                  <a:gd name="T31" fmla="*/ 6 h 76"/>
                  <a:gd name="T32" fmla="*/ 20 w 86"/>
                  <a:gd name="T33" fmla="*/ 6 h 76"/>
                  <a:gd name="T34" fmla="*/ 17 w 86"/>
                  <a:gd name="T35" fmla="*/ 10 h 76"/>
                  <a:gd name="T36" fmla="*/ 16 w 86"/>
                  <a:gd name="T37" fmla="*/ 15 h 76"/>
                  <a:gd name="T38" fmla="*/ 14 w 86"/>
                  <a:gd name="T39" fmla="*/ 19 h 76"/>
                  <a:gd name="T40" fmla="*/ 13 w 86"/>
                  <a:gd name="T41" fmla="*/ 21 h 76"/>
                  <a:gd name="T42" fmla="*/ 14 w 86"/>
                  <a:gd name="T43" fmla="*/ 24 h 76"/>
                  <a:gd name="T44" fmla="*/ 17 w 86"/>
                  <a:gd name="T45" fmla="*/ 26 h 76"/>
                  <a:gd name="T46" fmla="*/ 17 w 86"/>
                  <a:gd name="T47" fmla="*/ 32 h 76"/>
                  <a:gd name="T48" fmla="*/ 17 w 86"/>
                  <a:gd name="T49" fmla="*/ 35 h 76"/>
                  <a:gd name="T50" fmla="*/ 15 w 86"/>
                  <a:gd name="T51" fmla="*/ 37 h 76"/>
                  <a:gd name="T52" fmla="*/ 6 w 86"/>
                  <a:gd name="T53" fmla="*/ 43 h 76"/>
                  <a:gd name="T54" fmla="*/ 2 w 86"/>
                  <a:gd name="T55" fmla="*/ 47 h 76"/>
                  <a:gd name="T56" fmla="*/ 1 w 86"/>
                  <a:gd name="T57" fmla="*/ 49 h 76"/>
                  <a:gd name="T58" fmla="*/ 0 w 86"/>
                  <a:gd name="T59" fmla="*/ 60 h 76"/>
                  <a:gd name="T60" fmla="*/ 5 w 86"/>
                  <a:gd name="T61" fmla="*/ 69 h 76"/>
                  <a:gd name="T62" fmla="*/ 8 w 86"/>
                  <a:gd name="T63" fmla="*/ 71 h 76"/>
                  <a:gd name="T64" fmla="*/ 14 w 86"/>
                  <a:gd name="T65" fmla="*/ 71 h 76"/>
                  <a:gd name="T66" fmla="*/ 20 w 86"/>
                  <a:gd name="T67" fmla="*/ 71 h 76"/>
                  <a:gd name="T68" fmla="*/ 29 w 86"/>
                  <a:gd name="T69" fmla="*/ 67 h 76"/>
                  <a:gd name="T70" fmla="*/ 35 w 86"/>
                  <a:gd name="T71" fmla="*/ 67 h 76"/>
                  <a:gd name="T72" fmla="*/ 45 w 86"/>
                  <a:gd name="T73" fmla="*/ 71 h 76"/>
                  <a:gd name="T74" fmla="*/ 52 w 86"/>
                  <a:gd name="T75" fmla="*/ 72 h 76"/>
                  <a:gd name="T76" fmla="*/ 57 w 86"/>
                  <a:gd name="T77" fmla="*/ 71 h 76"/>
                  <a:gd name="T78" fmla="*/ 62 w 86"/>
                  <a:gd name="T79" fmla="*/ 66 h 76"/>
                  <a:gd name="T80" fmla="*/ 62 w 86"/>
                  <a:gd name="T81" fmla="*/ 61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76"/>
                  <a:gd name="T125" fmla="*/ 86 w 86"/>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76">
                    <a:moveTo>
                      <a:pt x="64" y="63"/>
                    </a:moveTo>
                    <a:lnTo>
                      <a:pt x="64" y="60"/>
                    </a:lnTo>
                    <a:lnTo>
                      <a:pt x="67" y="54"/>
                    </a:lnTo>
                    <a:lnTo>
                      <a:pt x="75" y="46"/>
                    </a:lnTo>
                    <a:lnTo>
                      <a:pt x="76" y="45"/>
                    </a:lnTo>
                    <a:lnTo>
                      <a:pt x="80" y="39"/>
                    </a:lnTo>
                    <a:lnTo>
                      <a:pt x="78" y="31"/>
                    </a:lnTo>
                    <a:lnTo>
                      <a:pt x="74" y="22"/>
                    </a:lnTo>
                    <a:lnTo>
                      <a:pt x="77" y="15"/>
                    </a:lnTo>
                    <a:lnTo>
                      <a:pt x="85" y="3"/>
                    </a:lnTo>
                    <a:lnTo>
                      <a:pt x="85" y="0"/>
                    </a:lnTo>
                    <a:lnTo>
                      <a:pt x="77" y="1"/>
                    </a:lnTo>
                    <a:lnTo>
                      <a:pt x="62" y="5"/>
                    </a:lnTo>
                    <a:lnTo>
                      <a:pt x="34" y="11"/>
                    </a:lnTo>
                    <a:lnTo>
                      <a:pt x="27" y="11"/>
                    </a:lnTo>
                    <a:lnTo>
                      <a:pt x="22" y="6"/>
                    </a:lnTo>
                    <a:lnTo>
                      <a:pt x="21" y="6"/>
                    </a:lnTo>
                    <a:lnTo>
                      <a:pt x="18" y="10"/>
                    </a:lnTo>
                    <a:lnTo>
                      <a:pt x="17" y="16"/>
                    </a:lnTo>
                    <a:lnTo>
                      <a:pt x="15" y="20"/>
                    </a:lnTo>
                    <a:lnTo>
                      <a:pt x="13" y="22"/>
                    </a:lnTo>
                    <a:lnTo>
                      <a:pt x="14" y="25"/>
                    </a:lnTo>
                    <a:lnTo>
                      <a:pt x="18" y="27"/>
                    </a:lnTo>
                    <a:lnTo>
                      <a:pt x="18" y="33"/>
                    </a:lnTo>
                    <a:lnTo>
                      <a:pt x="18" y="36"/>
                    </a:lnTo>
                    <a:lnTo>
                      <a:pt x="16" y="39"/>
                    </a:lnTo>
                    <a:lnTo>
                      <a:pt x="6" y="45"/>
                    </a:lnTo>
                    <a:lnTo>
                      <a:pt x="2" y="49"/>
                    </a:lnTo>
                    <a:lnTo>
                      <a:pt x="1" y="51"/>
                    </a:lnTo>
                    <a:lnTo>
                      <a:pt x="0" y="62"/>
                    </a:lnTo>
                    <a:lnTo>
                      <a:pt x="5" y="72"/>
                    </a:lnTo>
                    <a:lnTo>
                      <a:pt x="8" y="74"/>
                    </a:lnTo>
                    <a:lnTo>
                      <a:pt x="14" y="74"/>
                    </a:lnTo>
                    <a:lnTo>
                      <a:pt x="21" y="74"/>
                    </a:lnTo>
                    <a:lnTo>
                      <a:pt x="30" y="70"/>
                    </a:lnTo>
                    <a:lnTo>
                      <a:pt x="36" y="70"/>
                    </a:lnTo>
                    <a:lnTo>
                      <a:pt x="47" y="74"/>
                    </a:lnTo>
                    <a:lnTo>
                      <a:pt x="54" y="75"/>
                    </a:lnTo>
                    <a:lnTo>
                      <a:pt x="59" y="74"/>
                    </a:lnTo>
                    <a:lnTo>
                      <a:pt x="64" y="69"/>
                    </a:lnTo>
                    <a:lnTo>
                      <a:pt x="64" y="63"/>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99" name="Freeform 66"/>
              <p:cNvSpPr>
                <a:spLocks/>
              </p:cNvSpPr>
              <p:nvPr/>
            </p:nvSpPr>
            <p:spPr bwMode="auto">
              <a:xfrm>
                <a:off x="1998" y="3774"/>
                <a:ext cx="59" cy="46"/>
              </a:xfrm>
              <a:custGeom>
                <a:avLst/>
                <a:gdLst>
                  <a:gd name="T0" fmla="*/ 4 w 61"/>
                  <a:gd name="T1" fmla="*/ 26 h 48"/>
                  <a:gd name="T2" fmla="*/ 0 w 61"/>
                  <a:gd name="T3" fmla="*/ 19 h 48"/>
                  <a:gd name="T4" fmla="*/ 2 w 61"/>
                  <a:gd name="T5" fmla="*/ 6 h 48"/>
                  <a:gd name="T6" fmla="*/ 7 w 61"/>
                  <a:gd name="T7" fmla="*/ 4 h 48"/>
                  <a:gd name="T8" fmla="*/ 17 w 61"/>
                  <a:gd name="T9" fmla="*/ 7 h 48"/>
                  <a:gd name="T10" fmla="*/ 29 w 61"/>
                  <a:gd name="T11" fmla="*/ 7 h 48"/>
                  <a:gd name="T12" fmla="*/ 32 w 61"/>
                  <a:gd name="T13" fmla="*/ 6 h 48"/>
                  <a:gd name="T14" fmla="*/ 38 w 61"/>
                  <a:gd name="T15" fmla="*/ 3 h 48"/>
                  <a:gd name="T16" fmla="*/ 44 w 61"/>
                  <a:gd name="T17" fmla="*/ 0 h 48"/>
                  <a:gd name="T18" fmla="*/ 51 w 61"/>
                  <a:gd name="T19" fmla="*/ 0 h 48"/>
                  <a:gd name="T20" fmla="*/ 54 w 61"/>
                  <a:gd name="T21" fmla="*/ 1 h 48"/>
                  <a:gd name="T22" fmla="*/ 56 w 61"/>
                  <a:gd name="T23" fmla="*/ 2 h 48"/>
                  <a:gd name="T24" fmla="*/ 57 w 61"/>
                  <a:gd name="T25" fmla="*/ 4 h 48"/>
                  <a:gd name="T26" fmla="*/ 58 w 61"/>
                  <a:gd name="T27" fmla="*/ 9 h 48"/>
                  <a:gd name="T28" fmla="*/ 57 w 61"/>
                  <a:gd name="T29" fmla="*/ 12 h 48"/>
                  <a:gd name="T30" fmla="*/ 50 w 61"/>
                  <a:gd name="T31" fmla="*/ 17 h 48"/>
                  <a:gd name="T32" fmla="*/ 45 w 61"/>
                  <a:gd name="T33" fmla="*/ 25 h 48"/>
                  <a:gd name="T34" fmla="*/ 40 w 61"/>
                  <a:gd name="T35" fmla="*/ 32 h 48"/>
                  <a:gd name="T36" fmla="*/ 34 w 61"/>
                  <a:gd name="T37" fmla="*/ 35 h 48"/>
                  <a:gd name="T38" fmla="*/ 29 w 61"/>
                  <a:gd name="T39" fmla="*/ 40 h 48"/>
                  <a:gd name="T40" fmla="*/ 25 w 61"/>
                  <a:gd name="T41" fmla="*/ 45 h 48"/>
                  <a:gd name="T42" fmla="*/ 18 w 61"/>
                  <a:gd name="T43" fmla="*/ 45 h 48"/>
                  <a:gd name="T44" fmla="*/ 14 w 61"/>
                  <a:gd name="T45" fmla="*/ 42 h 48"/>
                  <a:gd name="T46" fmla="*/ 13 w 61"/>
                  <a:gd name="T47" fmla="*/ 39 h 48"/>
                  <a:gd name="T48" fmla="*/ 13 w 61"/>
                  <a:gd name="T49" fmla="*/ 35 h 48"/>
                  <a:gd name="T50" fmla="*/ 13 w 61"/>
                  <a:gd name="T51" fmla="*/ 31 h 48"/>
                  <a:gd name="T52" fmla="*/ 12 w 61"/>
                  <a:gd name="T53" fmla="*/ 29 h 48"/>
                  <a:gd name="T54" fmla="*/ 4 w 61"/>
                  <a:gd name="T55" fmla="*/ 26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48"/>
                  <a:gd name="T86" fmla="*/ 61 w 61"/>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48">
                    <a:moveTo>
                      <a:pt x="4" y="27"/>
                    </a:moveTo>
                    <a:lnTo>
                      <a:pt x="0" y="20"/>
                    </a:lnTo>
                    <a:lnTo>
                      <a:pt x="2" y="6"/>
                    </a:lnTo>
                    <a:lnTo>
                      <a:pt x="7" y="4"/>
                    </a:lnTo>
                    <a:lnTo>
                      <a:pt x="18" y="7"/>
                    </a:lnTo>
                    <a:lnTo>
                      <a:pt x="30" y="7"/>
                    </a:lnTo>
                    <a:lnTo>
                      <a:pt x="33" y="6"/>
                    </a:lnTo>
                    <a:lnTo>
                      <a:pt x="39" y="3"/>
                    </a:lnTo>
                    <a:lnTo>
                      <a:pt x="46" y="0"/>
                    </a:lnTo>
                    <a:lnTo>
                      <a:pt x="53" y="0"/>
                    </a:lnTo>
                    <a:lnTo>
                      <a:pt x="56" y="1"/>
                    </a:lnTo>
                    <a:lnTo>
                      <a:pt x="58" y="2"/>
                    </a:lnTo>
                    <a:lnTo>
                      <a:pt x="59" y="4"/>
                    </a:lnTo>
                    <a:lnTo>
                      <a:pt x="60" y="9"/>
                    </a:lnTo>
                    <a:lnTo>
                      <a:pt x="59" y="12"/>
                    </a:lnTo>
                    <a:lnTo>
                      <a:pt x="52" y="18"/>
                    </a:lnTo>
                    <a:lnTo>
                      <a:pt x="47" y="26"/>
                    </a:lnTo>
                    <a:lnTo>
                      <a:pt x="41" y="33"/>
                    </a:lnTo>
                    <a:lnTo>
                      <a:pt x="35" y="36"/>
                    </a:lnTo>
                    <a:lnTo>
                      <a:pt x="30" y="42"/>
                    </a:lnTo>
                    <a:lnTo>
                      <a:pt x="26" y="47"/>
                    </a:lnTo>
                    <a:lnTo>
                      <a:pt x="19" y="47"/>
                    </a:lnTo>
                    <a:lnTo>
                      <a:pt x="14" y="44"/>
                    </a:lnTo>
                    <a:lnTo>
                      <a:pt x="13" y="41"/>
                    </a:lnTo>
                    <a:lnTo>
                      <a:pt x="13" y="36"/>
                    </a:lnTo>
                    <a:lnTo>
                      <a:pt x="13" y="32"/>
                    </a:lnTo>
                    <a:lnTo>
                      <a:pt x="12" y="30"/>
                    </a:lnTo>
                    <a:lnTo>
                      <a:pt x="4" y="27"/>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100" name="Freeform 67"/>
              <p:cNvSpPr>
                <a:spLocks/>
              </p:cNvSpPr>
              <p:nvPr/>
            </p:nvSpPr>
            <p:spPr bwMode="auto">
              <a:xfrm>
                <a:off x="1957" y="3730"/>
                <a:ext cx="32" cy="58"/>
              </a:xfrm>
              <a:custGeom>
                <a:avLst/>
                <a:gdLst>
                  <a:gd name="T0" fmla="*/ 16 w 33"/>
                  <a:gd name="T1" fmla="*/ 11 h 60"/>
                  <a:gd name="T2" fmla="*/ 15 w 33"/>
                  <a:gd name="T3" fmla="*/ 9 h 60"/>
                  <a:gd name="T4" fmla="*/ 12 w 33"/>
                  <a:gd name="T5" fmla="*/ 3 h 60"/>
                  <a:gd name="T6" fmla="*/ 9 w 33"/>
                  <a:gd name="T7" fmla="*/ 0 h 60"/>
                  <a:gd name="T8" fmla="*/ 6 w 33"/>
                  <a:gd name="T9" fmla="*/ 0 h 60"/>
                  <a:gd name="T10" fmla="*/ 2 w 33"/>
                  <a:gd name="T11" fmla="*/ 2 h 60"/>
                  <a:gd name="T12" fmla="*/ 0 w 33"/>
                  <a:gd name="T13" fmla="*/ 7 h 60"/>
                  <a:gd name="T14" fmla="*/ 0 w 33"/>
                  <a:gd name="T15" fmla="*/ 14 h 60"/>
                  <a:gd name="T16" fmla="*/ 1 w 33"/>
                  <a:gd name="T17" fmla="*/ 15 h 60"/>
                  <a:gd name="T18" fmla="*/ 6 w 33"/>
                  <a:gd name="T19" fmla="*/ 29 h 60"/>
                  <a:gd name="T20" fmla="*/ 14 w 33"/>
                  <a:gd name="T21" fmla="*/ 35 h 60"/>
                  <a:gd name="T22" fmla="*/ 16 w 33"/>
                  <a:gd name="T23" fmla="*/ 38 h 60"/>
                  <a:gd name="T24" fmla="*/ 16 w 33"/>
                  <a:gd name="T25" fmla="*/ 41 h 60"/>
                  <a:gd name="T26" fmla="*/ 13 w 33"/>
                  <a:gd name="T27" fmla="*/ 48 h 60"/>
                  <a:gd name="T28" fmla="*/ 14 w 33"/>
                  <a:gd name="T29" fmla="*/ 51 h 60"/>
                  <a:gd name="T30" fmla="*/ 15 w 33"/>
                  <a:gd name="T31" fmla="*/ 55 h 60"/>
                  <a:gd name="T32" fmla="*/ 19 w 33"/>
                  <a:gd name="T33" fmla="*/ 57 h 60"/>
                  <a:gd name="T34" fmla="*/ 22 w 33"/>
                  <a:gd name="T35" fmla="*/ 56 h 60"/>
                  <a:gd name="T36" fmla="*/ 26 w 33"/>
                  <a:gd name="T37" fmla="*/ 53 h 60"/>
                  <a:gd name="T38" fmla="*/ 28 w 33"/>
                  <a:gd name="T39" fmla="*/ 50 h 60"/>
                  <a:gd name="T40" fmla="*/ 31 w 33"/>
                  <a:gd name="T41" fmla="*/ 39 h 60"/>
                  <a:gd name="T42" fmla="*/ 30 w 33"/>
                  <a:gd name="T43" fmla="*/ 30 h 60"/>
                  <a:gd name="T44" fmla="*/ 18 w 33"/>
                  <a:gd name="T45" fmla="*/ 15 h 60"/>
                  <a:gd name="T46" fmla="*/ 17 w 33"/>
                  <a:gd name="T47" fmla="*/ 12 h 60"/>
                  <a:gd name="T48" fmla="*/ 16 w 33"/>
                  <a:gd name="T49" fmla="*/ 12 h 60"/>
                  <a:gd name="T50" fmla="*/ 16 w 33"/>
                  <a:gd name="T51" fmla="*/ 11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60"/>
                  <a:gd name="T80" fmla="*/ 33 w 33"/>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60">
                    <a:moveTo>
                      <a:pt x="17" y="11"/>
                    </a:moveTo>
                    <a:lnTo>
                      <a:pt x="15" y="9"/>
                    </a:lnTo>
                    <a:lnTo>
                      <a:pt x="12" y="3"/>
                    </a:lnTo>
                    <a:lnTo>
                      <a:pt x="9" y="0"/>
                    </a:lnTo>
                    <a:lnTo>
                      <a:pt x="6" y="0"/>
                    </a:lnTo>
                    <a:lnTo>
                      <a:pt x="2" y="2"/>
                    </a:lnTo>
                    <a:lnTo>
                      <a:pt x="0" y="7"/>
                    </a:lnTo>
                    <a:lnTo>
                      <a:pt x="0" y="14"/>
                    </a:lnTo>
                    <a:lnTo>
                      <a:pt x="1" y="16"/>
                    </a:lnTo>
                    <a:lnTo>
                      <a:pt x="6" y="30"/>
                    </a:lnTo>
                    <a:lnTo>
                      <a:pt x="14" y="36"/>
                    </a:lnTo>
                    <a:lnTo>
                      <a:pt x="17" y="39"/>
                    </a:lnTo>
                    <a:lnTo>
                      <a:pt x="16" y="42"/>
                    </a:lnTo>
                    <a:lnTo>
                      <a:pt x="13" y="50"/>
                    </a:lnTo>
                    <a:lnTo>
                      <a:pt x="14" y="53"/>
                    </a:lnTo>
                    <a:lnTo>
                      <a:pt x="15" y="57"/>
                    </a:lnTo>
                    <a:lnTo>
                      <a:pt x="20" y="59"/>
                    </a:lnTo>
                    <a:lnTo>
                      <a:pt x="23" y="58"/>
                    </a:lnTo>
                    <a:lnTo>
                      <a:pt x="27" y="55"/>
                    </a:lnTo>
                    <a:lnTo>
                      <a:pt x="29" y="52"/>
                    </a:lnTo>
                    <a:lnTo>
                      <a:pt x="32" y="40"/>
                    </a:lnTo>
                    <a:lnTo>
                      <a:pt x="31" y="31"/>
                    </a:lnTo>
                    <a:lnTo>
                      <a:pt x="19" y="15"/>
                    </a:lnTo>
                    <a:lnTo>
                      <a:pt x="18" y="12"/>
                    </a:lnTo>
                    <a:lnTo>
                      <a:pt x="17" y="12"/>
                    </a:lnTo>
                    <a:lnTo>
                      <a:pt x="17" y="11"/>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grpSp>
        <p:grpSp>
          <p:nvGrpSpPr>
            <p:cNvPr id="59" name="Group 182"/>
            <p:cNvGrpSpPr/>
            <p:nvPr/>
          </p:nvGrpSpPr>
          <p:grpSpPr>
            <a:xfrm>
              <a:off x="2951253" y="1564421"/>
              <a:ext cx="1599513" cy="3166287"/>
              <a:chOff x="1467216" y="2647950"/>
              <a:chExt cx="1862145" cy="3686174"/>
            </a:xfrm>
          </p:grpSpPr>
          <p:sp>
            <p:nvSpPr>
              <p:cNvPr id="60" name="Rectangle 77"/>
              <p:cNvSpPr>
                <a:spLocks noChangeArrowheads="1"/>
              </p:cNvSpPr>
              <p:nvPr/>
            </p:nvSpPr>
            <p:spPr bwMode="auto">
              <a:xfrm>
                <a:off x="2261092" y="2647950"/>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0,8</a:t>
                </a:r>
                <a:endParaRPr lang="fi-FI" sz="1050" b="1" dirty="0">
                  <a:solidFill>
                    <a:prstClr val="white"/>
                  </a:solidFill>
                  <a:latin typeface="Arial"/>
                </a:endParaRPr>
              </a:p>
            </p:txBody>
          </p:sp>
          <p:sp>
            <p:nvSpPr>
              <p:cNvPr id="61" name="Rectangle 78"/>
              <p:cNvSpPr>
                <a:spLocks noChangeArrowheads="1"/>
              </p:cNvSpPr>
              <p:nvPr/>
            </p:nvSpPr>
            <p:spPr bwMode="auto">
              <a:xfrm>
                <a:off x="2704616" y="5789613"/>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a:solidFill>
                      <a:prstClr val="white"/>
                    </a:solidFill>
                    <a:latin typeface="Arial"/>
                  </a:rPr>
                  <a:t>2</a:t>
                </a:r>
                <a:r>
                  <a:rPr lang="fi-FI" sz="1050" b="1" dirty="0" smtClean="0">
                    <a:solidFill>
                      <a:prstClr val="white"/>
                    </a:solidFill>
                    <a:latin typeface="Arial"/>
                  </a:rPr>
                  <a:t>,2</a:t>
                </a:r>
                <a:endParaRPr lang="fi-FI" sz="1050" b="1" dirty="0">
                  <a:solidFill>
                    <a:prstClr val="white"/>
                  </a:solidFill>
                  <a:latin typeface="Arial"/>
                </a:endParaRPr>
              </a:p>
            </p:txBody>
          </p:sp>
          <p:sp>
            <p:nvSpPr>
              <p:cNvPr id="62" name="Rectangle 79"/>
              <p:cNvSpPr>
                <a:spLocks noChangeArrowheads="1"/>
              </p:cNvSpPr>
              <p:nvPr/>
            </p:nvSpPr>
            <p:spPr bwMode="auto">
              <a:xfrm>
                <a:off x="1702779" y="5021263"/>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1,3</a:t>
                </a:r>
                <a:endParaRPr lang="fi-FI" sz="1050" b="1" dirty="0">
                  <a:solidFill>
                    <a:prstClr val="white"/>
                  </a:solidFill>
                  <a:latin typeface="Arial"/>
                </a:endParaRPr>
              </a:p>
            </p:txBody>
          </p:sp>
          <p:sp>
            <p:nvSpPr>
              <p:cNvPr id="63" name="Rectangle 80"/>
              <p:cNvSpPr>
                <a:spLocks noChangeArrowheads="1"/>
              </p:cNvSpPr>
              <p:nvPr/>
            </p:nvSpPr>
            <p:spPr bwMode="auto">
              <a:xfrm>
                <a:off x="2680193" y="5435600"/>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0,5</a:t>
                </a:r>
                <a:endParaRPr lang="fi-FI" sz="1050" b="1" dirty="0">
                  <a:solidFill>
                    <a:prstClr val="white"/>
                  </a:solidFill>
                  <a:latin typeface="Arial"/>
                </a:endParaRPr>
              </a:p>
            </p:txBody>
          </p:sp>
          <p:sp>
            <p:nvSpPr>
              <p:cNvPr id="64" name="Rectangle 81"/>
              <p:cNvSpPr>
                <a:spLocks noChangeArrowheads="1"/>
              </p:cNvSpPr>
              <p:nvPr/>
            </p:nvSpPr>
            <p:spPr bwMode="auto">
              <a:xfrm>
                <a:off x="1900482" y="5908957"/>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0,6</a:t>
                </a:r>
                <a:endParaRPr lang="fi-FI" sz="1050" b="1" dirty="0">
                  <a:solidFill>
                    <a:prstClr val="white"/>
                  </a:solidFill>
                  <a:latin typeface="Arial"/>
                </a:endParaRPr>
              </a:p>
            </p:txBody>
          </p:sp>
          <p:sp>
            <p:nvSpPr>
              <p:cNvPr id="65" name="Rectangle 82"/>
              <p:cNvSpPr>
                <a:spLocks noChangeArrowheads="1"/>
              </p:cNvSpPr>
              <p:nvPr/>
            </p:nvSpPr>
            <p:spPr bwMode="auto">
              <a:xfrm>
                <a:off x="2741738" y="4327525"/>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0,4</a:t>
                </a:r>
                <a:endParaRPr lang="fi-FI" sz="1050" b="1" dirty="0">
                  <a:solidFill>
                    <a:prstClr val="white"/>
                  </a:solidFill>
                  <a:latin typeface="Arial"/>
                </a:endParaRPr>
              </a:p>
            </p:txBody>
          </p:sp>
          <p:sp>
            <p:nvSpPr>
              <p:cNvPr id="66" name="Rectangle 83"/>
              <p:cNvSpPr>
                <a:spLocks noChangeArrowheads="1"/>
              </p:cNvSpPr>
              <p:nvPr/>
            </p:nvSpPr>
            <p:spPr bwMode="auto">
              <a:xfrm>
                <a:off x="1935777" y="4651375"/>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0,7</a:t>
                </a:r>
                <a:endParaRPr lang="fi-FI" sz="1050" b="1" dirty="0">
                  <a:solidFill>
                    <a:prstClr val="white"/>
                  </a:solidFill>
                  <a:latin typeface="Arial"/>
                </a:endParaRPr>
              </a:p>
            </p:txBody>
          </p:sp>
          <p:sp>
            <p:nvSpPr>
              <p:cNvPr id="67" name="Rectangle 84"/>
              <p:cNvSpPr>
                <a:spLocks noChangeArrowheads="1"/>
              </p:cNvSpPr>
              <p:nvPr/>
            </p:nvSpPr>
            <p:spPr bwMode="auto">
              <a:xfrm>
                <a:off x="2161446" y="5132388"/>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3,1</a:t>
                </a:r>
                <a:endParaRPr lang="fi-FI" sz="1050" b="1" dirty="0">
                  <a:solidFill>
                    <a:prstClr val="white"/>
                  </a:solidFill>
                  <a:latin typeface="Arial"/>
                </a:endParaRPr>
              </a:p>
            </p:txBody>
          </p:sp>
          <p:sp>
            <p:nvSpPr>
              <p:cNvPr id="68" name="Rectangle 85"/>
              <p:cNvSpPr>
                <a:spLocks noChangeArrowheads="1"/>
              </p:cNvSpPr>
              <p:nvPr/>
            </p:nvSpPr>
            <p:spPr bwMode="auto">
              <a:xfrm>
                <a:off x="2449991" y="5929312"/>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0,8</a:t>
                </a:r>
                <a:endParaRPr lang="fi-FI" sz="1050" b="1" dirty="0">
                  <a:solidFill>
                    <a:prstClr val="white"/>
                  </a:solidFill>
                  <a:latin typeface="Arial"/>
                </a:endParaRPr>
              </a:p>
            </p:txBody>
          </p:sp>
          <p:sp>
            <p:nvSpPr>
              <p:cNvPr id="69" name="Rectangle 86"/>
              <p:cNvSpPr>
                <a:spLocks noChangeArrowheads="1"/>
              </p:cNvSpPr>
              <p:nvPr/>
            </p:nvSpPr>
            <p:spPr bwMode="auto">
              <a:xfrm>
                <a:off x="1760768" y="5526088"/>
                <a:ext cx="306058"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11,2</a:t>
                </a:r>
                <a:endParaRPr lang="fi-FI" sz="1050" b="1" dirty="0">
                  <a:solidFill>
                    <a:prstClr val="white"/>
                  </a:solidFill>
                  <a:latin typeface="Arial"/>
                </a:endParaRPr>
              </a:p>
            </p:txBody>
          </p:sp>
          <p:sp>
            <p:nvSpPr>
              <p:cNvPr id="70" name="Rectangle 87"/>
              <p:cNvSpPr>
                <a:spLocks noChangeArrowheads="1"/>
              </p:cNvSpPr>
              <p:nvPr/>
            </p:nvSpPr>
            <p:spPr bwMode="auto">
              <a:xfrm>
                <a:off x="3111015" y="4965700"/>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0,8</a:t>
                </a:r>
                <a:endParaRPr lang="fi-FI" sz="1050" b="1" dirty="0">
                  <a:solidFill>
                    <a:prstClr val="white"/>
                  </a:solidFill>
                  <a:latin typeface="Arial"/>
                </a:endParaRPr>
              </a:p>
            </p:txBody>
          </p:sp>
          <p:sp>
            <p:nvSpPr>
              <p:cNvPr id="71" name="Rectangle 88"/>
              <p:cNvSpPr>
                <a:spLocks noChangeArrowheads="1"/>
              </p:cNvSpPr>
              <p:nvPr/>
            </p:nvSpPr>
            <p:spPr bwMode="auto">
              <a:xfrm>
                <a:off x="2170237" y="4327525"/>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7,0</a:t>
                </a:r>
                <a:endParaRPr lang="fi-FI" sz="1050" b="1" dirty="0">
                  <a:solidFill>
                    <a:prstClr val="white"/>
                  </a:solidFill>
                  <a:latin typeface="Arial"/>
                </a:endParaRPr>
              </a:p>
            </p:txBody>
          </p:sp>
          <p:sp>
            <p:nvSpPr>
              <p:cNvPr id="72" name="Rectangle 89"/>
              <p:cNvSpPr>
                <a:spLocks noChangeArrowheads="1"/>
              </p:cNvSpPr>
              <p:nvPr/>
            </p:nvSpPr>
            <p:spPr bwMode="auto">
              <a:xfrm>
                <a:off x="2584942" y="4883150"/>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3,6</a:t>
                </a:r>
                <a:endParaRPr lang="fi-FI" sz="1050" b="1" dirty="0">
                  <a:solidFill>
                    <a:prstClr val="white"/>
                  </a:solidFill>
                  <a:latin typeface="Arial"/>
                </a:endParaRPr>
              </a:p>
            </p:txBody>
          </p:sp>
          <p:sp>
            <p:nvSpPr>
              <p:cNvPr id="73" name="Rectangle 90"/>
              <p:cNvSpPr>
                <a:spLocks noChangeArrowheads="1"/>
              </p:cNvSpPr>
              <p:nvPr/>
            </p:nvSpPr>
            <p:spPr bwMode="auto">
              <a:xfrm>
                <a:off x="2216164" y="5703889"/>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1,3</a:t>
                </a:r>
                <a:endParaRPr lang="fi-FI" sz="1050" b="1" dirty="0">
                  <a:solidFill>
                    <a:prstClr val="white"/>
                  </a:solidFill>
                  <a:latin typeface="Arial"/>
                </a:endParaRPr>
              </a:p>
            </p:txBody>
          </p:sp>
          <p:sp>
            <p:nvSpPr>
              <p:cNvPr id="74" name="Rectangle 91"/>
              <p:cNvSpPr>
                <a:spLocks noChangeArrowheads="1"/>
              </p:cNvSpPr>
              <p:nvPr/>
            </p:nvSpPr>
            <p:spPr bwMode="auto">
              <a:xfrm>
                <a:off x="1467216" y="5733525"/>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1,0</a:t>
                </a:r>
                <a:endParaRPr lang="fi-FI" sz="1050" b="1" dirty="0">
                  <a:solidFill>
                    <a:prstClr val="white"/>
                  </a:solidFill>
                  <a:latin typeface="Arial"/>
                </a:endParaRPr>
              </a:p>
            </p:txBody>
          </p:sp>
          <p:sp>
            <p:nvSpPr>
              <p:cNvPr id="75" name="Rectangle 92"/>
              <p:cNvSpPr>
                <a:spLocks noChangeArrowheads="1"/>
              </p:cNvSpPr>
              <p:nvPr/>
            </p:nvSpPr>
            <p:spPr bwMode="auto">
              <a:xfrm>
                <a:off x="1925099" y="6155415"/>
                <a:ext cx="306058"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52,8</a:t>
                </a:r>
                <a:endParaRPr lang="fi-FI" sz="1050" b="1" dirty="0">
                  <a:solidFill>
                    <a:prstClr val="white"/>
                  </a:solidFill>
                  <a:latin typeface="Arial"/>
                </a:endParaRPr>
              </a:p>
            </p:txBody>
          </p:sp>
          <p:sp>
            <p:nvSpPr>
              <p:cNvPr id="76" name="Rectangle 93"/>
              <p:cNvSpPr>
                <a:spLocks noChangeArrowheads="1"/>
              </p:cNvSpPr>
              <p:nvPr/>
            </p:nvSpPr>
            <p:spPr bwMode="auto">
              <a:xfrm>
                <a:off x="1524108" y="6038850"/>
                <a:ext cx="306058"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prstClr val="white"/>
                    </a:solidFill>
                    <a:latin typeface="Arial"/>
                  </a:rPr>
                  <a:t>10,5</a:t>
                </a:r>
                <a:endParaRPr lang="fi-FI" sz="1050" b="1" dirty="0">
                  <a:solidFill>
                    <a:prstClr val="white"/>
                  </a:solidFill>
                  <a:latin typeface="Arial"/>
                </a:endParaRPr>
              </a:p>
            </p:txBody>
          </p:sp>
          <p:sp>
            <p:nvSpPr>
              <p:cNvPr id="77" name="Rectangle 94"/>
              <p:cNvSpPr>
                <a:spLocks noChangeArrowheads="1"/>
              </p:cNvSpPr>
              <p:nvPr/>
            </p:nvSpPr>
            <p:spPr bwMode="auto">
              <a:xfrm>
                <a:off x="1519602" y="4822244"/>
                <a:ext cx="218346" cy="178709"/>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50" b="1" dirty="0" smtClean="0">
                    <a:solidFill>
                      <a:schemeClr val="bg1"/>
                    </a:solidFill>
                    <a:latin typeface="Arial"/>
                  </a:rPr>
                  <a:t>1,2</a:t>
                </a:r>
                <a:endParaRPr lang="fi-FI" sz="1050" b="1" dirty="0">
                  <a:solidFill>
                    <a:schemeClr val="bg1"/>
                  </a:solidFill>
                  <a:latin typeface="Arial"/>
                </a:endParaRPr>
              </a:p>
            </p:txBody>
          </p:sp>
        </p:grpSp>
      </p:grpSp>
      <p:grpSp>
        <p:nvGrpSpPr>
          <p:cNvPr id="118" name="Ryhmä 117"/>
          <p:cNvGrpSpPr/>
          <p:nvPr/>
        </p:nvGrpSpPr>
        <p:grpSpPr>
          <a:xfrm>
            <a:off x="6572471" y="676688"/>
            <a:ext cx="1847788" cy="4179449"/>
            <a:chOff x="6572471" y="676688"/>
            <a:chExt cx="1847788" cy="4179449"/>
          </a:xfrm>
        </p:grpSpPr>
        <p:grpSp>
          <p:nvGrpSpPr>
            <p:cNvPr id="6" name="Group 177"/>
            <p:cNvGrpSpPr/>
            <p:nvPr/>
          </p:nvGrpSpPr>
          <p:grpSpPr>
            <a:xfrm>
              <a:off x="6572471" y="676688"/>
              <a:ext cx="1847788" cy="4179449"/>
              <a:chOff x="4121152" y="1530351"/>
              <a:chExt cx="2330452" cy="4865693"/>
            </a:xfrm>
            <a:solidFill>
              <a:srgbClr val="28871E"/>
            </a:solidFill>
          </p:grpSpPr>
          <p:sp>
            <p:nvSpPr>
              <p:cNvPr id="27" name="Freeform 44"/>
              <p:cNvSpPr>
                <a:spLocks/>
              </p:cNvSpPr>
              <p:nvPr/>
            </p:nvSpPr>
            <p:spPr bwMode="auto">
              <a:xfrm>
                <a:off x="4470403" y="5937256"/>
                <a:ext cx="649288" cy="458788"/>
              </a:xfrm>
              <a:custGeom>
                <a:avLst/>
                <a:gdLst>
                  <a:gd name="T0" fmla="*/ 262 w 778"/>
                  <a:gd name="T1" fmla="*/ 225 h 550"/>
                  <a:gd name="T2" fmla="*/ 234 w 778"/>
                  <a:gd name="T3" fmla="*/ 252 h 550"/>
                  <a:gd name="T4" fmla="*/ 244 w 778"/>
                  <a:gd name="T5" fmla="*/ 235 h 550"/>
                  <a:gd name="T6" fmla="*/ 231 w 778"/>
                  <a:gd name="T7" fmla="*/ 236 h 550"/>
                  <a:gd name="T8" fmla="*/ 229 w 778"/>
                  <a:gd name="T9" fmla="*/ 224 h 550"/>
                  <a:gd name="T10" fmla="*/ 224 w 778"/>
                  <a:gd name="T11" fmla="*/ 220 h 550"/>
                  <a:gd name="T12" fmla="*/ 216 w 778"/>
                  <a:gd name="T13" fmla="*/ 224 h 550"/>
                  <a:gd name="T14" fmla="*/ 186 w 778"/>
                  <a:gd name="T15" fmla="*/ 229 h 550"/>
                  <a:gd name="T16" fmla="*/ 146 w 778"/>
                  <a:gd name="T17" fmla="*/ 243 h 550"/>
                  <a:gd name="T18" fmla="*/ 130 w 778"/>
                  <a:gd name="T19" fmla="*/ 245 h 550"/>
                  <a:gd name="T20" fmla="*/ 126 w 778"/>
                  <a:gd name="T21" fmla="*/ 255 h 550"/>
                  <a:gd name="T22" fmla="*/ 109 w 778"/>
                  <a:gd name="T23" fmla="*/ 259 h 550"/>
                  <a:gd name="T24" fmla="*/ 86 w 778"/>
                  <a:gd name="T25" fmla="*/ 257 h 550"/>
                  <a:gd name="T26" fmla="*/ 70 w 778"/>
                  <a:gd name="T27" fmla="*/ 257 h 550"/>
                  <a:gd name="T28" fmla="*/ 65 w 778"/>
                  <a:gd name="T29" fmla="*/ 272 h 550"/>
                  <a:gd name="T30" fmla="*/ 39 w 778"/>
                  <a:gd name="T31" fmla="*/ 284 h 550"/>
                  <a:gd name="T32" fmla="*/ 10 w 778"/>
                  <a:gd name="T33" fmla="*/ 289 h 550"/>
                  <a:gd name="T34" fmla="*/ 11 w 778"/>
                  <a:gd name="T35" fmla="*/ 275 h 550"/>
                  <a:gd name="T36" fmla="*/ 40 w 778"/>
                  <a:gd name="T37" fmla="*/ 257 h 550"/>
                  <a:gd name="T38" fmla="*/ 40 w 778"/>
                  <a:gd name="T39" fmla="*/ 235 h 550"/>
                  <a:gd name="T40" fmla="*/ 33 w 778"/>
                  <a:gd name="T41" fmla="*/ 242 h 550"/>
                  <a:gd name="T42" fmla="*/ 23 w 778"/>
                  <a:gd name="T43" fmla="*/ 255 h 550"/>
                  <a:gd name="T44" fmla="*/ 4 w 778"/>
                  <a:gd name="T45" fmla="*/ 247 h 550"/>
                  <a:gd name="T46" fmla="*/ 5 w 778"/>
                  <a:gd name="T47" fmla="*/ 232 h 550"/>
                  <a:gd name="T48" fmla="*/ 24 w 778"/>
                  <a:gd name="T49" fmla="*/ 233 h 550"/>
                  <a:gd name="T50" fmla="*/ 29 w 778"/>
                  <a:gd name="T51" fmla="*/ 202 h 550"/>
                  <a:gd name="T52" fmla="*/ 79 w 778"/>
                  <a:gd name="T53" fmla="*/ 188 h 550"/>
                  <a:gd name="T54" fmla="*/ 121 w 778"/>
                  <a:gd name="T55" fmla="*/ 181 h 550"/>
                  <a:gd name="T56" fmla="*/ 139 w 778"/>
                  <a:gd name="T57" fmla="*/ 128 h 550"/>
                  <a:gd name="T58" fmla="*/ 136 w 778"/>
                  <a:gd name="T59" fmla="*/ 104 h 550"/>
                  <a:gd name="T60" fmla="*/ 165 w 778"/>
                  <a:gd name="T61" fmla="*/ 53 h 550"/>
                  <a:gd name="T62" fmla="*/ 211 w 778"/>
                  <a:gd name="T63" fmla="*/ 55 h 550"/>
                  <a:gd name="T64" fmla="*/ 242 w 778"/>
                  <a:gd name="T65" fmla="*/ 74 h 550"/>
                  <a:gd name="T66" fmla="*/ 268 w 778"/>
                  <a:gd name="T67" fmla="*/ 53 h 550"/>
                  <a:gd name="T68" fmla="*/ 309 w 778"/>
                  <a:gd name="T69" fmla="*/ 45 h 550"/>
                  <a:gd name="T70" fmla="*/ 345 w 778"/>
                  <a:gd name="T71" fmla="*/ 23 h 550"/>
                  <a:gd name="T72" fmla="*/ 376 w 778"/>
                  <a:gd name="T73" fmla="*/ 18 h 550"/>
                  <a:gd name="T74" fmla="*/ 405 w 778"/>
                  <a:gd name="T75" fmla="*/ 10 h 550"/>
                  <a:gd name="T76" fmla="*/ 404 w 778"/>
                  <a:gd name="T77" fmla="*/ 74 h 550"/>
                  <a:gd name="T78" fmla="*/ 398 w 778"/>
                  <a:gd name="T79" fmla="*/ 108 h 550"/>
                  <a:gd name="T80" fmla="*/ 364 w 778"/>
                  <a:gd name="T81" fmla="*/ 100 h 550"/>
                  <a:gd name="T82" fmla="*/ 351 w 778"/>
                  <a:gd name="T83" fmla="*/ 113 h 550"/>
                  <a:gd name="T84" fmla="*/ 353 w 778"/>
                  <a:gd name="T85" fmla="*/ 150 h 550"/>
                  <a:gd name="T86" fmla="*/ 353 w 778"/>
                  <a:gd name="T87" fmla="*/ 187 h 550"/>
                  <a:gd name="T88" fmla="*/ 340 w 778"/>
                  <a:gd name="T89" fmla="*/ 189 h 550"/>
                  <a:gd name="T90" fmla="*/ 332 w 778"/>
                  <a:gd name="T91" fmla="*/ 207 h 550"/>
                  <a:gd name="T92" fmla="*/ 329 w 778"/>
                  <a:gd name="T93" fmla="*/ 196 h 550"/>
                  <a:gd name="T94" fmla="*/ 306 w 778"/>
                  <a:gd name="T95" fmla="*/ 200 h 550"/>
                  <a:gd name="T96" fmla="*/ 298 w 778"/>
                  <a:gd name="T97" fmla="*/ 197 h 550"/>
                  <a:gd name="T98" fmla="*/ 273 w 778"/>
                  <a:gd name="T99" fmla="*/ 202 h 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8"/>
                  <a:gd name="T151" fmla="*/ 0 h 550"/>
                  <a:gd name="T152" fmla="*/ 778 w 778"/>
                  <a:gd name="T153" fmla="*/ 550 h 5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8" h="550">
                    <a:moveTo>
                      <a:pt x="511" y="392"/>
                    </a:moveTo>
                    <a:lnTo>
                      <a:pt x="512" y="401"/>
                    </a:lnTo>
                    <a:lnTo>
                      <a:pt x="511" y="415"/>
                    </a:lnTo>
                    <a:lnTo>
                      <a:pt x="498" y="429"/>
                    </a:lnTo>
                    <a:lnTo>
                      <a:pt x="486" y="444"/>
                    </a:lnTo>
                    <a:lnTo>
                      <a:pt x="465" y="469"/>
                    </a:lnTo>
                    <a:lnTo>
                      <a:pt x="453" y="479"/>
                    </a:lnTo>
                    <a:lnTo>
                      <a:pt x="446" y="479"/>
                    </a:lnTo>
                    <a:lnTo>
                      <a:pt x="443" y="474"/>
                    </a:lnTo>
                    <a:lnTo>
                      <a:pt x="445" y="470"/>
                    </a:lnTo>
                    <a:lnTo>
                      <a:pt x="462" y="451"/>
                    </a:lnTo>
                    <a:lnTo>
                      <a:pt x="464" y="448"/>
                    </a:lnTo>
                    <a:lnTo>
                      <a:pt x="464" y="443"/>
                    </a:lnTo>
                    <a:lnTo>
                      <a:pt x="459" y="437"/>
                    </a:lnTo>
                    <a:lnTo>
                      <a:pt x="453" y="437"/>
                    </a:lnTo>
                    <a:lnTo>
                      <a:pt x="439" y="450"/>
                    </a:lnTo>
                    <a:lnTo>
                      <a:pt x="431" y="450"/>
                    </a:lnTo>
                    <a:lnTo>
                      <a:pt x="429" y="448"/>
                    </a:lnTo>
                    <a:lnTo>
                      <a:pt x="429" y="439"/>
                    </a:lnTo>
                    <a:lnTo>
                      <a:pt x="436" y="427"/>
                    </a:lnTo>
                    <a:lnTo>
                      <a:pt x="436" y="420"/>
                    </a:lnTo>
                    <a:lnTo>
                      <a:pt x="434" y="418"/>
                    </a:lnTo>
                    <a:lnTo>
                      <a:pt x="432" y="418"/>
                    </a:lnTo>
                    <a:lnTo>
                      <a:pt x="427" y="418"/>
                    </a:lnTo>
                    <a:lnTo>
                      <a:pt x="417" y="424"/>
                    </a:lnTo>
                    <a:lnTo>
                      <a:pt x="413" y="425"/>
                    </a:lnTo>
                    <a:lnTo>
                      <a:pt x="410" y="425"/>
                    </a:lnTo>
                    <a:lnTo>
                      <a:pt x="410" y="427"/>
                    </a:lnTo>
                    <a:lnTo>
                      <a:pt x="398" y="432"/>
                    </a:lnTo>
                    <a:lnTo>
                      <a:pt x="389" y="436"/>
                    </a:lnTo>
                    <a:lnTo>
                      <a:pt x="382" y="437"/>
                    </a:lnTo>
                    <a:lnTo>
                      <a:pt x="354" y="436"/>
                    </a:lnTo>
                    <a:lnTo>
                      <a:pt x="339" y="436"/>
                    </a:lnTo>
                    <a:lnTo>
                      <a:pt x="314" y="444"/>
                    </a:lnTo>
                    <a:lnTo>
                      <a:pt x="288" y="457"/>
                    </a:lnTo>
                    <a:lnTo>
                      <a:pt x="278" y="462"/>
                    </a:lnTo>
                    <a:lnTo>
                      <a:pt x="274" y="463"/>
                    </a:lnTo>
                    <a:lnTo>
                      <a:pt x="267" y="469"/>
                    </a:lnTo>
                    <a:lnTo>
                      <a:pt x="257" y="469"/>
                    </a:lnTo>
                    <a:lnTo>
                      <a:pt x="248" y="467"/>
                    </a:lnTo>
                    <a:lnTo>
                      <a:pt x="240" y="467"/>
                    </a:lnTo>
                    <a:lnTo>
                      <a:pt x="238" y="469"/>
                    </a:lnTo>
                    <a:lnTo>
                      <a:pt x="236" y="474"/>
                    </a:lnTo>
                    <a:lnTo>
                      <a:pt x="240" y="486"/>
                    </a:lnTo>
                    <a:lnTo>
                      <a:pt x="238" y="490"/>
                    </a:lnTo>
                    <a:lnTo>
                      <a:pt x="233" y="495"/>
                    </a:lnTo>
                    <a:lnTo>
                      <a:pt x="217" y="495"/>
                    </a:lnTo>
                    <a:lnTo>
                      <a:pt x="207" y="493"/>
                    </a:lnTo>
                    <a:lnTo>
                      <a:pt x="194" y="495"/>
                    </a:lnTo>
                    <a:lnTo>
                      <a:pt x="193" y="496"/>
                    </a:lnTo>
                    <a:lnTo>
                      <a:pt x="177" y="498"/>
                    </a:lnTo>
                    <a:lnTo>
                      <a:pt x="163" y="490"/>
                    </a:lnTo>
                    <a:lnTo>
                      <a:pt x="154" y="484"/>
                    </a:lnTo>
                    <a:lnTo>
                      <a:pt x="146" y="484"/>
                    </a:lnTo>
                    <a:lnTo>
                      <a:pt x="139" y="488"/>
                    </a:lnTo>
                    <a:lnTo>
                      <a:pt x="134" y="490"/>
                    </a:lnTo>
                    <a:lnTo>
                      <a:pt x="132" y="493"/>
                    </a:lnTo>
                    <a:lnTo>
                      <a:pt x="127" y="505"/>
                    </a:lnTo>
                    <a:lnTo>
                      <a:pt x="125" y="509"/>
                    </a:lnTo>
                    <a:lnTo>
                      <a:pt x="123" y="517"/>
                    </a:lnTo>
                    <a:lnTo>
                      <a:pt x="111" y="529"/>
                    </a:lnTo>
                    <a:lnTo>
                      <a:pt x="100" y="536"/>
                    </a:lnTo>
                    <a:lnTo>
                      <a:pt x="90" y="540"/>
                    </a:lnTo>
                    <a:lnTo>
                      <a:pt x="74" y="540"/>
                    </a:lnTo>
                    <a:lnTo>
                      <a:pt x="61" y="538"/>
                    </a:lnTo>
                    <a:lnTo>
                      <a:pt x="47" y="542"/>
                    </a:lnTo>
                    <a:lnTo>
                      <a:pt x="40" y="545"/>
                    </a:lnTo>
                    <a:lnTo>
                      <a:pt x="19" y="550"/>
                    </a:lnTo>
                    <a:lnTo>
                      <a:pt x="8" y="549"/>
                    </a:lnTo>
                    <a:lnTo>
                      <a:pt x="3" y="535"/>
                    </a:lnTo>
                    <a:lnTo>
                      <a:pt x="12" y="526"/>
                    </a:lnTo>
                    <a:lnTo>
                      <a:pt x="21" y="523"/>
                    </a:lnTo>
                    <a:lnTo>
                      <a:pt x="45" y="512"/>
                    </a:lnTo>
                    <a:lnTo>
                      <a:pt x="64" y="505"/>
                    </a:lnTo>
                    <a:lnTo>
                      <a:pt x="73" y="498"/>
                    </a:lnTo>
                    <a:lnTo>
                      <a:pt x="76" y="490"/>
                    </a:lnTo>
                    <a:lnTo>
                      <a:pt x="76" y="488"/>
                    </a:lnTo>
                    <a:lnTo>
                      <a:pt x="80" y="463"/>
                    </a:lnTo>
                    <a:lnTo>
                      <a:pt x="78" y="453"/>
                    </a:lnTo>
                    <a:lnTo>
                      <a:pt x="76" y="448"/>
                    </a:lnTo>
                    <a:lnTo>
                      <a:pt x="73" y="444"/>
                    </a:lnTo>
                    <a:lnTo>
                      <a:pt x="67" y="448"/>
                    </a:lnTo>
                    <a:lnTo>
                      <a:pt x="62" y="457"/>
                    </a:lnTo>
                    <a:lnTo>
                      <a:pt x="62" y="460"/>
                    </a:lnTo>
                    <a:lnTo>
                      <a:pt x="62" y="479"/>
                    </a:lnTo>
                    <a:lnTo>
                      <a:pt x="61" y="483"/>
                    </a:lnTo>
                    <a:lnTo>
                      <a:pt x="55" y="488"/>
                    </a:lnTo>
                    <a:lnTo>
                      <a:pt x="43" y="486"/>
                    </a:lnTo>
                    <a:lnTo>
                      <a:pt x="31" y="486"/>
                    </a:lnTo>
                    <a:lnTo>
                      <a:pt x="21" y="486"/>
                    </a:lnTo>
                    <a:lnTo>
                      <a:pt x="14" y="479"/>
                    </a:lnTo>
                    <a:lnTo>
                      <a:pt x="8" y="470"/>
                    </a:lnTo>
                    <a:lnTo>
                      <a:pt x="0" y="460"/>
                    </a:lnTo>
                    <a:lnTo>
                      <a:pt x="0" y="446"/>
                    </a:lnTo>
                    <a:lnTo>
                      <a:pt x="3" y="439"/>
                    </a:lnTo>
                    <a:lnTo>
                      <a:pt x="10" y="441"/>
                    </a:lnTo>
                    <a:lnTo>
                      <a:pt x="22" y="439"/>
                    </a:lnTo>
                    <a:lnTo>
                      <a:pt x="33" y="448"/>
                    </a:lnTo>
                    <a:lnTo>
                      <a:pt x="43" y="448"/>
                    </a:lnTo>
                    <a:lnTo>
                      <a:pt x="45" y="444"/>
                    </a:lnTo>
                    <a:lnTo>
                      <a:pt x="43" y="422"/>
                    </a:lnTo>
                    <a:lnTo>
                      <a:pt x="48" y="415"/>
                    </a:lnTo>
                    <a:lnTo>
                      <a:pt x="55" y="385"/>
                    </a:lnTo>
                    <a:lnTo>
                      <a:pt x="55" y="384"/>
                    </a:lnTo>
                    <a:lnTo>
                      <a:pt x="74" y="385"/>
                    </a:lnTo>
                    <a:lnTo>
                      <a:pt x="100" y="385"/>
                    </a:lnTo>
                    <a:lnTo>
                      <a:pt x="134" y="349"/>
                    </a:lnTo>
                    <a:lnTo>
                      <a:pt x="151" y="358"/>
                    </a:lnTo>
                    <a:lnTo>
                      <a:pt x="154" y="361"/>
                    </a:lnTo>
                    <a:lnTo>
                      <a:pt x="200" y="337"/>
                    </a:lnTo>
                    <a:lnTo>
                      <a:pt x="231" y="349"/>
                    </a:lnTo>
                    <a:lnTo>
                      <a:pt x="231" y="344"/>
                    </a:lnTo>
                    <a:lnTo>
                      <a:pt x="231" y="292"/>
                    </a:lnTo>
                    <a:lnTo>
                      <a:pt x="231" y="288"/>
                    </a:lnTo>
                    <a:lnTo>
                      <a:pt x="257" y="274"/>
                    </a:lnTo>
                    <a:lnTo>
                      <a:pt x="264" y="243"/>
                    </a:lnTo>
                    <a:lnTo>
                      <a:pt x="276" y="239"/>
                    </a:lnTo>
                    <a:lnTo>
                      <a:pt x="276" y="238"/>
                    </a:lnTo>
                    <a:lnTo>
                      <a:pt x="280" y="206"/>
                    </a:lnTo>
                    <a:lnTo>
                      <a:pt x="259" y="198"/>
                    </a:lnTo>
                    <a:lnTo>
                      <a:pt x="259" y="172"/>
                    </a:lnTo>
                    <a:lnTo>
                      <a:pt x="306" y="165"/>
                    </a:lnTo>
                    <a:lnTo>
                      <a:pt x="321" y="118"/>
                    </a:lnTo>
                    <a:lnTo>
                      <a:pt x="313" y="100"/>
                    </a:lnTo>
                    <a:lnTo>
                      <a:pt x="318" y="90"/>
                    </a:lnTo>
                    <a:lnTo>
                      <a:pt x="319" y="85"/>
                    </a:lnTo>
                    <a:lnTo>
                      <a:pt x="353" y="92"/>
                    </a:lnTo>
                    <a:lnTo>
                      <a:pt x="401" y="104"/>
                    </a:lnTo>
                    <a:lnTo>
                      <a:pt x="415" y="128"/>
                    </a:lnTo>
                    <a:lnTo>
                      <a:pt x="438" y="114"/>
                    </a:lnTo>
                    <a:lnTo>
                      <a:pt x="453" y="121"/>
                    </a:lnTo>
                    <a:lnTo>
                      <a:pt x="460" y="140"/>
                    </a:lnTo>
                    <a:lnTo>
                      <a:pt x="467" y="140"/>
                    </a:lnTo>
                    <a:lnTo>
                      <a:pt x="509" y="132"/>
                    </a:lnTo>
                    <a:lnTo>
                      <a:pt x="512" y="132"/>
                    </a:lnTo>
                    <a:lnTo>
                      <a:pt x="509" y="100"/>
                    </a:lnTo>
                    <a:lnTo>
                      <a:pt x="519" y="88"/>
                    </a:lnTo>
                    <a:lnTo>
                      <a:pt x="523" y="88"/>
                    </a:lnTo>
                    <a:lnTo>
                      <a:pt x="552" y="95"/>
                    </a:lnTo>
                    <a:lnTo>
                      <a:pt x="587" y="85"/>
                    </a:lnTo>
                    <a:lnTo>
                      <a:pt x="629" y="76"/>
                    </a:lnTo>
                    <a:lnTo>
                      <a:pt x="653" y="87"/>
                    </a:lnTo>
                    <a:lnTo>
                      <a:pt x="678" y="52"/>
                    </a:lnTo>
                    <a:lnTo>
                      <a:pt x="657" y="43"/>
                    </a:lnTo>
                    <a:lnTo>
                      <a:pt x="674" y="5"/>
                    </a:lnTo>
                    <a:lnTo>
                      <a:pt x="690" y="0"/>
                    </a:lnTo>
                    <a:lnTo>
                      <a:pt x="705" y="15"/>
                    </a:lnTo>
                    <a:lnTo>
                      <a:pt x="716" y="34"/>
                    </a:lnTo>
                    <a:lnTo>
                      <a:pt x="728" y="40"/>
                    </a:lnTo>
                    <a:lnTo>
                      <a:pt x="757" y="14"/>
                    </a:lnTo>
                    <a:lnTo>
                      <a:pt x="756" y="10"/>
                    </a:lnTo>
                    <a:lnTo>
                      <a:pt x="771" y="19"/>
                    </a:lnTo>
                    <a:lnTo>
                      <a:pt x="778" y="71"/>
                    </a:lnTo>
                    <a:lnTo>
                      <a:pt x="747" y="92"/>
                    </a:lnTo>
                    <a:lnTo>
                      <a:pt x="768" y="139"/>
                    </a:lnTo>
                    <a:lnTo>
                      <a:pt x="768" y="140"/>
                    </a:lnTo>
                    <a:lnTo>
                      <a:pt x="761" y="159"/>
                    </a:lnTo>
                    <a:lnTo>
                      <a:pt x="742" y="163"/>
                    </a:lnTo>
                    <a:lnTo>
                      <a:pt x="756" y="203"/>
                    </a:lnTo>
                    <a:lnTo>
                      <a:pt x="757" y="206"/>
                    </a:lnTo>
                    <a:lnTo>
                      <a:pt x="771" y="225"/>
                    </a:lnTo>
                    <a:lnTo>
                      <a:pt x="731" y="241"/>
                    </a:lnTo>
                    <a:lnTo>
                      <a:pt x="697" y="194"/>
                    </a:lnTo>
                    <a:lnTo>
                      <a:pt x="693" y="191"/>
                    </a:lnTo>
                    <a:lnTo>
                      <a:pt x="690" y="186"/>
                    </a:lnTo>
                    <a:lnTo>
                      <a:pt x="679" y="201"/>
                    </a:lnTo>
                    <a:lnTo>
                      <a:pt x="683" y="220"/>
                    </a:lnTo>
                    <a:lnTo>
                      <a:pt x="667" y="215"/>
                    </a:lnTo>
                    <a:lnTo>
                      <a:pt x="646" y="229"/>
                    </a:lnTo>
                    <a:lnTo>
                      <a:pt x="646" y="260"/>
                    </a:lnTo>
                    <a:lnTo>
                      <a:pt x="676" y="265"/>
                    </a:lnTo>
                    <a:lnTo>
                      <a:pt x="671" y="285"/>
                    </a:lnTo>
                    <a:lnTo>
                      <a:pt x="681" y="302"/>
                    </a:lnTo>
                    <a:lnTo>
                      <a:pt x="669" y="330"/>
                    </a:lnTo>
                    <a:lnTo>
                      <a:pt x="679" y="338"/>
                    </a:lnTo>
                    <a:lnTo>
                      <a:pt x="672" y="356"/>
                    </a:lnTo>
                    <a:lnTo>
                      <a:pt x="667" y="359"/>
                    </a:lnTo>
                    <a:lnTo>
                      <a:pt x="660" y="359"/>
                    </a:lnTo>
                    <a:lnTo>
                      <a:pt x="650" y="356"/>
                    </a:lnTo>
                    <a:lnTo>
                      <a:pt x="646" y="359"/>
                    </a:lnTo>
                    <a:lnTo>
                      <a:pt x="650" y="378"/>
                    </a:lnTo>
                    <a:lnTo>
                      <a:pt x="646" y="385"/>
                    </a:lnTo>
                    <a:lnTo>
                      <a:pt x="638" y="394"/>
                    </a:lnTo>
                    <a:lnTo>
                      <a:pt x="632" y="394"/>
                    </a:lnTo>
                    <a:lnTo>
                      <a:pt x="627" y="391"/>
                    </a:lnTo>
                    <a:lnTo>
                      <a:pt x="627" y="380"/>
                    </a:lnTo>
                    <a:lnTo>
                      <a:pt x="627" y="375"/>
                    </a:lnTo>
                    <a:lnTo>
                      <a:pt x="625" y="373"/>
                    </a:lnTo>
                    <a:lnTo>
                      <a:pt x="610" y="385"/>
                    </a:lnTo>
                    <a:lnTo>
                      <a:pt x="603" y="389"/>
                    </a:lnTo>
                    <a:lnTo>
                      <a:pt x="592" y="389"/>
                    </a:lnTo>
                    <a:lnTo>
                      <a:pt x="582" y="380"/>
                    </a:lnTo>
                    <a:lnTo>
                      <a:pt x="578" y="377"/>
                    </a:lnTo>
                    <a:lnTo>
                      <a:pt x="577" y="377"/>
                    </a:lnTo>
                    <a:lnTo>
                      <a:pt x="575" y="375"/>
                    </a:lnTo>
                    <a:lnTo>
                      <a:pt x="566" y="375"/>
                    </a:lnTo>
                    <a:lnTo>
                      <a:pt x="552" y="380"/>
                    </a:lnTo>
                    <a:lnTo>
                      <a:pt x="533" y="389"/>
                    </a:lnTo>
                    <a:lnTo>
                      <a:pt x="525" y="391"/>
                    </a:lnTo>
                    <a:lnTo>
                      <a:pt x="519" y="384"/>
                    </a:lnTo>
                    <a:lnTo>
                      <a:pt x="516" y="380"/>
                    </a:lnTo>
                    <a:lnTo>
                      <a:pt x="511" y="387"/>
                    </a:lnTo>
                    <a:lnTo>
                      <a:pt x="511" y="392"/>
                    </a:lnTo>
                  </a:path>
                </a:pathLst>
              </a:custGeom>
              <a:solidFill>
                <a:srgbClr val="00206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28" name="Freeform 45"/>
              <p:cNvSpPr>
                <a:spLocks/>
              </p:cNvSpPr>
              <p:nvPr/>
            </p:nvSpPr>
            <p:spPr bwMode="auto">
              <a:xfrm>
                <a:off x="5008565" y="5980119"/>
                <a:ext cx="390525" cy="238125"/>
              </a:xfrm>
              <a:custGeom>
                <a:avLst/>
                <a:gdLst>
                  <a:gd name="T0" fmla="*/ 53 w 333"/>
                  <a:gd name="T1" fmla="*/ 21 h 204"/>
                  <a:gd name="T2" fmla="*/ 81 w 333"/>
                  <a:gd name="T3" fmla="*/ 15 h 204"/>
                  <a:gd name="T4" fmla="*/ 107 w 333"/>
                  <a:gd name="T5" fmla="*/ 4 h 204"/>
                  <a:gd name="T6" fmla="*/ 127 w 333"/>
                  <a:gd name="T7" fmla="*/ 0 h 204"/>
                  <a:gd name="T8" fmla="*/ 130 w 333"/>
                  <a:gd name="T9" fmla="*/ 10 h 204"/>
                  <a:gd name="T10" fmla="*/ 157 w 333"/>
                  <a:gd name="T11" fmla="*/ 18 h 204"/>
                  <a:gd name="T12" fmla="*/ 174 w 333"/>
                  <a:gd name="T13" fmla="*/ 0 h 204"/>
                  <a:gd name="T14" fmla="*/ 188 w 333"/>
                  <a:gd name="T15" fmla="*/ 7 h 204"/>
                  <a:gd name="T16" fmla="*/ 205 w 333"/>
                  <a:gd name="T17" fmla="*/ 26 h 204"/>
                  <a:gd name="T18" fmla="*/ 222 w 333"/>
                  <a:gd name="T19" fmla="*/ 40 h 204"/>
                  <a:gd name="T20" fmla="*/ 236 w 333"/>
                  <a:gd name="T21" fmla="*/ 29 h 204"/>
                  <a:gd name="T22" fmla="*/ 246 w 333"/>
                  <a:gd name="T23" fmla="*/ 44 h 204"/>
                  <a:gd name="T24" fmla="*/ 232 w 333"/>
                  <a:gd name="T25" fmla="*/ 43 h 204"/>
                  <a:gd name="T26" fmla="*/ 209 w 333"/>
                  <a:gd name="T27" fmla="*/ 76 h 204"/>
                  <a:gd name="T28" fmla="*/ 211 w 333"/>
                  <a:gd name="T29" fmla="*/ 90 h 204"/>
                  <a:gd name="T30" fmla="*/ 195 w 333"/>
                  <a:gd name="T31" fmla="*/ 103 h 204"/>
                  <a:gd name="T32" fmla="*/ 188 w 333"/>
                  <a:gd name="T33" fmla="*/ 100 h 204"/>
                  <a:gd name="T34" fmla="*/ 182 w 333"/>
                  <a:gd name="T35" fmla="*/ 91 h 204"/>
                  <a:gd name="T36" fmla="*/ 176 w 333"/>
                  <a:gd name="T37" fmla="*/ 93 h 204"/>
                  <a:gd name="T38" fmla="*/ 174 w 333"/>
                  <a:gd name="T39" fmla="*/ 105 h 204"/>
                  <a:gd name="T40" fmla="*/ 168 w 333"/>
                  <a:gd name="T41" fmla="*/ 113 h 204"/>
                  <a:gd name="T42" fmla="*/ 163 w 333"/>
                  <a:gd name="T43" fmla="*/ 110 h 204"/>
                  <a:gd name="T44" fmla="*/ 154 w 333"/>
                  <a:gd name="T45" fmla="*/ 98 h 204"/>
                  <a:gd name="T46" fmla="*/ 137 w 333"/>
                  <a:gd name="T47" fmla="*/ 80 h 204"/>
                  <a:gd name="T48" fmla="*/ 131 w 333"/>
                  <a:gd name="T49" fmla="*/ 84 h 204"/>
                  <a:gd name="T50" fmla="*/ 141 w 333"/>
                  <a:gd name="T51" fmla="*/ 99 h 204"/>
                  <a:gd name="T52" fmla="*/ 153 w 333"/>
                  <a:gd name="T53" fmla="*/ 120 h 204"/>
                  <a:gd name="T54" fmla="*/ 151 w 333"/>
                  <a:gd name="T55" fmla="*/ 126 h 204"/>
                  <a:gd name="T56" fmla="*/ 139 w 333"/>
                  <a:gd name="T57" fmla="*/ 124 h 204"/>
                  <a:gd name="T58" fmla="*/ 138 w 333"/>
                  <a:gd name="T59" fmla="*/ 132 h 204"/>
                  <a:gd name="T60" fmla="*/ 136 w 333"/>
                  <a:gd name="T61" fmla="*/ 139 h 204"/>
                  <a:gd name="T62" fmla="*/ 130 w 333"/>
                  <a:gd name="T63" fmla="*/ 139 h 204"/>
                  <a:gd name="T64" fmla="*/ 127 w 333"/>
                  <a:gd name="T65" fmla="*/ 125 h 204"/>
                  <a:gd name="T66" fmla="*/ 120 w 333"/>
                  <a:gd name="T67" fmla="*/ 124 h 204"/>
                  <a:gd name="T68" fmla="*/ 122 w 333"/>
                  <a:gd name="T69" fmla="*/ 135 h 204"/>
                  <a:gd name="T70" fmla="*/ 123 w 333"/>
                  <a:gd name="T71" fmla="*/ 146 h 204"/>
                  <a:gd name="T72" fmla="*/ 116 w 333"/>
                  <a:gd name="T73" fmla="*/ 139 h 204"/>
                  <a:gd name="T74" fmla="*/ 112 w 333"/>
                  <a:gd name="T75" fmla="*/ 140 h 204"/>
                  <a:gd name="T76" fmla="*/ 100 w 333"/>
                  <a:gd name="T77" fmla="*/ 146 h 204"/>
                  <a:gd name="T78" fmla="*/ 91 w 333"/>
                  <a:gd name="T79" fmla="*/ 137 h 204"/>
                  <a:gd name="T80" fmla="*/ 86 w 333"/>
                  <a:gd name="T81" fmla="*/ 124 h 204"/>
                  <a:gd name="T82" fmla="*/ 83 w 333"/>
                  <a:gd name="T83" fmla="*/ 120 h 204"/>
                  <a:gd name="T84" fmla="*/ 78 w 333"/>
                  <a:gd name="T85" fmla="*/ 121 h 204"/>
                  <a:gd name="T86" fmla="*/ 69 w 333"/>
                  <a:gd name="T87" fmla="*/ 124 h 204"/>
                  <a:gd name="T88" fmla="*/ 66 w 333"/>
                  <a:gd name="T89" fmla="*/ 136 h 204"/>
                  <a:gd name="T90" fmla="*/ 64 w 333"/>
                  <a:gd name="T91" fmla="*/ 138 h 204"/>
                  <a:gd name="T92" fmla="*/ 61 w 333"/>
                  <a:gd name="T93" fmla="*/ 140 h 204"/>
                  <a:gd name="T94" fmla="*/ 52 w 333"/>
                  <a:gd name="T95" fmla="*/ 140 h 204"/>
                  <a:gd name="T96" fmla="*/ 41 w 333"/>
                  <a:gd name="T97" fmla="*/ 139 h 204"/>
                  <a:gd name="T98" fmla="*/ 23 w 333"/>
                  <a:gd name="T99" fmla="*/ 143 h 204"/>
                  <a:gd name="T100" fmla="*/ 18 w 333"/>
                  <a:gd name="T101" fmla="*/ 150 h 204"/>
                  <a:gd name="T102" fmla="*/ 18 w 333"/>
                  <a:gd name="T103" fmla="*/ 131 h 204"/>
                  <a:gd name="T104" fmla="*/ 16 w 333"/>
                  <a:gd name="T105" fmla="*/ 112 h 204"/>
                  <a:gd name="T106" fmla="*/ 0 w 333"/>
                  <a:gd name="T107" fmla="*/ 93 h 204"/>
                  <a:gd name="T108" fmla="*/ 19 w 333"/>
                  <a:gd name="T109" fmla="*/ 87 h 204"/>
                  <a:gd name="T110" fmla="*/ 23 w 333"/>
                  <a:gd name="T111" fmla="*/ 70 h 204"/>
                  <a:gd name="T112" fmla="*/ 27 w 333"/>
                  <a:gd name="T113" fmla="*/ 74 h 204"/>
                  <a:gd name="T114" fmla="*/ 66 w 333"/>
                  <a:gd name="T115" fmla="*/ 90 h 204"/>
                  <a:gd name="T116" fmla="*/ 58 w 333"/>
                  <a:gd name="T117" fmla="*/ 79 h 204"/>
                  <a:gd name="T118" fmla="*/ 61 w 333"/>
                  <a:gd name="T119" fmla="*/ 56 h 2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3"/>
                  <a:gd name="T181" fmla="*/ 0 h 204"/>
                  <a:gd name="T182" fmla="*/ 333 w 333"/>
                  <a:gd name="T183" fmla="*/ 204 h 2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3" h="204">
                    <a:moveTo>
                      <a:pt x="87" y="62"/>
                    </a:moveTo>
                    <a:lnTo>
                      <a:pt x="72" y="28"/>
                    </a:lnTo>
                    <a:lnTo>
                      <a:pt x="94" y="14"/>
                    </a:lnTo>
                    <a:lnTo>
                      <a:pt x="109" y="21"/>
                    </a:lnTo>
                    <a:lnTo>
                      <a:pt x="144" y="6"/>
                    </a:lnTo>
                    <a:lnTo>
                      <a:pt x="145" y="6"/>
                    </a:lnTo>
                    <a:lnTo>
                      <a:pt x="156" y="8"/>
                    </a:lnTo>
                    <a:lnTo>
                      <a:pt x="172" y="0"/>
                    </a:lnTo>
                    <a:lnTo>
                      <a:pt x="175" y="14"/>
                    </a:lnTo>
                    <a:lnTo>
                      <a:pt x="176" y="14"/>
                    </a:lnTo>
                    <a:lnTo>
                      <a:pt x="199" y="11"/>
                    </a:lnTo>
                    <a:lnTo>
                      <a:pt x="213" y="24"/>
                    </a:lnTo>
                    <a:lnTo>
                      <a:pt x="233" y="13"/>
                    </a:lnTo>
                    <a:lnTo>
                      <a:pt x="236" y="0"/>
                    </a:lnTo>
                    <a:lnTo>
                      <a:pt x="246" y="3"/>
                    </a:lnTo>
                    <a:lnTo>
                      <a:pt x="254" y="10"/>
                    </a:lnTo>
                    <a:lnTo>
                      <a:pt x="262" y="32"/>
                    </a:lnTo>
                    <a:lnTo>
                      <a:pt x="277" y="35"/>
                    </a:lnTo>
                    <a:lnTo>
                      <a:pt x="285" y="51"/>
                    </a:lnTo>
                    <a:lnTo>
                      <a:pt x="301" y="54"/>
                    </a:lnTo>
                    <a:lnTo>
                      <a:pt x="311" y="39"/>
                    </a:lnTo>
                    <a:lnTo>
                      <a:pt x="319" y="40"/>
                    </a:lnTo>
                    <a:lnTo>
                      <a:pt x="327" y="42"/>
                    </a:lnTo>
                    <a:lnTo>
                      <a:pt x="333" y="60"/>
                    </a:lnTo>
                    <a:lnTo>
                      <a:pt x="333" y="61"/>
                    </a:lnTo>
                    <a:lnTo>
                      <a:pt x="314" y="59"/>
                    </a:lnTo>
                    <a:lnTo>
                      <a:pt x="286" y="91"/>
                    </a:lnTo>
                    <a:lnTo>
                      <a:pt x="283" y="104"/>
                    </a:lnTo>
                    <a:lnTo>
                      <a:pt x="283" y="112"/>
                    </a:lnTo>
                    <a:lnTo>
                      <a:pt x="285" y="123"/>
                    </a:lnTo>
                    <a:lnTo>
                      <a:pt x="278" y="126"/>
                    </a:lnTo>
                    <a:lnTo>
                      <a:pt x="264" y="140"/>
                    </a:lnTo>
                    <a:lnTo>
                      <a:pt x="257" y="140"/>
                    </a:lnTo>
                    <a:lnTo>
                      <a:pt x="254" y="136"/>
                    </a:lnTo>
                    <a:lnTo>
                      <a:pt x="247" y="124"/>
                    </a:lnTo>
                    <a:lnTo>
                      <a:pt x="246" y="124"/>
                    </a:lnTo>
                    <a:lnTo>
                      <a:pt x="240" y="123"/>
                    </a:lnTo>
                    <a:lnTo>
                      <a:pt x="238" y="126"/>
                    </a:lnTo>
                    <a:lnTo>
                      <a:pt x="236" y="128"/>
                    </a:lnTo>
                    <a:lnTo>
                      <a:pt x="235" y="143"/>
                    </a:lnTo>
                    <a:lnTo>
                      <a:pt x="233" y="145"/>
                    </a:lnTo>
                    <a:lnTo>
                      <a:pt x="228" y="154"/>
                    </a:lnTo>
                    <a:lnTo>
                      <a:pt x="224" y="154"/>
                    </a:lnTo>
                    <a:lnTo>
                      <a:pt x="220" y="150"/>
                    </a:lnTo>
                    <a:lnTo>
                      <a:pt x="215" y="138"/>
                    </a:lnTo>
                    <a:lnTo>
                      <a:pt x="208" y="133"/>
                    </a:lnTo>
                    <a:lnTo>
                      <a:pt x="193" y="117"/>
                    </a:lnTo>
                    <a:lnTo>
                      <a:pt x="186" y="109"/>
                    </a:lnTo>
                    <a:lnTo>
                      <a:pt x="181" y="107"/>
                    </a:lnTo>
                    <a:lnTo>
                      <a:pt x="178" y="114"/>
                    </a:lnTo>
                    <a:lnTo>
                      <a:pt x="186" y="127"/>
                    </a:lnTo>
                    <a:lnTo>
                      <a:pt x="191" y="134"/>
                    </a:lnTo>
                    <a:lnTo>
                      <a:pt x="196" y="149"/>
                    </a:lnTo>
                    <a:lnTo>
                      <a:pt x="207" y="163"/>
                    </a:lnTo>
                    <a:lnTo>
                      <a:pt x="207" y="169"/>
                    </a:lnTo>
                    <a:lnTo>
                      <a:pt x="204" y="172"/>
                    </a:lnTo>
                    <a:lnTo>
                      <a:pt x="197" y="173"/>
                    </a:lnTo>
                    <a:lnTo>
                      <a:pt x="188" y="168"/>
                    </a:lnTo>
                    <a:lnTo>
                      <a:pt x="183" y="170"/>
                    </a:lnTo>
                    <a:lnTo>
                      <a:pt x="187" y="180"/>
                    </a:lnTo>
                    <a:lnTo>
                      <a:pt x="186" y="186"/>
                    </a:lnTo>
                    <a:lnTo>
                      <a:pt x="184" y="189"/>
                    </a:lnTo>
                    <a:lnTo>
                      <a:pt x="178" y="189"/>
                    </a:lnTo>
                    <a:lnTo>
                      <a:pt x="176" y="189"/>
                    </a:lnTo>
                    <a:lnTo>
                      <a:pt x="175" y="179"/>
                    </a:lnTo>
                    <a:lnTo>
                      <a:pt x="172" y="170"/>
                    </a:lnTo>
                    <a:lnTo>
                      <a:pt x="166" y="165"/>
                    </a:lnTo>
                    <a:lnTo>
                      <a:pt x="163" y="168"/>
                    </a:lnTo>
                    <a:lnTo>
                      <a:pt x="161" y="175"/>
                    </a:lnTo>
                    <a:lnTo>
                      <a:pt x="165" y="183"/>
                    </a:lnTo>
                    <a:lnTo>
                      <a:pt x="167" y="195"/>
                    </a:lnTo>
                    <a:lnTo>
                      <a:pt x="166" y="198"/>
                    </a:lnTo>
                    <a:lnTo>
                      <a:pt x="163" y="198"/>
                    </a:lnTo>
                    <a:lnTo>
                      <a:pt x="157" y="189"/>
                    </a:lnTo>
                    <a:lnTo>
                      <a:pt x="152" y="189"/>
                    </a:lnTo>
                    <a:lnTo>
                      <a:pt x="151" y="190"/>
                    </a:lnTo>
                    <a:lnTo>
                      <a:pt x="144" y="199"/>
                    </a:lnTo>
                    <a:lnTo>
                      <a:pt x="136" y="199"/>
                    </a:lnTo>
                    <a:lnTo>
                      <a:pt x="132" y="194"/>
                    </a:lnTo>
                    <a:lnTo>
                      <a:pt x="123" y="186"/>
                    </a:lnTo>
                    <a:lnTo>
                      <a:pt x="119" y="178"/>
                    </a:lnTo>
                    <a:lnTo>
                      <a:pt x="116" y="169"/>
                    </a:lnTo>
                    <a:lnTo>
                      <a:pt x="115" y="164"/>
                    </a:lnTo>
                    <a:lnTo>
                      <a:pt x="113" y="163"/>
                    </a:lnTo>
                    <a:lnTo>
                      <a:pt x="108" y="162"/>
                    </a:lnTo>
                    <a:lnTo>
                      <a:pt x="105" y="164"/>
                    </a:lnTo>
                    <a:lnTo>
                      <a:pt x="95" y="164"/>
                    </a:lnTo>
                    <a:lnTo>
                      <a:pt x="93" y="169"/>
                    </a:lnTo>
                    <a:lnTo>
                      <a:pt x="92" y="180"/>
                    </a:lnTo>
                    <a:lnTo>
                      <a:pt x="89" y="185"/>
                    </a:lnTo>
                    <a:lnTo>
                      <a:pt x="88" y="186"/>
                    </a:lnTo>
                    <a:lnTo>
                      <a:pt x="87" y="188"/>
                    </a:lnTo>
                    <a:lnTo>
                      <a:pt x="84" y="189"/>
                    </a:lnTo>
                    <a:lnTo>
                      <a:pt x="82" y="191"/>
                    </a:lnTo>
                    <a:lnTo>
                      <a:pt x="78" y="191"/>
                    </a:lnTo>
                    <a:lnTo>
                      <a:pt x="71" y="191"/>
                    </a:lnTo>
                    <a:lnTo>
                      <a:pt x="64" y="189"/>
                    </a:lnTo>
                    <a:lnTo>
                      <a:pt x="55" y="189"/>
                    </a:lnTo>
                    <a:lnTo>
                      <a:pt x="50" y="190"/>
                    </a:lnTo>
                    <a:lnTo>
                      <a:pt x="31" y="194"/>
                    </a:lnTo>
                    <a:lnTo>
                      <a:pt x="27" y="196"/>
                    </a:lnTo>
                    <a:lnTo>
                      <a:pt x="24" y="204"/>
                    </a:lnTo>
                    <a:lnTo>
                      <a:pt x="16" y="198"/>
                    </a:lnTo>
                    <a:lnTo>
                      <a:pt x="25" y="178"/>
                    </a:lnTo>
                    <a:lnTo>
                      <a:pt x="17" y="165"/>
                    </a:lnTo>
                    <a:lnTo>
                      <a:pt x="21" y="152"/>
                    </a:lnTo>
                    <a:lnTo>
                      <a:pt x="0" y="149"/>
                    </a:lnTo>
                    <a:lnTo>
                      <a:pt x="0" y="126"/>
                    </a:lnTo>
                    <a:lnTo>
                      <a:pt x="15" y="116"/>
                    </a:lnTo>
                    <a:lnTo>
                      <a:pt x="26" y="119"/>
                    </a:lnTo>
                    <a:lnTo>
                      <a:pt x="25" y="106"/>
                    </a:lnTo>
                    <a:lnTo>
                      <a:pt x="31" y="95"/>
                    </a:lnTo>
                    <a:lnTo>
                      <a:pt x="35" y="98"/>
                    </a:lnTo>
                    <a:lnTo>
                      <a:pt x="37" y="101"/>
                    </a:lnTo>
                    <a:lnTo>
                      <a:pt x="61" y="134"/>
                    </a:lnTo>
                    <a:lnTo>
                      <a:pt x="89" y="123"/>
                    </a:lnTo>
                    <a:lnTo>
                      <a:pt x="79" y="109"/>
                    </a:lnTo>
                    <a:lnTo>
                      <a:pt x="78" y="107"/>
                    </a:lnTo>
                    <a:lnTo>
                      <a:pt x="68" y="78"/>
                    </a:lnTo>
                    <a:lnTo>
                      <a:pt x="82" y="76"/>
                    </a:lnTo>
                    <a:lnTo>
                      <a:pt x="87" y="62"/>
                    </a:lnTo>
                  </a:path>
                </a:pathLst>
              </a:custGeom>
              <a:solidFill>
                <a:srgbClr val="00206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29" name="Freeform 47"/>
              <p:cNvSpPr>
                <a:spLocks/>
              </p:cNvSpPr>
              <p:nvPr/>
            </p:nvSpPr>
            <p:spPr bwMode="auto">
              <a:xfrm>
                <a:off x="4805365" y="4614867"/>
                <a:ext cx="608013" cy="1020764"/>
              </a:xfrm>
              <a:custGeom>
                <a:avLst/>
                <a:gdLst>
                  <a:gd name="T0" fmla="*/ 339 w 397"/>
                  <a:gd name="T1" fmla="*/ 324 h 667"/>
                  <a:gd name="T2" fmla="*/ 357 w 397"/>
                  <a:gd name="T3" fmla="*/ 307 h 667"/>
                  <a:gd name="T4" fmla="*/ 336 w 397"/>
                  <a:gd name="T5" fmla="*/ 252 h 667"/>
                  <a:gd name="T6" fmla="*/ 322 w 397"/>
                  <a:gd name="T7" fmla="*/ 256 h 667"/>
                  <a:gd name="T8" fmla="*/ 285 w 397"/>
                  <a:gd name="T9" fmla="*/ 210 h 667"/>
                  <a:gd name="T10" fmla="*/ 313 w 397"/>
                  <a:gd name="T11" fmla="*/ 202 h 667"/>
                  <a:gd name="T12" fmla="*/ 310 w 397"/>
                  <a:gd name="T13" fmla="*/ 178 h 667"/>
                  <a:gd name="T14" fmla="*/ 303 w 397"/>
                  <a:gd name="T15" fmla="*/ 147 h 667"/>
                  <a:gd name="T16" fmla="*/ 300 w 397"/>
                  <a:gd name="T17" fmla="*/ 113 h 667"/>
                  <a:gd name="T18" fmla="*/ 297 w 397"/>
                  <a:gd name="T19" fmla="*/ 93 h 667"/>
                  <a:gd name="T20" fmla="*/ 295 w 397"/>
                  <a:gd name="T21" fmla="*/ 56 h 667"/>
                  <a:gd name="T22" fmla="*/ 253 w 397"/>
                  <a:gd name="T23" fmla="*/ 35 h 667"/>
                  <a:gd name="T24" fmla="*/ 223 w 397"/>
                  <a:gd name="T25" fmla="*/ 30 h 667"/>
                  <a:gd name="T26" fmla="*/ 181 w 397"/>
                  <a:gd name="T27" fmla="*/ 0 h 667"/>
                  <a:gd name="T28" fmla="*/ 167 w 397"/>
                  <a:gd name="T29" fmla="*/ 7 h 667"/>
                  <a:gd name="T30" fmla="*/ 145 w 397"/>
                  <a:gd name="T31" fmla="*/ 48 h 667"/>
                  <a:gd name="T32" fmla="*/ 131 w 397"/>
                  <a:gd name="T33" fmla="*/ 53 h 667"/>
                  <a:gd name="T34" fmla="*/ 112 w 397"/>
                  <a:gd name="T35" fmla="*/ 77 h 667"/>
                  <a:gd name="T36" fmla="*/ 105 w 397"/>
                  <a:gd name="T37" fmla="*/ 140 h 667"/>
                  <a:gd name="T38" fmla="*/ 84 w 397"/>
                  <a:gd name="T39" fmla="*/ 134 h 667"/>
                  <a:gd name="T40" fmla="*/ 54 w 397"/>
                  <a:gd name="T41" fmla="*/ 149 h 667"/>
                  <a:gd name="T42" fmla="*/ 47 w 397"/>
                  <a:gd name="T43" fmla="*/ 182 h 667"/>
                  <a:gd name="T44" fmla="*/ 49 w 397"/>
                  <a:gd name="T45" fmla="*/ 196 h 667"/>
                  <a:gd name="T46" fmla="*/ 52 w 397"/>
                  <a:gd name="T47" fmla="*/ 221 h 667"/>
                  <a:gd name="T48" fmla="*/ 76 w 397"/>
                  <a:gd name="T49" fmla="*/ 280 h 667"/>
                  <a:gd name="T50" fmla="*/ 77 w 397"/>
                  <a:gd name="T51" fmla="*/ 299 h 667"/>
                  <a:gd name="T52" fmla="*/ 69 w 397"/>
                  <a:gd name="T53" fmla="*/ 333 h 667"/>
                  <a:gd name="T54" fmla="*/ 44 w 397"/>
                  <a:gd name="T55" fmla="*/ 344 h 667"/>
                  <a:gd name="T56" fmla="*/ 0 w 397"/>
                  <a:gd name="T57" fmla="*/ 365 h 667"/>
                  <a:gd name="T58" fmla="*/ 3 w 397"/>
                  <a:gd name="T59" fmla="*/ 388 h 667"/>
                  <a:gd name="T60" fmla="*/ 20 w 397"/>
                  <a:gd name="T61" fmla="*/ 403 h 667"/>
                  <a:gd name="T62" fmla="*/ 38 w 397"/>
                  <a:gd name="T63" fmla="*/ 421 h 667"/>
                  <a:gd name="T64" fmla="*/ 68 w 397"/>
                  <a:gd name="T65" fmla="*/ 420 h 667"/>
                  <a:gd name="T66" fmla="*/ 91 w 397"/>
                  <a:gd name="T67" fmla="*/ 443 h 667"/>
                  <a:gd name="T68" fmla="*/ 99 w 397"/>
                  <a:gd name="T69" fmla="*/ 468 h 667"/>
                  <a:gd name="T70" fmla="*/ 114 w 397"/>
                  <a:gd name="T71" fmla="*/ 465 h 667"/>
                  <a:gd name="T72" fmla="*/ 120 w 397"/>
                  <a:gd name="T73" fmla="*/ 532 h 667"/>
                  <a:gd name="T74" fmla="*/ 126 w 397"/>
                  <a:gd name="T75" fmla="*/ 546 h 667"/>
                  <a:gd name="T76" fmla="*/ 123 w 397"/>
                  <a:gd name="T77" fmla="*/ 576 h 667"/>
                  <a:gd name="T78" fmla="*/ 105 w 397"/>
                  <a:gd name="T79" fmla="*/ 582 h 667"/>
                  <a:gd name="T80" fmla="*/ 101 w 397"/>
                  <a:gd name="T81" fmla="*/ 606 h 667"/>
                  <a:gd name="T82" fmla="*/ 119 w 397"/>
                  <a:gd name="T83" fmla="*/ 619 h 667"/>
                  <a:gd name="T84" fmla="*/ 117 w 397"/>
                  <a:gd name="T85" fmla="*/ 642 h 667"/>
                  <a:gd name="T86" fmla="*/ 203 w 397"/>
                  <a:gd name="T87" fmla="*/ 581 h 667"/>
                  <a:gd name="T88" fmla="*/ 226 w 397"/>
                  <a:gd name="T89" fmla="*/ 571 h 667"/>
                  <a:gd name="T90" fmla="*/ 254 w 397"/>
                  <a:gd name="T91" fmla="*/ 551 h 667"/>
                  <a:gd name="T92" fmla="*/ 272 w 397"/>
                  <a:gd name="T93" fmla="*/ 558 h 667"/>
                  <a:gd name="T94" fmla="*/ 318 w 397"/>
                  <a:gd name="T95" fmla="*/ 600 h 667"/>
                  <a:gd name="T96" fmla="*/ 341 w 397"/>
                  <a:gd name="T97" fmla="*/ 597 h 667"/>
                  <a:gd name="T98" fmla="*/ 347 w 397"/>
                  <a:gd name="T99" fmla="*/ 579 h 667"/>
                  <a:gd name="T100" fmla="*/ 325 w 397"/>
                  <a:gd name="T101" fmla="*/ 531 h 667"/>
                  <a:gd name="T102" fmla="*/ 326 w 397"/>
                  <a:gd name="T103" fmla="*/ 490 h 667"/>
                  <a:gd name="T104" fmla="*/ 307 w 397"/>
                  <a:gd name="T105" fmla="*/ 451 h 667"/>
                  <a:gd name="T106" fmla="*/ 320 w 397"/>
                  <a:gd name="T107" fmla="*/ 423 h 667"/>
                  <a:gd name="T108" fmla="*/ 358 w 397"/>
                  <a:gd name="T109" fmla="*/ 417 h 667"/>
                  <a:gd name="T110" fmla="*/ 369 w 397"/>
                  <a:gd name="T111" fmla="*/ 384 h 667"/>
                  <a:gd name="T112" fmla="*/ 368 w 397"/>
                  <a:gd name="T113" fmla="*/ 362 h 667"/>
                  <a:gd name="T114" fmla="*/ 368 w 397"/>
                  <a:gd name="T115" fmla="*/ 347 h 667"/>
                  <a:gd name="T116" fmla="*/ 350 w 397"/>
                  <a:gd name="T117" fmla="*/ 338 h 667"/>
                  <a:gd name="T118" fmla="*/ 339 w 397"/>
                  <a:gd name="T119" fmla="*/ 325 h 6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7"/>
                  <a:gd name="T181" fmla="*/ 0 h 667"/>
                  <a:gd name="T182" fmla="*/ 397 w 397"/>
                  <a:gd name="T183" fmla="*/ 667 h 6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7" h="667">
                    <a:moveTo>
                      <a:pt x="351" y="337"/>
                    </a:moveTo>
                    <a:lnTo>
                      <a:pt x="351" y="336"/>
                    </a:lnTo>
                    <a:lnTo>
                      <a:pt x="366" y="323"/>
                    </a:lnTo>
                    <a:lnTo>
                      <a:pt x="370" y="318"/>
                    </a:lnTo>
                    <a:lnTo>
                      <a:pt x="363" y="288"/>
                    </a:lnTo>
                    <a:lnTo>
                      <a:pt x="348" y="261"/>
                    </a:lnTo>
                    <a:lnTo>
                      <a:pt x="347" y="260"/>
                    </a:lnTo>
                    <a:lnTo>
                      <a:pt x="334" y="266"/>
                    </a:lnTo>
                    <a:lnTo>
                      <a:pt x="314" y="242"/>
                    </a:lnTo>
                    <a:lnTo>
                      <a:pt x="295" y="218"/>
                    </a:lnTo>
                    <a:lnTo>
                      <a:pt x="290" y="213"/>
                    </a:lnTo>
                    <a:lnTo>
                      <a:pt x="324" y="210"/>
                    </a:lnTo>
                    <a:lnTo>
                      <a:pt x="329" y="194"/>
                    </a:lnTo>
                    <a:lnTo>
                      <a:pt x="321" y="185"/>
                    </a:lnTo>
                    <a:lnTo>
                      <a:pt x="333" y="177"/>
                    </a:lnTo>
                    <a:lnTo>
                      <a:pt x="314" y="152"/>
                    </a:lnTo>
                    <a:lnTo>
                      <a:pt x="312" y="144"/>
                    </a:lnTo>
                    <a:lnTo>
                      <a:pt x="311" y="117"/>
                    </a:lnTo>
                    <a:lnTo>
                      <a:pt x="309" y="108"/>
                    </a:lnTo>
                    <a:lnTo>
                      <a:pt x="308" y="96"/>
                    </a:lnTo>
                    <a:lnTo>
                      <a:pt x="299" y="82"/>
                    </a:lnTo>
                    <a:lnTo>
                      <a:pt x="306" y="58"/>
                    </a:lnTo>
                    <a:lnTo>
                      <a:pt x="277" y="60"/>
                    </a:lnTo>
                    <a:lnTo>
                      <a:pt x="262" y="36"/>
                    </a:lnTo>
                    <a:lnTo>
                      <a:pt x="253" y="32"/>
                    </a:lnTo>
                    <a:lnTo>
                      <a:pt x="231" y="31"/>
                    </a:lnTo>
                    <a:lnTo>
                      <a:pt x="198" y="7"/>
                    </a:lnTo>
                    <a:lnTo>
                      <a:pt x="188" y="0"/>
                    </a:lnTo>
                    <a:lnTo>
                      <a:pt x="187" y="0"/>
                    </a:lnTo>
                    <a:lnTo>
                      <a:pt x="173" y="7"/>
                    </a:lnTo>
                    <a:lnTo>
                      <a:pt x="166" y="44"/>
                    </a:lnTo>
                    <a:lnTo>
                      <a:pt x="150" y="50"/>
                    </a:lnTo>
                    <a:lnTo>
                      <a:pt x="150" y="49"/>
                    </a:lnTo>
                    <a:lnTo>
                      <a:pt x="136" y="55"/>
                    </a:lnTo>
                    <a:lnTo>
                      <a:pt x="116" y="78"/>
                    </a:lnTo>
                    <a:lnTo>
                      <a:pt x="116" y="80"/>
                    </a:lnTo>
                    <a:lnTo>
                      <a:pt x="113" y="106"/>
                    </a:lnTo>
                    <a:lnTo>
                      <a:pt x="109" y="145"/>
                    </a:lnTo>
                    <a:lnTo>
                      <a:pt x="108" y="145"/>
                    </a:lnTo>
                    <a:lnTo>
                      <a:pt x="87" y="139"/>
                    </a:lnTo>
                    <a:lnTo>
                      <a:pt x="60" y="150"/>
                    </a:lnTo>
                    <a:lnTo>
                      <a:pt x="56" y="155"/>
                    </a:lnTo>
                    <a:lnTo>
                      <a:pt x="46" y="170"/>
                    </a:lnTo>
                    <a:lnTo>
                      <a:pt x="49" y="189"/>
                    </a:lnTo>
                    <a:lnTo>
                      <a:pt x="50" y="197"/>
                    </a:lnTo>
                    <a:lnTo>
                      <a:pt x="51" y="203"/>
                    </a:lnTo>
                    <a:lnTo>
                      <a:pt x="66" y="223"/>
                    </a:lnTo>
                    <a:lnTo>
                      <a:pt x="54" y="229"/>
                    </a:lnTo>
                    <a:lnTo>
                      <a:pt x="72" y="274"/>
                    </a:lnTo>
                    <a:lnTo>
                      <a:pt x="79" y="290"/>
                    </a:lnTo>
                    <a:lnTo>
                      <a:pt x="73" y="300"/>
                    </a:lnTo>
                    <a:lnTo>
                      <a:pt x="80" y="310"/>
                    </a:lnTo>
                    <a:lnTo>
                      <a:pt x="73" y="339"/>
                    </a:lnTo>
                    <a:lnTo>
                      <a:pt x="72" y="345"/>
                    </a:lnTo>
                    <a:lnTo>
                      <a:pt x="48" y="346"/>
                    </a:lnTo>
                    <a:lnTo>
                      <a:pt x="46" y="357"/>
                    </a:lnTo>
                    <a:lnTo>
                      <a:pt x="20" y="353"/>
                    </a:lnTo>
                    <a:lnTo>
                      <a:pt x="0" y="379"/>
                    </a:lnTo>
                    <a:lnTo>
                      <a:pt x="0" y="380"/>
                    </a:lnTo>
                    <a:lnTo>
                      <a:pt x="3" y="403"/>
                    </a:lnTo>
                    <a:lnTo>
                      <a:pt x="20" y="418"/>
                    </a:lnTo>
                    <a:lnTo>
                      <a:pt x="21" y="418"/>
                    </a:lnTo>
                    <a:lnTo>
                      <a:pt x="32" y="416"/>
                    </a:lnTo>
                    <a:lnTo>
                      <a:pt x="39" y="437"/>
                    </a:lnTo>
                    <a:lnTo>
                      <a:pt x="59" y="444"/>
                    </a:lnTo>
                    <a:lnTo>
                      <a:pt x="71" y="436"/>
                    </a:lnTo>
                    <a:lnTo>
                      <a:pt x="89" y="455"/>
                    </a:lnTo>
                    <a:lnTo>
                      <a:pt x="94" y="460"/>
                    </a:lnTo>
                    <a:lnTo>
                      <a:pt x="99" y="486"/>
                    </a:lnTo>
                    <a:lnTo>
                      <a:pt x="103" y="485"/>
                    </a:lnTo>
                    <a:lnTo>
                      <a:pt x="117" y="480"/>
                    </a:lnTo>
                    <a:lnTo>
                      <a:pt x="118" y="482"/>
                    </a:lnTo>
                    <a:lnTo>
                      <a:pt x="130" y="526"/>
                    </a:lnTo>
                    <a:lnTo>
                      <a:pt x="124" y="552"/>
                    </a:lnTo>
                    <a:lnTo>
                      <a:pt x="132" y="565"/>
                    </a:lnTo>
                    <a:lnTo>
                      <a:pt x="131" y="566"/>
                    </a:lnTo>
                    <a:lnTo>
                      <a:pt x="124" y="587"/>
                    </a:lnTo>
                    <a:lnTo>
                      <a:pt x="128" y="597"/>
                    </a:lnTo>
                    <a:lnTo>
                      <a:pt x="128" y="611"/>
                    </a:lnTo>
                    <a:lnTo>
                      <a:pt x="109" y="604"/>
                    </a:lnTo>
                    <a:lnTo>
                      <a:pt x="102" y="613"/>
                    </a:lnTo>
                    <a:lnTo>
                      <a:pt x="105" y="629"/>
                    </a:lnTo>
                    <a:lnTo>
                      <a:pt x="105" y="630"/>
                    </a:lnTo>
                    <a:lnTo>
                      <a:pt x="123" y="642"/>
                    </a:lnTo>
                    <a:lnTo>
                      <a:pt x="121" y="663"/>
                    </a:lnTo>
                    <a:lnTo>
                      <a:pt x="121" y="666"/>
                    </a:lnTo>
                    <a:lnTo>
                      <a:pt x="199" y="657"/>
                    </a:lnTo>
                    <a:lnTo>
                      <a:pt x="210" y="603"/>
                    </a:lnTo>
                    <a:lnTo>
                      <a:pt x="211" y="601"/>
                    </a:lnTo>
                    <a:lnTo>
                      <a:pt x="234" y="592"/>
                    </a:lnTo>
                    <a:lnTo>
                      <a:pt x="249" y="598"/>
                    </a:lnTo>
                    <a:lnTo>
                      <a:pt x="263" y="572"/>
                    </a:lnTo>
                    <a:lnTo>
                      <a:pt x="265" y="569"/>
                    </a:lnTo>
                    <a:lnTo>
                      <a:pt x="282" y="579"/>
                    </a:lnTo>
                    <a:lnTo>
                      <a:pt x="302" y="609"/>
                    </a:lnTo>
                    <a:lnTo>
                      <a:pt x="330" y="622"/>
                    </a:lnTo>
                    <a:lnTo>
                      <a:pt x="335" y="613"/>
                    </a:lnTo>
                    <a:lnTo>
                      <a:pt x="353" y="619"/>
                    </a:lnTo>
                    <a:lnTo>
                      <a:pt x="354" y="620"/>
                    </a:lnTo>
                    <a:lnTo>
                      <a:pt x="360" y="601"/>
                    </a:lnTo>
                    <a:lnTo>
                      <a:pt x="340" y="570"/>
                    </a:lnTo>
                    <a:lnTo>
                      <a:pt x="337" y="551"/>
                    </a:lnTo>
                    <a:lnTo>
                      <a:pt x="333" y="520"/>
                    </a:lnTo>
                    <a:lnTo>
                      <a:pt x="338" y="508"/>
                    </a:lnTo>
                    <a:lnTo>
                      <a:pt x="325" y="483"/>
                    </a:lnTo>
                    <a:lnTo>
                      <a:pt x="318" y="468"/>
                    </a:lnTo>
                    <a:lnTo>
                      <a:pt x="330" y="440"/>
                    </a:lnTo>
                    <a:lnTo>
                      <a:pt x="332" y="439"/>
                    </a:lnTo>
                    <a:lnTo>
                      <a:pt x="355" y="424"/>
                    </a:lnTo>
                    <a:lnTo>
                      <a:pt x="371" y="433"/>
                    </a:lnTo>
                    <a:lnTo>
                      <a:pt x="380" y="405"/>
                    </a:lnTo>
                    <a:lnTo>
                      <a:pt x="382" y="398"/>
                    </a:lnTo>
                    <a:lnTo>
                      <a:pt x="396" y="393"/>
                    </a:lnTo>
                    <a:lnTo>
                      <a:pt x="381" y="375"/>
                    </a:lnTo>
                    <a:lnTo>
                      <a:pt x="388" y="367"/>
                    </a:lnTo>
                    <a:lnTo>
                      <a:pt x="381" y="360"/>
                    </a:lnTo>
                    <a:lnTo>
                      <a:pt x="372" y="360"/>
                    </a:lnTo>
                    <a:lnTo>
                      <a:pt x="363" y="351"/>
                    </a:lnTo>
                    <a:lnTo>
                      <a:pt x="351" y="345"/>
                    </a:lnTo>
                    <a:lnTo>
                      <a:pt x="351" y="337"/>
                    </a:lnTo>
                  </a:path>
                </a:pathLst>
              </a:custGeom>
              <a:solidFill>
                <a:srgbClr val="0070C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0" name="Freeform 48"/>
              <p:cNvSpPr>
                <a:spLocks/>
              </p:cNvSpPr>
              <p:nvPr/>
            </p:nvSpPr>
            <p:spPr bwMode="auto">
              <a:xfrm>
                <a:off x="5241928" y="5727706"/>
                <a:ext cx="450850" cy="403225"/>
              </a:xfrm>
              <a:custGeom>
                <a:avLst/>
                <a:gdLst>
                  <a:gd name="T0" fmla="*/ 26 w 294"/>
                  <a:gd name="T1" fmla="*/ 159 h 263"/>
                  <a:gd name="T2" fmla="*/ 19 w 294"/>
                  <a:gd name="T3" fmla="*/ 141 h 263"/>
                  <a:gd name="T4" fmla="*/ 8 w 294"/>
                  <a:gd name="T5" fmla="*/ 130 h 263"/>
                  <a:gd name="T6" fmla="*/ 6 w 294"/>
                  <a:gd name="T7" fmla="*/ 117 h 263"/>
                  <a:gd name="T8" fmla="*/ 12 w 294"/>
                  <a:gd name="T9" fmla="*/ 102 h 263"/>
                  <a:gd name="T10" fmla="*/ 2 w 294"/>
                  <a:gd name="T11" fmla="*/ 84 h 263"/>
                  <a:gd name="T12" fmla="*/ 11 w 294"/>
                  <a:gd name="T13" fmla="*/ 65 h 263"/>
                  <a:gd name="T14" fmla="*/ 4 w 294"/>
                  <a:gd name="T15" fmla="*/ 53 h 263"/>
                  <a:gd name="T16" fmla="*/ 26 w 294"/>
                  <a:gd name="T17" fmla="*/ 40 h 263"/>
                  <a:gd name="T18" fmla="*/ 48 w 294"/>
                  <a:gd name="T19" fmla="*/ 26 h 263"/>
                  <a:gd name="T20" fmla="*/ 67 w 294"/>
                  <a:gd name="T21" fmla="*/ 3 h 263"/>
                  <a:gd name="T22" fmla="*/ 92 w 294"/>
                  <a:gd name="T23" fmla="*/ 20 h 263"/>
                  <a:gd name="T24" fmla="*/ 107 w 294"/>
                  <a:gd name="T25" fmla="*/ 1 h 263"/>
                  <a:gd name="T26" fmla="*/ 127 w 294"/>
                  <a:gd name="T27" fmla="*/ 25 h 263"/>
                  <a:gd name="T28" fmla="*/ 167 w 294"/>
                  <a:gd name="T29" fmla="*/ 34 h 263"/>
                  <a:gd name="T30" fmla="*/ 162 w 294"/>
                  <a:gd name="T31" fmla="*/ 61 h 263"/>
                  <a:gd name="T32" fmla="*/ 174 w 294"/>
                  <a:gd name="T33" fmla="*/ 94 h 263"/>
                  <a:gd name="T34" fmla="*/ 162 w 294"/>
                  <a:gd name="T35" fmla="*/ 100 h 263"/>
                  <a:gd name="T36" fmla="*/ 196 w 294"/>
                  <a:gd name="T37" fmla="*/ 118 h 263"/>
                  <a:gd name="T38" fmla="*/ 205 w 294"/>
                  <a:gd name="T39" fmla="*/ 131 h 263"/>
                  <a:gd name="T40" fmla="*/ 241 w 294"/>
                  <a:gd name="T41" fmla="*/ 140 h 263"/>
                  <a:gd name="T42" fmla="*/ 248 w 294"/>
                  <a:gd name="T43" fmla="*/ 154 h 263"/>
                  <a:gd name="T44" fmla="*/ 270 w 294"/>
                  <a:gd name="T45" fmla="*/ 171 h 263"/>
                  <a:gd name="T46" fmla="*/ 282 w 294"/>
                  <a:gd name="T47" fmla="*/ 182 h 263"/>
                  <a:gd name="T48" fmla="*/ 267 w 294"/>
                  <a:gd name="T49" fmla="*/ 206 h 263"/>
                  <a:gd name="T50" fmla="*/ 252 w 294"/>
                  <a:gd name="T51" fmla="*/ 206 h 263"/>
                  <a:gd name="T52" fmla="*/ 247 w 294"/>
                  <a:gd name="T53" fmla="*/ 207 h 263"/>
                  <a:gd name="T54" fmla="*/ 242 w 294"/>
                  <a:gd name="T55" fmla="*/ 227 h 263"/>
                  <a:gd name="T56" fmla="*/ 236 w 294"/>
                  <a:gd name="T57" fmla="*/ 234 h 263"/>
                  <a:gd name="T58" fmla="*/ 214 w 294"/>
                  <a:gd name="T59" fmla="*/ 231 h 263"/>
                  <a:gd name="T60" fmla="*/ 205 w 294"/>
                  <a:gd name="T61" fmla="*/ 240 h 263"/>
                  <a:gd name="T62" fmla="*/ 199 w 294"/>
                  <a:gd name="T63" fmla="*/ 240 h 263"/>
                  <a:gd name="T64" fmla="*/ 178 w 294"/>
                  <a:gd name="T65" fmla="*/ 226 h 263"/>
                  <a:gd name="T66" fmla="*/ 172 w 294"/>
                  <a:gd name="T67" fmla="*/ 226 h 263"/>
                  <a:gd name="T68" fmla="*/ 151 w 294"/>
                  <a:gd name="T69" fmla="*/ 217 h 263"/>
                  <a:gd name="T70" fmla="*/ 144 w 294"/>
                  <a:gd name="T71" fmla="*/ 219 h 263"/>
                  <a:gd name="T72" fmla="*/ 134 w 294"/>
                  <a:gd name="T73" fmla="*/ 228 h 263"/>
                  <a:gd name="T74" fmla="*/ 134 w 294"/>
                  <a:gd name="T75" fmla="*/ 245 h 263"/>
                  <a:gd name="T76" fmla="*/ 130 w 294"/>
                  <a:gd name="T77" fmla="*/ 251 h 263"/>
                  <a:gd name="T78" fmla="*/ 124 w 294"/>
                  <a:gd name="T79" fmla="*/ 253 h 263"/>
                  <a:gd name="T80" fmla="*/ 118 w 294"/>
                  <a:gd name="T81" fmla="*/ 251 h 263"/>
                  <a:gd name="T82" fmla="*/ 110 w 294"/>
                  <a:gd name="T83" fmla="*/ 241 h 263"/>
                  <a:gd name="T84" fmla="*/ 103 w 294"/>
                  <a:gd name="T85" fmla="*/ 242 h 263"/>
                  <a:gd name="T86" fmla="*/ 90 w 294"/>
                  <a:gd name="T87" fmla="*/ 248 h 263"/>
                  <a:gd name="T88" fmla="*/ 80 w 294"/>
                  <a:gd name="T89" fmla="*/ 242 h 263"/>
                  <a:gd name="T90" fmla="*/ 69 w 294"/>
                  <a:gd name="T91" fmla="*/ 247 h 263"/>
                  <a:gd name="T92" fmla="*/ 62 w 294"/>
                  <a:gd name="T93" fmla="*/ 249 h 263"/>
                  <a:gd name="T94" fmla="*/ 61 w 294"/>
                  <a:gd name="T95" fmla="*/ 236 h 263"/>
                  <a:gd name="T96" fmla="*/ 84 w 294"/>
                  <a:gd name="T97" fmla="*/ 202 h 263"/>
                  <a:gd name="T98" fmla="*/ 98 w 294"/>
                  <a:gd name="T99" fmla="*/ 203 h 263"/>
                  <a:gd name="T100" fmla="*/ 87 w 294"/>
                  <a:gd name="T101" fmla="*/ 188 h 263"/>
                  <a:gd name="T102" fmla="*/ 74 w 294"/>
                  <a:gd name="T103" fmla="*/ 198 h 263"/>
                  <a:gd name="T104" fmla="*/ 56 w 294"/>
                  <a:gd name="T105" fmla="*/ 184 h 263"/>
                  <a:gd name="T106" fmla="*/ 40 w 294"/>
                  <a:gd name="T107" fmla="*/ 166 h 2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4"/>
                  <a:gd name="T163" fmla="*/ 0 h 263"/>
                  <a:gd name="T164" fmla="*/ 294 w 294"/>
                  <a:gd name="T165" fmla="*/ 263 h 2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4" h="263">
                    <a:moveTo>
                      <a:pt x="35" y="167"/>
                    </a:moveTo>
                    <a:lnTo>
                      <a:pt x="27" y="165"/>
                    </a:lnTo>
                    <a:lnTo>
                      <a:pt x="23" y="164"/>
                    </a:lnTo>
                    <a:lnTo>
                      <a:pt x="20" y="146"/>
                    </a:lnTo>
                    <a:lnTo>
                      <a:pt x="8" y="136"/>
                    </a:lnTo>
                    <a:lnTo>
                      <a:pt x="8" y="135"/>
                    </a:lnTo>
                    <a:lnTo>
                      <a:pt x="6" y="122"/>
                    </a:lnTo>
                    <a:lnTo>
                      <a:pt x="6" y="121"/>
                    </a:lnTo>
                    <a:lnTo>
                      <a:pt x="6" y="120"/>
                    </a:lnTo>
                    <a:lnTo>
                      <a:pt x="12" y="106"/>
                    </a:lnTo>
                    <a:lnTo>
                      <a:pt x="0" y="99"/>
                    </a:lnTo>
                    <a:lnTo>
                      <a:pt x="2" y="87"/>
                    </a:lnTo>
                    <a:lnTo>
                      <a:pt x="14" y="88"/>
                    </a:lnTo>
                    <a:lnTo>
                      <a:pt x="11" y="67"/>
                    </a:lnTo>
                    <a:lnTo>
                      <a:pt x="4" y="56"/>
                    </a:lnTo>
                    <a:lnTo>
                      <a:pt x="4" y="55"/>
                    </a:lnTo>
                    <a:lnTo>
                      <a:pt x="11" y="43"/>
                    </a:lnTo>
                    <a:lnTo>
                      <a:pt x="27" y="41"/>
                    </a:lnTo>
                    <a:lnTo>
                      <a:pt x="30" y="41"/>
                    </a:lnTo>
                    <a:lnTo>
                      <a:pt x="50" y="27"/>
                    </a:lnTo>
                    <a:lnTo>
                      <a:pt x="57" y="6"/>
                    </a:lnTo>
                    <a:lnTo>
                      <a:pt x="69" y="3"/>
                    </a:lnTo>
                    <a:lnTo>
                      <a:pt x="79" y="0"/>
                    </a:lnTo>
                    <a:lnTo>
                      <a:pt x="95" y="21"/>
                    </a:lnTo>
                    <a:lnTo>
                      <a:pt x="108" y="13"/>
                    </a:lnTo>
                    <a:lnTo>
                      <a:pt x="111" y="1"/>
                    </a:lnTo>
                    <a:lnTo>
                      <a:pt x="130" y="1"/>
                    </a:lnTo>
                    <a:lnTo>
                      <a:pt x="131" y="26"/>
                    </a:lnTo>
                    <a:lnTo>
                      <a:pt x="157" y="40"/>
                    </a:lnTo>
                    <a:lnTo>
                      <a:pt x="173" y="35"/>
                    </a:lnTo>
                    <a:lnTo>
                      <a:pt x="181" y="57"/>
                    </a:lnTo>
                    <a:lnTo>
                      <a:pt x="168" y="63"/>
                    </a:lnTo>
                    <a:lnTo>
                      <a:pt x="164" y="81"/>
                    </a:lnTo>
                    <a:lnTo>
                      <a:pt x="180" y="97"/>
                    </a:lnTo>
                    <a:lnTo>
                      <a:pt x="169" y="103"/>
                    </a:lnTo>
                    <a:lnTo>
                      <a:pt x="168" y="104"/>
                    </a:lnTo>
                    <a:lnTo>
                      <a:pt x="178" y="116"/>
                    </a:lnTo>
                    <a:lnTo>
                      <a:pt x="203" y="122"/>
                    </a:lnTo>
                    <a:lnTo>
                      <a:pt x="211" y="135"/>
                    </a:lnTo>
                    <a:lnTo>
                      <a:pt x="212" y="136"/>
                    </a:lnTo>
                    <a:lnTo>
                      <a:pt x="230" y="145"/>
                    </a:lnTo>
                    <a:lnTo>
                      <a:pt x="249" y="145"/>
                    </a:lnTo>
                    <a:lnTo>
                      <a:pt x="250" y="144"/>
                    </a:lnTo>
                    <a:lnTo>
                      <a:pt x="257" y="159"/>
                    </a:lnTo>
                    <a:lnTo>
                      <a:pt x="274" y="162"/>
                    </a:lnTo>
                    <a:lnTo>
                      <a:pt x="280" y="177"/>
                    </a:lnTo>
                    <a:lnTo>
                      <a:pt x="293" y="186"/>
                    </a:lnTo>
                    <a:lnTo>
                      <a:pt x="292" y="188"/>
                    </a:lnTo>
                    <a:lnTo>
                      <a:pt x="280" y="200"/>
                    </a:lnTo>
                    <a:lnTo>
                      <a:pt x="276" y="213"/>
                    </a:lnTo>
                    <a:lnTo>
                      <a:pt x="267" y="219"/>
                    </a:lnTo>
                    <a:lnTo>
                      <a:pt x="261" y="213"/>
                    </a:lnTo>
                    <a:lnTo>
                      <a:pt x="259" y="212"/>
                    </a:lnTo>
                    <a:lnTo>
                      <a:pt x="256" y="214"/>
                    </a:lnTo>
                    <a:lnTo>
                      <a:pt x="253" y="222"/>
                    </a:lnTo>
                    <a:lnTo>
                      <a:pt x="251" y="235"/>
                    </a:lnTo>
                    <a:lnTo>
                      <a:pt x="247" y="240"/>
                    </a:lnTo>
                    <a:lnTo>
                      <a:pt x="244" y="242"/>
                    </a:lnTo>
                    <a:lnTo>
                      <a:pt x="229" y="242"/>
                    </a:lnTo>
                    <a:lnTo>
                      <a:pt x="222" y="239"/>
                    </a:lnTo>
                    <a:lnTo>
                      <a:pt x="217" y="242"/>
                    </a:lnTo>
                    <a:lnTo>
                      <a:pt x="212" y="249"/>
                    </a:lnTo>
                    <a:lnTo>
                      <a:pt x="211" y="250"/>
                    </a:lnTo>
                    <a:lnTo>
                      <a:pt x="206" y="249"/>
                    </a:lnTo>
                    <a:lnTo>
                      <a:pt x="201" y="238"/>
                    </a:lnTo>
                    <a:lnTo>
                      <a:pt x="184" y="234"/>
                    </a:lnTo>
                    <a:lnTo>
                      <a:pt x="181" y="234"/>
                    </a:lnTo>
                    <a:lnTo>
                      <a:pt x="178" y="234"/>
                    </a:lnTo>
                    <a:lnTo>
                      <a:pt x="164" y="230"/>
                    </a:lnTo>
                    <a:lnTo>
                      <a:pt x="156" y="225"/>
                    </a:lnTo>
                    <a:lnTo>
                      <a:pt x="153" y="226"/>
                    </a:lnTo>
                    <a:lnTo>
                      <a:pt x="149" y="227"/>
                    </a:lnTo>
                    <a:lnTo>
                      <a:pt x="140" y="234"/>
                    </a:lnTo>
                    <a:lnTo>
                      <a:pt x="139" y="236"/>
                    </a:lnTo>
                    <a:lnTo>
                      <a:pt x="137" y="244"/>
                    </a:lnTo>
                    <a:lnTo>
                      <a:pt x="139" y="254"/>
                    </a:lnTo>
                    <a:lnTo>
                      <a:pt x="138" y="257"/>
                    </a:lnTo>
                    <a:lnTo>
                      <a:pt x="135" y="260"/>
                    </a:lnTo>
                    <a:lnTo>
                      <a:pt x="130" y="261"/>
                    </a:lnTo>
                    <a:lnTo>
                      <a:pt x="128" y="262"/>
                    </a:lnTo>
                    <a:lnTo>
                      <a:pt x="124" y="261"/>
                    </a:lnTo>
                    <a:lnTo>
                      <a:pt x="122" y="260"/>
                    </a:lnTo>
                    <a:lnTo>
                      <a:pt x="117" y="256"/>
                    </a:lnTo>
                    <a:lnTo>
                      <a:pt x="114" y="250"/>
                    </a:lnTo>
                    <a:lnTo>
                      <a:pt x="111" y="250"/>
                    </a:lnTo>
                    <a:lnTo>
                      <a:pt x="107" y="251"/>
                    </a:lnTo>
                    <a:lnTo>
                      <a:pt x="101" y="257"/>
                    </a:lnTo>
                    <a:lnTo>
                      <a:pt x="93" y="257"/>
                    </a:lnTo>
                    <a:lnTo>
                      <a:pt x="86" y="251"/>
                    </a:lnTo>
                    <a:lnTo>
                      <a:pt x="83" y="251"/>
                    </a:lnTo>
                    <a:lnTo>
                      <a:pt x="77" y="256"/>
                    </a:lnTo>
                    <a:lnTo>
                      <a:pt x="71" y="256"/>
                    </a:lnTo>
                    <a:lnTo>
                      <a:pt x="67" y="256"/>
                    </a:lnTo>
                    <a:lnTo>
                      <a:pt x="64" y="258"/>
                    </a:lnTo>
                    <a:lnTo>
                      <a:pt x="63" y="250"/>
                    </a:lnTo>
                    <a:lnTo>
                      <a:pt x="63" y="244"/>
                    </a:lnTo>
                    <a:lnTo>
                      <a:pt x="65" y="234"/>
                    </a:lnTo>
                    <a:lnTo>
                      <a:pt x="87" y="209"/>
                    </a:lnTo>
                    <a:lnTo>
                      <a:pt x="101" y="211"/>
                    </a:lnTo>
                    <a:lnTo>
                      <a:pt x="101" y="210"/>
                    </a:lnTo>
                    <a:lnTo>
                      <a:pt x="97" y="197"/>
                    </a:lnTo>
                    <a:lnTo>
                      <a:pt x="90" y="195"/>
                    </a:lnTo>
                    <a:lnTo>
                      <a:pt x="84" y="194"/>
                    </a:lnTo>
                    <a:lnTo>
                      <a:pt x="77" y="205"/>
                    </a:lnTo>
                    <a:lnTo>
                      <a:pt x="64" y="203"/>
                    </a:lnTo>
                    <a:lnTo>
                      <a:pt x="58" y="191"/>
                    </a:lnTo>
                    <a:lnTo>
                      <a:pt x="48" y="189"/>
                    </a:lnTo>
                    <a:lnTo>
                      <a:pt x="41" y="172"/>
                    </a:lnTo>
                    <a:lnTo>
                      <a:pt x="35" y="167"/>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1" name="Freeform 49"/>
              <p:cNvSpPr>
                <a:spLocks/>
              </p:cNvSpPr>
              <p:nvPr/>
            </p:nvSpPr>
            <p:spPr bwMode="auto">
              <a:xfrm>
                <a:off x="5459416" y="5430843"/>
                <a:ext cx="714376" cy="585788"/>
              </a:xfrm>
              <a:custGeom>
                <a:avLst/>
                <a:gdLst>
                  <a:gd name="T0" fmla="*/ 260 w 467"/>
                  <a:gd name="T1" fmla="*/ 235 h 382"/>
                  <a:gd name="T2" fmla="*/ 249 w 467"/>
                  <a:gd name="T3" fmla="*/ 260 h 382"/>
                  <a:gd name="T4" fmla="*/ 247 w 467"/>
                  <a:gd name="T5" fmla="*/ 263 h 382"/>
                  <a:gd name="T6" fmla="*/ 226 w 467"/>
                  <a:gd name="T7" fmla="*/ 281 h 382"/>
                  <a:gd name="T8" fmla="*/ 204 w 467"/>
                  <a:gd name="T9" fmla="*/ 299 h 382"/>
                  <a:gd name="T10" fmla="*/ 188 w 467"/>
                  <a:gd name="T11" fmla="*/ 318 h 382"/>
                  <a:gd name="T12" fmla="*/ 152 w 467"/>
                  <a:gd name="T13" fmla="*/ 359 h 382"/>
                  <a:gd name="T14" fmla="*/ 132 w 467"/>
                  <a:gd name="T15" fmla="*/ 359 h 382"/>
                  <a:gd name="T16" fmla="*/ 111 w 467"/>
                  <a:gd name="T17" fmla="*/ 342 h 382"/>
                  <a:gd name="T18" fmla="*/ 103 w 467"/>
                  <a:gd name="T19" fmla="*/ 327 h 382"/>
                  <a:gd name="T20" fmla="*/ 66 w 467"/>
                  <a:gd name="T21" fmla="*/ 319 h 382"/>
                  <a:gd name="T22" fmla="*/ 59 w 467"/>
                  <a:gd name="T23" fmla="*/ 306 h 382"/>
                  <a:gd name="T24" fmla="*/ 24 w 467"/>
                  <a:gd name="T25" fmla="*/ 289 h 382"/>
                  <a:gd name="T26" fmla="*/ 36 w 467"/>
                  <a:gd name="T27" fmla="*/ 281 h 382"/>
                  <a:gd name="T28" fmla="*/ 25 w 467"/>
                  <a:gd name="T29" fmla="*/ 248 h 382"/>
                  <a:gd name="T30" fmla="*/ 30 w 467"/>
                  <a:gd name="T31" fmla="*/ 221 h 382"/>
                  <a:gd name="T32" fmla="*/ 46 w 467"/>
                  <a:gd name="T33" fmla="*/ 201 h 382"/>
                  <a:gd name="T34" fmla="*/ 33 w 467"/>
                  <a:gd name="T35" fmla="*/ 174 h 382"/>
                  <a:gd name="T36" fmla="*/ 0 w 467"/>
                  <a:gd name="T37" fmla="*/ 165 h 382"/>
                  <a:gd name="T38" fmla="*/ 18 w 467"/>
                  <a:gd name="T39" fmla="*/ 157 h 382"/>
                  <a:gd name="T40" fmla="*/ 56 w 467"/>
                  <a:gd name="T41" fmla="*/ 152 h 382"/>
                  <a:gd name="T42" fmla="*/ 99 w 467"/>
                  <a:gd name="T43" fmla="*/ 158 h 382"/>
                  <a:gd name="T44" fmla="*/ 113 w 467"/>
                  <a:gd name="T45" fmla="*/ 160 h 382"/>
                  <a:gd name="T46" fmla="*/ 134 w 467"/>
                  <a:gd name="T47" fmla="*/ 163 h 382"/>
                  <a:gd name="T48" fmla="*/ 181 w 467"/>
                  <a:gd name="T49" fmla="*/ 156 h 382"/>
                  <a:gd name="T50" fmla="*/ 211 w 467"/>
                  <a:gd name="T51" fmla="*/ 112 h 382"/>
                  <a:gd name="T52" fmla="*/ 260 w 467"/>
                  <a:gd name="T53" fmla="*/ 120 h 382"/>
                  <a:gd name="T54" fmla="*/ 264 w 467"/>
                  <a:gd name="T55" fmla="*/ 103 h 382"/>
                  <a:gd name="T56" fmla="*/ 293 w 467"/>
                  <a:gd name="T57" fmla="*/ 106 h 382"/>
                  <a:gd name="T58" fmla="*/ 325 w 467"/>
                  <a:gd name="T59" fmla="*/ 98 h 382"/>
                  <a:gd name="T60" fmla="*/ 364 w 467"/>
                  <a:gd name="T61" fmla="*/ 58 h 382"/>
                  <a:gd name="T62" fmla="*/ 388 w 467"/>
                  <a:gd name="T63" fmla="*/ 34 h 382"/>
                  <a:gd name="T64" fmla="*/ 449 w 467"/>
                  <a:gd name="T65" fmla="*/ 0 h 382"/>
                  <a:gd name="T66" fmla="*/ 437 w 467"/>
                  <a:gd name="T67" fmla="*/ 25 h 382"/>
                  <a:gd name="T68" fmla="*/ 409 w 467"/>
                  <a:gd name="T69" fmla="*/ 54 h 382"/>
                  <a:gd name="T70" fmla="*/ 391 w 467"/>
                  <a:gd name="T71" fmla="*/ 84 h 382"/>
                  <a:gd name="T72" fmla="*/ 384 w 467"/>
                  <a:gd name="T73" fmla="*/ 97 h 382"/>
                  <a:gd name="T74" fmla="*/ 361 w 467"/>
                  <a:gd name="T75" fmla="*/ 117 h 382"/>
                  <a:gd name="T76" fmla="*/ 352 w 467"/>
                  <a:gd name="T77" fmla="*/ 136 h 382"/>
                  <a:gd name="T78" fmla="*/ 346 w 467"/>
                  <a:gd name="T79" fmla="*/ 145 h 382"/>
                  <a:gd name="T80" fmla="*/ 302 w 467"/>
                  <a:gd name="T81" fmla="*/ 202 h 382"/>
                  <a:gd name="T82" fmla="*/ 284 w 467"/>
                  <a:gd name="T83" fmla="*/ 216 h 382"/>
                  <a:gd name="T84" fmla="*/ 269 w 467"/>
                  <a:gd name="T85" fmla="*/ 225 h 3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7"/>
                  <a:gd name="T130" fmla="*/ 0 h 382"/>
                  <a:gd name="T131" fmla="*/ 467 w 467"/>
                  <a:gd name="T132" fmla="*/ 382 h 3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7" h="382">
                    <a:moveTo>
                      <a:pt x="271" y="243"/>
                    </a:moveTo>
                    <a:lnTo>
                      <a:pt x="270" y="243"/>
                    </a:lnTo>
                    <a:lnTo>
                      <a:pt x="263" y="256"/>
                    </a:lnTo>
                    <a:lnTo>
                      <a:pt x="258" y="269"/>
                    </a:lnTo>
                    <a:lnTo>
                      <a:pt x="257" y="271"/>
                    </a:lnTo>
                    <a:lnTo>
                      <a:pt x="256" y="272"/>
                    </a:lnTo>
                    <a:lnTo>
                      <a:pt x="252" y="289"/>
                    </a:lnTo>
                    <a:lnTo>
                      <a:pt x="235" y="291"/>
                    </a:lnTo>
                    <a:lnTo>
                      <a:pt x="215" y="308"/>
                    </a:lnTo>
                    <a:lnTo>
                      <a:pt x="212" y="310"/>
                    </a:lnTo>
                    <a:lnTo>
                      <a:pt x="196" y="327"/>
                    </a:lnTo>
                    <a:lnTo>
                      <a:pt x="195" y="329"/>
                    </a:lnTo>
                    <a:lnTo>
                      <a:pt x="186" y="344"/>
                    </a:lnTo>
                    <a:lnTo>
                      <a:pt x="158" y="372"/>
                    </a:lnTo>
                    <a:lnTo>
                      <a:pt x="150" y="381"/>
                    </a:lnTo>
                    <a:lnTo>
                      <a:pt x="137" y="372"/>
                    </a:lnTo>
                    <a:lnTo>
                      <a:pt x="131" y="356"/>
                    </a:lnTo>
                    <a:lnTo>
                      <a:pt x="115" y="354"/>
                    </a:lnTo>
                    <a:lnTo>
                      <a:pt x="107" y="338"/>
                    </a:lnTo>
                    <a:lnTo>
                      <a:pt x="107" y="339"/>
                    </a:lnTo>
                    <a:lnTo>
                      <a:pt x="87" y="339"/>
                    </a:lnTo>
                    <a:lnTo>
                      <a:pt x="69" y="330"/>
                    </a:lnTo>
                    <a:lnTo>
                      <a:pt x="69" y="329"/>
                    </a:lnTo>
                    <a:lnTo>
                      <a:pt x="61" y="317"/>
                    </a:lnTo>
                    <a:lnTo>
                      <a:pt x="36" y="310"/>
                    </a:lnTo>
                    <a:lnTo>
                      <a:pt x="25" y="299"/>
                    </a:lnTo>
                    <a:lnTo>
                      <a:pt x="27" y="297"/>
                    </a:lnTo>
                    <a:lnTo>
                      <a:pt x="37" y="291"/>
                    </a:lnTo>
                    <a:lnTo>
                      <a:pt x="22" y="276"/>
                    </a:lnTo>
                    <a:lnTo>
                      <a:pt x="26" y="257"/>
                    </a:lnTo>
                    <a:lnTo>
                      <a:pt x="39" y="251"/>
                    </a:lnTo>
                    <a:lnTo>
                      <a:pt x="31" y="229"/>
                    </a:lnTo>
                    <a:lnTo>
                      <a:pt x="51" y="222"/>
                    </a:lnTo>
                    <a:lnTo>
                      <a:pt x="48" y="208"/>
                    </a:lnTo>
                    <a:lnTo>
                      <a:pt x="51" y="199"/>
                    </a:lnTo>
                    <a:lnTo>
                      <a:pt x="34" y="180"/>
                    </a:lnTo>
                    <a:lnTo>
                      <a:pt x="16" y="182"/>
                    </a:lnTo>
                    <a:lnTo>
                      <a:pt x="0" y="171"/>
                    </a:lnTo>
                    <a:lnTo>
                      <a:pt x="3" y="161"/>
                    </a:lnTo>
                    <a:lnTo>
                      <a:pt x="19" y="163"/>
                    </a:lnTo>
                    <a:lnTo>
                      <a:pt x="24" y="156"/>
                    </a:lnTo>
                    <a:lnTo>
                      <a:pt x="58" y="157"/>
                    </a:lnTo>
                    <a:lnTo>
                      <a:pt x="84" y="169"/>
                    </a:lnTo>
                    <a:lnTo>
                      <a:pt x="103" y="164"/>
                    </a:lnTo>
                    <a:lnTo>
                      <a:pt x="107" y="164"/>
                    </a:lnTo>
                    <a:lnTo>
                      <a:pt x="117" y="166"/>
                    </a:lnTo>
                    <a:lnTo>
                      <a:pt x="136" y="169"/>
                    </a:lnTo>
                    <a:lnTo>
                      <a:pt x="139" y="169"/>
                    </a:lnTo>
                    <a:lnTo>
                      <a:pt x="187" y="162"/>
                    </a:lnTo>
                    <a:lnTo>
                      <a:pt x="188" y="162"/>
                    </a:lnTo>
                    <a:lnTo>
                      <a:pt x="210" y="135"/>
                    </a:lnTo>
                    <a:lnTo>
                      <a:pt x="219" y="116"/>
                    </a:lnTo>
                    <a:lnTo>
                      <a:pt x="236" y="126"/>
                    </a:lnTo>
                    <a:lnTo>
                      <a:pt x="270" y="124"/>
                    </a:lnTo>
                    <a:lnTo>
                      <a:pt x="274" y="110"/>
                    </a:lnTo>
                    <a:lnTo>
                      <a:pt x="274" y="107"/>
                    </a:lnTo>
                    <a:lnTo>
                      <a:pt x="286" y="109"/>
                    </a:lnTo>
                    <a:lnTo>
                      <a:pt x="304" y="110"/>
                    </a:lnTo>
                    <a:lnTo>
                      <a:pt x="335" y="102"/>
                    </a:lnTo>
                    <a:lnTo>
                      <a:pt x="337" y="101"/>
                    </a:lnTo>
                    <a:lnTo>
                      <a:pt x="353" y="70"/>
                    </a:lnTo>
                    <a:lnTo>
                      <a:pt x="378" y="60"/>
                    </a:lnTo>
                    <a:lnTo>
                      <a:pt x="383" y="46"/>
                    </a:lnTo>
                    <a:lnTo>
                      <a:pt x="403" y="35"/>
                    </a:lnTo>
                    <a:lnTo>
                      <a:pt x="456" y="6"/>
                    </a:lnTo>
                    <a:lnTo>
                      <a:pt x="466" y="0"/>
                    </a:lnTo>
                    <a:lnTo>
                      <a:pt x="463" y="4"/>
                    </a:lnTo>
                    <a:lnTo>
                      <a:pt x="453" y="26"/>
                    </a:lnTo>
                    <a:lnTo>
                      <a:pt x="438" y="40"/>
                    </a:lnTo>
                    <a:lnTo>
                      <a:pt x="424" y="56"/>
                    </a:lnTo>
                    <a:lnTo>
                      <a:pt x="417" y="67"/>
                    </a:lnTo>
                    <a:lnTo>
                      <a:pt x="406" y="87"/>
                    </a:lnTo>
                    <a:lnTo>
                      <a:pt x="405" y="88"/>
                    </a:lnTo>
                    <a:lnTo>
                      <a:pt x="399" y="100"/>
                    </a:lnTo>
                    <a:lnTo>
                      <a:pt x="382" y="115"/>
                    </a:lnTo>
                    <a:lnTo>
                      <a:pt x="375" y="121"/>
                    </a:lnTo>
                    <a:lnTo>
                      <a:pt x="371" y="132"/>
                    </a:lnTo>
                    <a:lnTo>
                      <a:pt x="365" y="141"/>
                    </a:lnTo>
                    <a:lnTo>
                      <a:pt x="364" y="142"/>
                    </a:lnTo>
                    <a:lnTo>
                      <a:pt x="359" y="150"/>
                    </a:lnTo>
                    <a:lnTo>
                      <a:pt x="334" y="194"/>
                    </a:lnTo>
                    <a:lnTo>
                      <a:pt x="313" y="209"/>
                    </a:lnTo>
                    <a:lnTo>
                      <a:pt x="312" y="210"/>
                    </a:lnTo>
                    <a:lnTo>
                      <a:pt x="295" y="224"/>
                    </a:lnTo>
                    <a:lnTo>
                      <a:pt x="291" y="227"/>
                    </a:lnTo>
                    <a:lnTo>
                      <a:pt x="279" y="233"/>
                    </a:lnTo>
                    <a:lnTo>
                      <a:pt x="271" y="243"/>
                    </a:lnTo>
                  </a:path>
                </a:pathLst>
              </a:custGeom>
              <a:solidFill>
                <a:schemeClr val="accent2"/>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2" name="Freeform 50"/>
              <p:cNvSpPr>
                <a:spLocks/>
              </p:cNvSpPr>
              <p:nvPr/>
            </p:nvSpPr>
            <p:spPr bwMode="auto">
              <a:xfrm>
                <a:off x="5291141" y="5075243"/>
                <a:ext cx="776288" cy="715963"/>
              </a:xfrm>
              <a:custGeom>
                <a:avLst/>
                <a:gdLst>
                  <a:gd name="T0" fmla="*/ 400 w 507"/>
                  <a:gd name="T1" fmla="*/ 330 h 467"/>
                  <a:gd name="T2" fmla="*/ 431 w 507"/>
                  <a:gd name="T3" fmla="*/ 322 h 467"/>
                  <a:gd name="T4" fmla="*/ 471 w 507"/>
                  <a:gd name="T5" fmla="*/ 282 h 467"/>
                  <a:gd name="T6" fmla="*/ 488 w 507"/>
                  <a:gd name="T7" fmla="*/ 230 h 467"/>
                  <a:gd name="T8" fmla="*/ 477 w 507"/>
                  <a:gd name="T9" fmla="*/ 209 h 467"/>
                  <a:gd name="T10" fmla="*/ 477 w 507"/>
                  <a:gd name="T11" fmla="*/ 187 h 467"/>
                  <a:gd name="T12" fmla="*/ 451 w 507"/>
                  <a:gd name="T13" fmla="*/ 151 h 467"/>
                  <a:gd name="T14" fmla="*/ 447 w 507"/>
                  <a:gd name="T15" fmla="*/ 118 h 467"/>
                  <a:gd name="T16" fmla="*/ 431 w 507"/>
                  <a:gd name="T17" fmla="*/ 74 h 467"/>
                  <a:gd name="T18" fmla="*/ 410 w 507"/>
                  <a:gd name="T19" fmla="*/ 69 h 467"/>
                  <a:gd name="T20" fmla="*/ 397 w 507"/>
                  <a:gd name="T21" fmla="*/ 64 h 467"/>
                  <a:gd name="T22" fmla="*/ 384 w 507"/>
                  <a:gd name="T23" fmla="*/ 34 h 467"/>
                  <a:gd name="T24" fmla="*/ 378 w 507"/>
                  <a:gd name="T25" fmla="*/ 20 h 467"/>
                  <a:gd name="T26" fmla="*/ 354 w 507"/>
                  <a:gd name="T27" fmla="*/ 1 h 467"/>
                  <a:gd name="T28" fmla="*/ 318 w 507"/>
                  <a:gd name="T29" fmla="*/ 18 h 467"/>
                  <a:gd name="T30" fmla="*/ 302 w 507"/>
                  <a:gd name="T31" fmla="*/ 25 h 467"/>
                  <a:gd name="T32" fmla="*/ 287 w 507"/>
                  <a:gd name="T33" fmla="*/ 54 h 467"/>
                  <a:gd name="T34" fmla="*/ 291 w 507"/>
                  <a:gd name="T35" fmla="*/ 77 h 467"/>
                  <a:gd name="T36" fmla="*/ 279 w 507"/>
                  <a:gd name="T37" fmla="*/ 88 h 467"/>
                  <a:gd name="T38" fmla="*/ 255 w 507"/>
                  <a:gd name="T39" fmla="*/ 101 h 467"/>
                  <a:gd name="T40" fmla="*/ 219 w 507"/>
                  <a:gd name="T41" fmla="*/ 109 h 467"/>
                  <a:gd name="T42" fmla="*/ 158 w 507"/>
                  <a:gd name="T43" fmla="*/ 44 h 467"/>
                  <a:gd name="T44" fmla="*/ 134 w 507"/>
                  <a:gd name="T45" fmla="*/ 58 h 467"/>
                  <a:gd name="T46" fmla="*/ 105 w 507"/>
                  <a:gd name="T47" fmla="*/ 53 h 467"/>
                  <a:gd name="T48" fmla="*/ 90 w 507"/>
                  <a:gd name="T49" fmla="*/ 57 h 467"/>
                  <a:gd name="T50" fmla="*/ 68 w 507"/>
                  <a:gd name="T51" fmla="*/ 64 h 467"/>
                  <a:gd name="T52" fmla="*/ 76 w 507"/>
                  <a:gd name="T53" fmla="*/ 89 h 467"/>
                  <a:gd name="T54" fmla="*/ 61 w 507"/>
                  <a:gd name="T55" fmla="*/ 100 h 467"/>
                  <a:gd name="T56" fmla="*/ 36 w 507"/>
                  <a:gd name="T57" fmla="*/ 118 h 467"/>
                  <a:gd name="T58" fmla="*/ 12 w 507"/>
                  <a:gd name="T59" fmla="*/ 134 h 467"/>
                  <a:gd name="T60" fmla="*/ 8 w 507"/>
                  <a:gd name="T61" fmla="*/ 176 h 467"/>
                  <a:gd name="T62" fmla="*/ 14 w 507"/>
                  <a:gd name="T63" fmla="*/ 211 h 467"/>
                  <a:gd name="T64" fmla="*/ 18 w 507"/>
                  <a:gd name="T65" fmla="*/ 240 h 467"/>
                  <a:gd name="T66" fmla="*/ 41 w 507"/>
                  <a:gd name="T67" fmla="*/ 290 h 467"/>
                  <a:gd name="T68" fmla="*/ 34 w 507"/>
                  <a:gd name="T69" fmla="*/ 307 h 467"/>
                  <a:gd name="T70" fmla="*/ 12 w 507"/>
                  <a:gd name="T71" fmla="*/ 310 h 467"/>
                  <a:gd name="T72" fmla="*/ 2 w 507"/>
                  <a:gd name="T73" fmla="*/ 364 h 467"/>
                  <a:gd name="T74" fmla="*/ 11 w 507"/>
                  <a:gd name="T75" fmla="*/ 372 h 467"/>
                  <a:gd name="T76" fmla="*/ 25 w 507"/>
                  <a:gd name="T77" fmla="*/ 397 h 467"/>
                  <a:gd name="T78" fmla="*/ 36 w 507"/>
                  <a:gd name="T79" fmla="*/ 414 h 467"/>
                  <a:gd name="T80" fmla="*/ 60 w 507"/>
                  <a:gd name="T81" fmla="*/ 431 h 467"/>
                  <a:gd name="T82" fmla="*/ 75 w 507"/>
                  <a:gd name="T83" fmla="*/ 412 h 467"/>
                  <a:gd name="T84" fmla="*/ 95 w 507"/>
                  <a:gd name="T85" fmla="*/ 437 h 467"/>
                  <a:gd name="T86" fmla="*/ 136 w 507"/>
                  <a:gd name="T87" fmla="*/ 445 h 467"/>
                  <a:gd name="T88" fmla="*/ 152 w 507"/>
                  <a:gd name="T89" fmla="*/ 425 h 467"/>
                  <a:gd name="T90" fmla="*/ 139 w 507"/>
                  <a:gd name="T91" fmla="*/ 397 h 467"/>
                  <a:gd name="T92" fmla="*/ 106 w 507"/>
                  <a:gd name="T93" fmla="*/ 388 h 467"/>
                  <a:gd name="T94" fmla="*/ 124 w 507"/>
                  <a:gd name="T95" fmla="*/ 381 h 467"/>
                  <a:gd name="T96" fmla="*/ 162 w 507"/>
                  <a:gd name="T97" fmla="*/ 376 h 467"/>
                  <a:gd name="T98" fmla="*/ 205 w 507"/>
                  <a:gd name="T99" fmla="*/ 381 h 467"/>
                  <a:gd name="T100" fmla="*/ 219 w 507"/>
                  <a:gd name="T101" fmla="*/ 384 h 467"/>
                  <a:gd name="T102" fmla="*/ 240 w 507"/>
                  <a:gd name="T103" fmla="*/ 387 h 467"/>
                  <a:gd name="T104" fmla="*/ 287 w 507"/>
                  <a:gd name="T105" fmla="*/ 381 h 467"/>
                  <a:gd name="T106" fmla="*/ 317 w 507"/>
                  <a:gd name="T107" fmla="*/ 335 h 467"/>
                  <a:gd name="T108" fmla="*/ 367 w 507"/>
                  <a:gd name="T109" fmla="*/ 344 h 467"/>
                  <a:gd name="T110" fmla="*/ 371 w 507"/>
                  <a:gd name="T111" fmla="*/ 327 h 4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467"/>
                  <a:gd name="T170" fmla="*/ 507 w 507"/>
                  <a:gd name="T171" fmla="*/ 467 h 4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467">
                    <a:moveTo>
                      <a:pt x="396" y="340"/>
                    </a:moveTo>
                    <a:lnTo>
                      <a:pt x="415" y="342"/>
                    </a:lnTo>
                    <a:lnTo>
                      <a:pt x="446" y="333"/>
                    </a:lnTo>
                    <a:lnTo>
                      <a:pt x="447" y="333"/>
                    </a:lnTo>
                    <a:lnTo>
                      <a:pt x="464" y="302"/>
                    </a:lnTo>
                    <a:lnTo>
                      <a:pt x="488" y="292"/>
                    </a:lnTo>
                    <a:lnTo>
                      <a:pt x="493" y="278"/>
                    </a:lnTo>
                    <a:lnTo>
                      <a:pt x="506" y="238"/>
                    </a:lnTo>
                    <a:lnTo>
                      <a:pt x="495" y="218"/>
                    </a:lnTo>
                    <a:lnTo>
                      <a:pt x="495" y="216"/>
                    </a:lnTo>
                    <a:lnTo>
                      <a:pt x="499" y="205"/>
                    </a:lnTo>
                    <a:lnTo>
                      <a:pt x="495" y="194"/>
                    </a:lnTo>
                    <a:lnTo>
                      <a:pt x="473" y="180"/>
                    </a:lnTo>
                    <a:lnTo>
                      <a:pt x="468" y="156"/>
                    </a:lnTo>
                    <a:lnTo>
                      <a:pt x="466" y="143"/>
                    </a:lnTo>
                    <a:lnTo>
                      <a:pt x="463" y="122"/>
                    </a:lnTo>
                    <a:lnTo>
                      <a:pt x="445" y="90"/>
                    </a:lnTo>
                    <a:lnTo>
                      <a:pt x="447" y="77"/>
                    </a:lnTo>
                    <a:lnTo>
                      <a:pt x="435" y="67"/>
                    </a:lnTo>
                    <a:lnTo>
                      <a:pt x="425" y="71"/>
                    </a:lnTo>
                    <a:lnTo>
                      <a:pt x="423" y="72"/>
                    </a:lnTo>
                    <a:lnTo>
                      <a:pt x="412" y="66"/>
                    </a:lnTo>
                    <a:lnTo>
                      <a:pt x="415" y="49"/>
                    </a:lnTo>
                    <a:lnTo>
                      <a:pt x="398" y="35"/>
                    </a:lnTo>
                    <a:lnTo>
                      <a:pt x="399" y="28"/>
                    </a:lnTo>
                    <a:lnTo>
                      <a:pt x="392" y="21"/>
                    </a:lnTo>
                    <a:lnTo>
                      <a:pt x="372" y="2"/>
                    </a:lnTo>
                    <a:lnTo>
                      <a:pt x="367" y="1"/>
                    </a:lnTo>
                    <a:lnTo>
                      <a:pt x="348" y="0"/>
                    </a:lnTo>
                    <a:lnTo>
                      <a:pt x="330" y="19"/>
                    </a:lnTo>
                    <a:lnTo>
                      <a:pt x="323" y="25"/>
                    </a:lnTo>
                    <a:lnTo>
                      <a:pt x="313" y="26"/>
                    </a:lnTo>
                    <a:lnTo>
                      <a:pt x="312" y="56"/>
                    </a:lnTo>
                    <a:lnTo>
                      <a:pt x="298" y="56"/>
                    </a:lnTo>
                    <a:lnTo>
                      <a:pt x="293" y="71"/>
                    </a:lnTo>
                    <a:lnTo>
                      <a:pt x="302" y="80"/>
                    </a:lnTo>
                    <a:lnTo>
                      <a:pt x="298" y="90"/>
                    </a:lnTo>
                    <a:lnTo>
                      <a:pt x="289" y="91"/>
                    </a:lnTo>
                    <a:lnTo>
                      <a:pt x="276" y="93"/>
                    </a:lnTo>
                    <a:lnTo>
                      <a:pt x="264" y="105"/>
                    </a:lnTo>
                    <a:lnTo>
                      <a:pt x="252" y="119"/>
                    </a:lnTo>
                    <a:lnTo>
                      <a:pt x="227" y="113"/>
                    </a:lnTo>
                    <a:lnTo>
                      <a:pt x="213" y="91"/>
                    </a:lnTo>
                    <a:lnTo>
                      <a:pt x="164" y="46"/>
                    </a:lnTo>
                    <a:lnTo>
                      <a:pt x="142" y="58"/>
                    </a:lnTo>
                    <a:lnTo>
                      <a:pt x="139" y="60"/>
                    </a:lnTo>
                    <a:lnTo>
                      <a:pt x="129" y="51"/>
                    </a:lnTo>
                    <a:lnTo>
                      <a:pt x="109" y="55"/>
                    </a:lnTo>
                    <a:lnTo>
                      <a:pt x="102" y="63"/>
                    </a:lnTo>
                    <a:lnTo>
                      <a:pt x="93" y="59"/>
                    </a:lnTo>
                    <a:lnTo>
                      <a:pt x="89" y="56"/>
                    </a:lnTo>
                    <a:lnTo>
                      <a:pt x="71" y="66"/>
                    </a:lnTo>
                    <a:lnTo>
                      <a:pt x="63" y="73"/>
                    </a:lnTo>
                    <a:lnTo>
                      <a:pt x="79" y="92"/>
                    </a:lnTo>
                    <a:lnTo>
                      <a:pt x="64" y="97"/>
                    </a:lnTo>
                    <a:lnTo>
                      <a:pt x="63" y="104"/>
                    </a:lnTo>
                    <a:lnTo>
                      <a:pt x="54" y="132"/>
                    </a:lnTo>
                    <a:lnTo>
                      <a:pt x="37" y="122"/>
                    </a:lnTo>
                    <a:lnTo>
                      <a:pt x="15" y="138"/>
                    </a:lnTo>
                    <a:lnTo>
                      <a:pt x="12" y="139"/>
                    </a:lnTo>
                    <a:lnTo>
                      <a:pt x="0" y="166"/>
                    </a:lnTo>
                    <a:lnTo>
                      <a:pt x="8" y="182"/>
                    </a:lnTo>
                    <a:lnTo>
                      <a:pt x="21" y="207"/>
                    </a:lnTo>
                    <a:lnTo>
                      <a:pt x="15" y="218"/>
                    </a:lnTo>
                    <a:lnTo>
                      <a:pt x="15" y="219"/>
                    </a:lnTo>
                    <a:lnTo>
                      <a:pt x="19" y="249"/>
                    </a:lnTo>
                    <a:lnTo>
                      <a:pt x="22" y="269"/>
                    </a:lnTo>
                    <a:lnTo>
                      <a:pt x="42" y="300"/>
                    </a:lnTo>
                    <a:lnTo>
                      <a:pt x="37" y="318"/>
                    </a:lnTo>
                    <a:lnTo>
                      <a:pt x="35" y="318"/>
                    </a:lnTo>
                    <a:lnTo>
                      <a:pt x="17" y="312"/>
                    </a:lnTo>
                    <a:lnTo>
                      <a:pt x="12" y="321"/>
                    </a:lnTo>
                    <a:lnTo>
                      <a:pt x="2" y="349"/>
                    </a:lnTo>
                    <a:lnTo>
                      <a:pt x="2" y="377"/>
                    </a:lnTo>
                    <a:lnTo>
                      <a:pt x="2" y="379"/>
                    </a:lnTo>
                    <a:lnTo>
                      <a:pt x="11" y="385"/>
                    </a:lnTo>
                    <a:lnTo>
                      <a:pt x="13" y="398"/>
                    </a:lnTo>
                    <a:lnTo>
                      <a:pt x="26" y="411"/>
                    </a:lnTo>
                    <a:lnTo>
                      <a:pt x="35" y="410"/>
                    </a:lnTo>
                    <a:lnTo>
                      <a:pt x="37" y="429"/>
                    </a:lnTo>
                    <a:lnTo>
                      <a:pt x="47" y="426"/>
                    </a:lnTo>
                    <a:lnTo>
                      <a:pt x="62" y="446"/>
                    </a:lnTo>
                    <a:lnTo>
                      <a:pt x="76" y="439"/>
                    </a:lnTo>
                    <a:lnTo>
                      <a:pt x="78" y="427"/>
                    </a:lnTo>
                    <a:lnTo>
                      <a:pt x="97" y="427"/>
                    </a:lnTo>
                    <a:lnTo>
                      <a:pt x="98" y="452"/>
                    </a:lnTo>
                    <a:lnTo>
                      <a:pt x="124" y="466"/>
                    </a:lnTo>
                    <a:lnTo>
                      <a:pt x="141" y="461"/>
                    </a:lnTo>
                    <a:lnTo>
                      <a:pt x="161" y="454"/>
                    </a:lnTo>
                    <a:lnTo>
                      <a:pt x="158" y="440"/>
                    </a:lnTo>
                    <a:lnTo>
                      <a:pt x="161" y="431"/>
                    </a:lnTo>
                    <a:lnTo>
                      <a:pt x="144" y="411"/>
                    </a:lnTo>
                    <a:lnTo>
                      <a:pt x="126" y="413"/>
                    </a:lnTo>
                    <a:lnTo>
                      <a:pt x="110" y="402"/>
                    </a:lnTo>
                    <a:lnTo>
                      <a:pt x="113" y="392"/>
                    </a:lnTo>
                    <a:lnTo>
                      <a:pt x="129" y="395"/>
                    </a:lnTo>
                    <a:lnTo>
                      <a:pt x="133" y="388"/>
                    </a:lnTo>
                    <a:lnTo>
                      <a:pt x="168" y="389"/>
                    </a:lnTo>
                    <a:lnTo>
                      <a:pt x="194" y="401"/>
                    </a:lnTo>
                    <a:lnTo>
                      <a:pt x="213" y="395"/>
                    </a:lnTo>
                    <a:lnTo>
                      <a:pt x="217" y="396"/>
                    </a:lnTo>
                    <a:lnTo>
                      <a:pt x="227" y="398"/>
                    </a:lnTo>
                    <a:lnTo>
                      <a:pt x="246" y="401"/>
                    </a:lnTo>
                    <a:lnTo>
                      <a:pt x="249" y="401"/>
                    </a:lnTo>
                    <a:lnTo>
                      <a:pt x="297" y="394"/>
                    </a:lnTo>
                    <a:lnTo>
                      <a:pt x="298" y="394"/>
                    </a:lnTo>
                    <a:lnTo>
                      <a:pt x="320" y="367"/>
                    </a:lnTo>
                    <a:lnTo>
                      <a:pt x="329" y="347"/>
                    </a:lnTo>
                    <a:lnTo>
                      <a:pt x="346" y="357"/>
                    </a:lnTo>
                    <a:lnTo>
                      <a:pt x="380" y="356"/>
                    </a:lnTo>
                    <a:lnTo>
                      <a:pt x="384" y="342"/>
                    </a:lnTo>
                    <a:lnTo>
                      <a:pt x="385" y="339"/>
                    </a:lnTo>
                    <a:lnTo>
                      <a:pt x="396" y="340"/>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3" name="Freeform 51"/>
              <p:cNvSpPr>
                <a:spLocks/>
              </p:cNvSpPr>
              <p:nvPr/>
            </p:nvSpPr>
            <p:spPr bwMode="auto">
              <a:xfrm>
                <a:off x="5249866" y="4419604"/>
                <a:ext cx="661988" cy="839788"/>
              </a:xfrm>
              <a:custGeom>
                <a:avLst/>
                <a:gdLst>
                  <a:gd name="T0" fmla="*/ 37 w 433"/>
                  <a:gd name="T1" fmla="*/ 54 h 548"/>
                  <a:gd name="T2" fmla="*/ 39 w 433"/>
                  <a:gd name="T3" fmla="*/ 129 h 548"/>
                  <a:gd name="T4" fmla="*/ 20 w 433"/>
                  <a:gd name="T5" fmla="*/ 165 h 548"/>
                  <a:gd name="T6" fmla="*/ 15 w 433"/>
                  <a:gd name="T7" fmla="*/ 179 h 548"/>
                  <a:gd name="T8" fmla="*/ 17 w 433"/>
                  <a:gd name="T9" fmla="*/ 215 h 548"/>
                  <a:gd name="T10" fmla="*/ 20 w 433"/>
                  <a:gd name="T11" fmla="*/ 236 h 548"/>
                  <a:gd name="T12" fmla="*/ 23 w 433"/>
                  <a:gd name="T13" fmla="*/ 269 h 548"/>
                  <a:gd name="T14" fmla="*/ 30 w 433"/>
                  <a:gd name="T15" fmla="*/ 301 h 548"/>
                  <a:gd name="T16" fmla="*/ 33 w 433"/>
                  <a:gd name="T17" fmla="*/ 325 h 548"/>
                  <a:gd name="T18" fmla="*/ 5 w 433"/>
                  <a:gd name="T19" fmla="*/ 333 h 548"/>
                  <a:gd name="T20" fmla="*/ 42 w 433"/>
                  <a:gd name="T21" fmla="*/ 378 h 548"/>
                  <a:gd name="T22" fmla="*/ 56 w 433"/>
                  <a:gd name="T23" fmla="*/ 375 h 548"/>
                  <a:gd name="T24" fmla="*/ 76 w 433"/>
                  <a:gd name="T25" fmla="*/ 429 h 548"/>
                  <a:gd name="T26" fmla="*/ 59 w 433"/>
                  <a:gd name="T27" fmla="*/ 446 h 548"/>
                  <a:gd name="T28" fmla="*/ 59 w 433"/>
                  <a:gd name="T29" fmla="*/ 456 h 548"/>
                  <a:gd name="T30" fmla="*/ 79 w 433"/>
                  <a:gd name="T31" fmla="*/ 470 h 548"/>
                  <a:gd name="T32" fmla="*/ 94 w 433"/>
                  <a:gd name="T33" fmla="*/ 477 h 548"/>
                  <a:gd name="T34" fmla="*/ 117 w 433"/>
                  <a:gd name="T35" fmla="*/ 470 h 548"/>
                  <a:gd name="T36" fmla="*/ 132 w 433"/>
                  <a:gd name="T37" fmla="*/ 465 h 548"/>
                  <a:gd name="T38" fmla="*/ 161 w 433"/>
                  <a:gd name="T39" fmla="*/ 471 h 548"/>
                  <a:gd name="T40" fmla="*/ 185 w 433"/>
                  <a:gd name="T41" fmla="*/ 458 h 548"/>
                  <a:gd name="T42" fmla="*/ 245 w 433"/>
                  <a:gd name="T43" fmla="*/ 522 h 548"/>
                  <a:gd name="T44" fmla="*/ 281 w 433"/>
                  <a:gd name="T45" fmla="*/ 515 h 548"/>
                  <a:gd name="T46" fmla="*/ 304 w 433"/>
                  <a:gd name="T47" fmla="*/ 501 h 548"/>
                  <a:gd name="T48" fmla="*/ 317 w 433"/>
                  <a:gd name="T49" fmla="*/ 490 h 548"/>
                  <a:gd name="T50" fmla="*/ 313 w 433"/>
                  <a:gd name="T51" fmla="*/ 467 h 548"/>
                  <a:gd name="T52" fmla="*/ 327 w 433"/>
                  <a:gd name="T53" fmla="*/ 438 h 548"/>
                  <a:gd name="T54" fmla="*/ 344 w 433"/>
                  <a:gd name="T55" fmla="*/ 432 h 548"/>
                  <a:gd name="T56" fmla="*/ 379 w 433"/>
                  <a:gd name="T57" fmla="*/ 414 h 548"/>
                  <a:gd name="T58" fmla="*/ 358 w 433"/>
                  <a:gd name="T59" fmla="*/ 377 h 548"/>
                  <a:gd name="T60" fmla="*/ 372 w 433"/>
                  <a:gd name="T61" fmla="*/ 361 h 548"/>
                  <a:gd name="T62" fmla="*/ 396 w 433"/>
                  <a:gd name="T63" fmla="*/ 370 h 548"/>
                  <a:gd name="T64" fmla="*/ 409 w 433"/>
                  <a:gd name="T65" fmla="*/ 340 h 548"/>
                  <a:gd name="T66" fmla="*/ 416 w 433"/>
                  <a:gd name="T67" fmla="*/ 307 h 548"/>
                  <a:gd name="T68" fmla="*/ 375 w 433"/>
                  <a:gd name="T69" fmla="*/ 269 h 548"/>
                  <a:gd name="T70" fmla="*/ 352 w 433"/>
                  <a:gd name="T71" fmla="*/ 237 h 548"/>
                  <a:gd name="T72" fmla="*/ 368 w 433"/>
                  <a:gd name="T73" fmla="*/ 194 h 548"/>
                  <a:gd name="T74" fmla="*/ 348 w 433"/>
                  <a:gd name="T75" fmla="*/ 150 h 548"/>
                  <a:gd name="T76" fmla="*/ 349 w 433"/>
                  <a:gd name="T77" fmla="*/ 132 h 548"/>
                  <a:gd name="T78" fmla="*/ 327 w 433"/>
                  <a:gd name="T79" fmla="*/ 99 h 548"/>
                  <a:gd name="T80" fmla="*/ 300 w 433"/>
                  <a:gd name="T81" fmla="*/ 106 h 548"/>
                  <a:gd name="T82" fmla="*/ 259 w 433"/>
                  <a:gd name="T83" fmla="*/ 57 h 548"/>
                  <a:gd name="T84" fmla="*/ 168 w 433"/>
                  <a:gd name="T85" fmla="*/ 18 h 548"/>
                  <a:gd name="T86" fmla="*/ 146 w 433"/>
                  <a:gd name="T87" fmla="*/ 16 h 548"/>
                  <a:gd name="T88" fmla="*/ 79 w 433"/>
                  <a:gd name="T89" fmla="*/ 14 h 5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3"/>
                  <a:gd name="T136" fmla="*/ 0 h 548"/>
                  <a:gd name="T137" fmla="*/ 433 w 433"/>
                  <a:gd name="T138" fmla="*/ 548 h 5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3" h="548">
                    <a:moveTo>
                      <a:pt x="77" y="20"/>
                    </a:moveTo>
                    <a:lnTo>
                      <a:pt x="38" y="56"/>
                    </a:lnTo>
                    <a:lnTo>
                      <a:pt x="34" y="61"/>
                    </a:lnTo>
                    <a:lnTo>
                      <a:pt x="40" y="134"/>
                    </a:lnTo>
                    <a:lnTo>
                      <a:pt x="30" y="141"/>
                    </a:lnTo>
                    <a:lnTo>
                      <a:pt x="21" y="171"/>
                    </a:lnTo>
                    <a:lnTo>
                      <a:pt x="16" y="184"/>
                    </a:lnTo>
                    <a:lnTo>
                      <a:pt x="16" y="185"/>
                    </a:lnTo>
                    <a:lnTo>
                      <a:pt x="9" y="209"/>
                    </a:lnTo>
                    <a:lnTo>
                      <a:pt x="18" y="223"/>
                    </a:lnTo>
                    <a:lnTo>
                      <a:pt x="19" y="235"/>
                    </a:lnTo>
                    <a:lnTo>
                      <a:pt x="21" y="244"/>
                    </a:lnTo>
                    <a:lnTo>
                      <a:pt x="21" y="270"/>
                    </a:lnTo>
                    <a:lnTo>
                      <a:pt x="24" y="279"/>
                    </a:lnTo>
                    <a:lnTo>
                      <a:pt x="43" y="304"/>
                    </a:lnTo>
                    <a:lnTo>
                      <a:pt x="31" y="312"/>
                    </a:lnTo>
                    <a:lnTo>
                      <a:pt x="38" y="321"/>
                    </a:lnTo>
                    <a:lnTo>
                      <a:pt x="34" y="337"/>
                    </a:lnTo>
                    <a:lnTo>
                      <a:pt x="0" y="339"/>
                    </a:lnTo>
                    <a:lnTo>
                      <a:pt x="5" y="345"/>
                    </a:lnTo>
                    <a:lnTo>
                      <a:pt x="24" y="369"/>
                    </a:lnTo>
                    <a:lnTo>
                      <a:pt x="44" y="392"/>
                    </a:lnTo>
                    <a:lnTo>
                      <a:pt x="57" y="387"/>
                    </a:lnTo>
                    <a:lnTo>
                      <a:pt x="58" y="388"/>
                    </a:lnTo>
                    <a:lnTo>
                      <a:pt x="73" y="414"/>
                    </a:lnTo>
                    <a:lnTo>
                      <a:pt x="79" y="444"/>
                    </a:lnTo>
                    <a:lnTo>
                      <a:pt x="76" y="450"/>
                    </a:lnTo>
                    <a:lnTo>
                      <a:pt x="61" y="462"/>
                    </a:lnTo>
                    <a:lnTo>
                      <a:pt x="61" y="464"/>
                    </a:lnTo>
                    <a:lnTo>
                      <a:pt x="61" y="472"/>
                    </a:lnTo>
                    <a:lnTo>
                      <a:pt x="73" y="478"/>
                    </a:lnTo>
                    <a:lnTo>
                      <a:pt x="82" y="487"/>
                    </a:lnTo>
                    <a:lnTo>
                      <a:pt x="91" y="487"/>
                    </a:lnTo>
                    <a:lnTo>
                      <a:pt x="98" y="494"/>
                    </a:lnTo>
                    <a:lnTo>
                      <a:pt x="116" y="484"/>
                    </a:lnTo>
                    <a:lnTo>
                      <a:pt x="121" y="487"/>
                    </a:lnTo>
                    <a:lnTo>
                      <a:pt x="129" y="491"/>
                    </a:lnTo>
                    <a:lnTo>
                      <a:pt x="137" y="482"/>
                    </a:lnTo>
                    <a:lnTo>
                      <a:pt x="156" y="479"/>
                    </a:lnTo>
                    <a:lnTo>
                      <a:pt x="167" y="488"/>
                    </a:lnTo>
                    <a:lnTo>
                      <a:pt x="170" y="486"/>
                    </a:lnTo>
                    <a:lnTo>
                      <a:pt x="192" y="474"/>
                    </a:lnTo>
                    <a:lnTo>
                      <a:pt x="240" y="519"/>
                    </a:lnTo>
                    <a:lnTo>
                      <a:pt x="254" y="541"/>
                    </a:lnTo>
                    <a:lnTo>
                      <a:pt x="279" y="547"/>
                    </a:lnTo>
                    <a:lnTo>
                      <a:pt x="292" y="533"/>
                    </a:lnTo>
                    <a:lnTo>
                      <a:pt x="303" y="521"/>
                    </a:lnTo>
                    <a:lnTo>
                      <a:pt x="316" y="519"/>
                    </a:lnTo>
                    <a:lnTo>
                      <a:pt x="325" y="518"/>
                    </a:lnTo>
                    <a:lnTo>
                      <a:pt x="329" y="508"/>
                    </a:lnTo>
                    <a:lnTo>
                      <a:pt x="320" y="499"/>
                    </a:lnTo>
                    <a:lnTo>
                      <a:pt x="325" y="484"/>
                    </a:lnTo>
                    <a:lnTo>
                      <a:pt x="339" y="484"/>
                    </a:lnTo>
                    <a:lnTo>
                      <a:pt x="340" y="454"/>
                    </a:lnTo>
                    <a:lnTo>
                      <a:pt x="350" y="453"/>
                    </a:lnTo>
                    <a:lnTo>
                      <a:pt x="357" y="447"/>
                    </a:lnTo>
                    <a:lnTo>
                      <a:pt x="375" y="428"/>
                    </a:lnTo>
                    <a:lnTo>
                      <a:pt x="394" y="429"/>
                    </a:lnTo>
                    <a:lnTo>
                      <a:pt x="389" y="428"/>
                    </a:lnTo>
                    <a:lnTo>
                      <a:pt x="372" y="391"/>
                    </a:lnTo>
                    <a:lnTo>
                      <a:pt x="383" y="384"/>
                    </a:lnTo>
                    <a:lnTo>
                      <a:pt x="386" y="374"/>
                    </a:lnTo>
                    <a:lnTo>
                      <a:pt x="394" y="374"/>
                    </a:lnTo>
                    <a:lnTo>
                      <a:pt x="411" y="383"/>
                    </a:lnTo>
                    <a:lnTo>
                      <a:pt x="431" y="360"/>
                    </a:lnTo>
                    <a:lnTo>
                      <a:pt x="425" y="352"/>
                    </a:lnTo>
                    <a:lnTo>
                      <a:pt x="413" y="336"/>
                    </a:lnTo>
                    <a:lnTo>
                      <a:pt x="432" y="318"/>
                    </a:lnTo>
                    <a:lnTo>
                      <a:pt x="402" y="302"/>
                    </a:lnTo>
                    <a:lnTo>
                      <a:pt x="389" y="279"/>
                    </a:lnTo>
                    <a:lnTo>
                      <a:pt x="376" y="255"/>
                    </a:lnTo>
                    <a:lnTo>
                      <a:pt x="365" y="246"/>
                    </a:lnTo>
                    <a:lnTo>
                      <a:pt x="382" y="219"/>
                    </a:lnTo>
                    <a:lnTo>
                      <a:pt x="382" y="201"/>
                    </a:lnTo>
                    <a:lnTo>
                      <a:pt x="368" y="189"/>
                    </a:lnTo>
                    <a:lnTo>
                      <a:pt x="361" y="155"/>
                    </a:lnTo>
                    <a:lnTo>
                      <a:pt x="368" y="143"/>
                    </a:lnTo>
                    <a:lnTo>
                      <a:pt x="362" y="137"/>
                    </a:lnTo>
                    <a:lnTo>
                      <a:pt x="355" y="104"/>
                    </a:lnTo>
                    <a:lnTo>
                      <a:pt x="340" y="103"/>
                    </a:lnTo>
                    <a:lnTo>
                      <a:pt x="323" y="83"/>
                    </a:lnTo>
                    <a:lnTo>
                      <a:pt x="311" y="110"/>
                    </a:lnTo>
                    <a:lnTo>
                      <a:pt x="300" y="96"/>
                    </a:lnTo>
                    <a:lnTo>
                      <a:pt x="269" y="59"/>
                    </a:lnTo>
                    <a:lnTo>
                      <a:pt x="208" y="23"/>
                    </a:lnTo>
                    <a:lnTo>
                      <a:pt x="174" y="19"/>
                    </a:lnTo>
                    <a:lnTo>
                      <a:pt x="159" y="17"/>
                    </a:lnTo>
                    <a:lnTo>
                      <a:pt x="152" y="17"/>
                    </a:lnTo>
                    <a:lnTo>
                      <a:pt x="114" y="0"/>
                    </a:lnTo>
                    <a:lnTo>
                      <a:pt x="82" y="15"/>
                    </a:lnTo>
                    <a:lnTo>
                      <a:pt x="77" y="20"/>
                    </a:lnTo>
                  </a:path>
                </a:pathLst>
              </a:custGeom>
              <a:solidFill>
                <a:schemeClr val="accent2"/>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4" name="Freeform 52"/>
              <p:cNvSpPr>
                <a:spLocks/>
              </p:cNvSpPr>
              <p:nvPr/>
            </p:nvSpPr>
            <p:spPr bwMode="auto">
              <a:xfrm>
                <a:off x="5743578" y="4483104"/>
                <a:ext cx="708026" cy="1019176"/>
              </a:xfrm>
              <a:custGeom>
                <a:avLst/>
                <a:gdLst>
                  <a:gd name="T0" fmla="*/ 351 w 462"/>
                  <a:gd name="T1" fmla="*/ 470 h 665"/>
                  <a:gd name="T2" fmla="*/ 365 w 462"/>
                  <a:gd name="T3" fmla="*/ 461 h 665"/>
                  <a:gd name="T4" fmla="*/ 375 w 462"/>
                  <a:gd name="T5" fmla="*/ 448 h 665"/>
                  <a:gd name="T6" fmla="*/ 385 w 462"/>
                  <a:gd name="T7" fmla="*/ 426 h 665"/>
                  <a:gd name="T8" fmla="*/ 406 w 462"/>
                  <a:gd name="T9" fmla="*/ 393 h 665"/>
                  <a:gd name="T10" fmla="*/ 436 w 462"/>
                  <a:gd name="T11" fmla="*/ 298 h 665"/>
                  <a:gd name="T12" fmla="*/ 443 w 462"/>
                  <a:gd name="T13" fmla="*/ 261 h 665"/>
                  <a:gd name="T14" fmla="*/ 422 w 462"/>
                  <a:gd name="T15" fmla="*/ 235 h 665"/>
                  <a:gd name="T16" fmla="*/ 399 w 462"/>
                  <a:gd name="T17" fmla="*/ 206 h 665"/>
                  <a:gd name="T18" fmla="*/ 391 w 462"/>
                  <a:gd name="T19" fmla="*/ 181 h 665"/>
                  <a:gd name="T20" fmla="*/ 366 w 462"/>
                  <a:gd name="T21" fmla="*/ 164 h 665"/>
                  <a:gd name="T22" fmla="*/ 314 w 462"/>
                  <a:gd name="T23" fmla="*/ 126 h 665"/>
                  <a:gd name="T24" fmla="*/ 296 w 462"/>
                  <a:gd name="T25" fmla="*/ 120 h 665"/>
                  <a:gd name="T26" fmla="*/ 277 w 462"/>
                  <a:gd name="T27" fmla="*/ 96 h 665"/>
                  <a:gd name="T28" fmla="*/ 226 w 462"/>
                  <a:gd name="T29" fmla="*/ 43 h 665"/>
                  <a:gd name="T30" fmla="*/ 206 w 462"/>
                  <a:gd name="T31" fmla="*/ 38 h 665"/>
                  <a:gd name="T32" fmla="*/ 174 w 462"/>
                  <a:gd name="T33" fmla="*/ 0 h 665"/>
                  <a:gd name="T34" fmla="*/ 76 w 462"/>
                  <a:gd name="T35" fmla="*/ 16 h 665"/>
                  <a:gd name="T36" fmla="*/ 0 w 462"/>
                  <a:gd name="T37" fmla="*/ 41 h 665"/>
                  <a:gd name="T38" fmla="*/ 32 w 462"/>
                  <a:gd name="T39" fmla="*/ 60 h 665"/>
                  <a:gd name="T40" fmla="*/ 44 w 462"/>
                  <a:gd name="T41" fmla="*/ 98 h 665"/>
                  <a:gd name="T42" fmla="*/ 44 w 462"/>
                  <a:gd name="T43" fmla="*/ 142 h 665"/>
                  <a:gd name="T44" fmla="*/ 57 w 462"/>
                  <a:gd name="T45" fmla="*/ 172 h 665"/>
                  <a:gd name="T46" fmla="*/ 51 w 462"/>
                  <a:gd name="T47" fmla="*/ 207 h 665"/>
                  <a:gd name="T48" fmla="*/ 77 w 462"/>
                  <a:gd name="T49" fmla="*/ 252 h 665"/>
                  <a:gd name="T50" fmla="*/ 87 w 462"/>
                  <a:gd name="T51" fmla="*/ 285 h 665"/>
                  <a:gd name="T52" fmla="*/ 104 w 462"/>
                  <a:gd name="T53" fmla="*/ 307 h 665"/>
                  <a:gd name="T54" fmla="*/ 69 w 462"/>
                  <a:gd name="T55" fmla="*/ 321 h 665"/>
                  <a:gd name="T56" fmla="*/ 59 w 462"/>
                  <a:gd name="T57" fmla="*/ 331 h 665"/>
                  <a:gd name="T58" fmla="*/ 64 w 462"/>
                  <a:gd name="T59" fmla="*/ 373 h 665"/>
                  <a:gd name="T60" fmla="*/ 73 w 462"/>
                  <a:gd name="T61" fmla="*/ 376 h 665"/>
                  <a:gd name="T62" fmla="*/ 99 w 462"/>
                  <a:gd name="T63" fmla="*/ 400 h 665"/>
                  <a:gd name="T64" fmla="*/ 115 w 462"/>
                  <a:gd name="T65" fmla="*/ 420 h 665"/>
                  <a:gd name="T66" fmla="*/ 123 w 462"/>
                  <a:gd name="T67" fmla="*/ 443 h 665"/>
                  <a:gd name="T68" fmla="*/ 134 w 462"/>
                  <a:gd name="T69" fmla="*/ 438 h 665"/>
                  <a:gd name="T70" fmla="*/ 145 w 462"/>
                  <a:gd name="T71" fmla="*/ 461 h 665"/>
                  <a:gd name="T72" fmla="*/ 165 w 462"/>
                  <a:gd name="T73" fmla="*/ 511 h 665"/>
                  <a:gd name="T74" fmla="*/ 171 w 462"/>
                  <a:gd name="T75" fmla="*/ 547 h 665"/>
                  <a:gd name="T76" fmla="*/ 196 w 462"/>
                  <a:gd name="T77" fmla="*/ 572 h 665"/>
                  <a:gd name="T78" fmla="*/ 192 w 462"/>
                  <a:gd name="T79" fmla="*/ 583 h 665"/>
                  <a:gd name="T80" fmla="*/ 190 w 462"/>
                  <a:gd name="T81" fmla="*/ 641 h 665"/>
                  <a:gd name="T82" fmla="*/ 261 w 462"/>
                  <a:gd name="T83" fmla="*/ 602 h 665"/>
                  <a:gd name="T84" fmla="*/ 291 w 462"/>
                  <a:gd name="T85" fmla="*/ 571 h 665"/>
                  <a:gd name="T86" fmla="*/ 312 w 462"/>
                  <a:gd name="T87" fmla="*/ 534 h 665"/>
                  <a:gd name="T88" fmla="*/ 319 w 462"/>
                  <a:gd name="T89" fmla="*/ 521 h 665"/>
                  <a:gd name="T90" fmla="*/ 328 w 462"/>
                  <a:gd name="T91" fmla="*/ 504 h 665"/>
                  <a:gd name="T92" fmla="*/ 339 w 462"/>
                  <a:gd name="T93" fmla="*/ 488 h 665"/>
                  <a:gd name="T94" fmla="*/ 351 w 462"/>
                  <a:gd name="T95" fmla="*/ 471 h 6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
                  <a:gd name="T145" fmla="*/ 0 h 665"/>
                  <a:gd name="T146" fmla="*/ 462 w 462"/>
                  <a:gd name="T147" fmla="*/ 665 h 6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 h="665">
                    <a:moveTo>
                      <a:pt x="364" y="488"/>
                    </a:moveTo>
                    <a:lnTo>
                      <a:pt x="364" y="487"/>
                    </a:lnTo>
                    <a:lnTo>
                      <a:pt x="373" y="479"/>
                    </a:lnTo>
                    <a:lnTo>
                      <a:pt x="378" y="477"/>
                    </a:lnTo>
                    <a:lnTo>
                      <a:pt x="385" y="472"/>
                    </a:lnTo>
                    <a:lnTo>
                      <a:pt x="388" y="464"/>
                    </a:lnTo>
                    <a:lnTo>
                      <a:pt x="398" y="442"/>
                    </a:lnTo>
                    <a:lnTo>
                      <a:pt x="399" y="441"/>
                    </a:lnTo>
                    <a:lnTo>
                      <a:pt x="402" y="439"/>
                    </a:lnTo>
                    <a:lnTo>
                      <a:pt x="421" y="407"/>
                    </a:lnTo>
                    <a:lnTo>
                      <a:pt x="436" y="364"/>
                    </a:lnTo>
                    <a:lnTo>
                      <a:pt x="452" y="309"/>
                    </a:lnTo>
                    <a:lnTo>
                      <a:pt x="461" y="282"/>
                    </a:lnTo>
                    <a:lnTo>
                      <a:pt x="459" y="270"/>
                    </a:lnTo>
                    <a:lnTo>
                      <a:pt x="448" y="254"/>
                    </a:lnTo>
                    <a:lnTo>
                      <a:pt x="437" y="243"/>
                    </a:lnTo>
                    <a:lnTo>
                      <a:pt x="419" y="227"/>
                    </a:lnTo>
                    <a:lnTo>
                      <a:pt x="413" y="213"/>
                    </a:lnTo>
                    <a:lnTo>
                      <a:pt x="407" y="189"/>
                    </a:lnTo>
                    <a:lnTo>
                      <a:pt x="405" y="187"/>
                    </a:lnTo>
                    <a:lnTo>
                      <a:pt x="398" y="181"/>
                    </a:lnTo>
                    <a:lnTo>
                      <a:pt x="379" y="170"/>
                    </a:lnTo>
                    <a:lnTo>
                      <a:pt x="360" y="148"/>
                    </a:lnTo>
                    <a:lnTo>
                      <a:pt x="325" y="131"/>
                    </a:lnTo>
                    <a:lnTo>
                      <a:pt x="322" y="130"/>
                    </a:lnTo>
                    <a:lnTo>
                      <a:pt x="307" y="124"/>
                    </a:lnTo>
                    <a:lnTo>
                      <a:pt x="300" y="118"/>
                    </a:lnTo>
                    <a:lnTo>
                      <a:pt x="287" y="99"/>
                    </a:lnTo>
                    <a:lnTo>
                      <a:pt x="272" y="87"/>
                    </a:lnTo>
                    <a:lnTo>
                      <a:pt x="234" y="45"/>
                    </a:lnTo>
                    <a:lnTo>
                      <a:pt x="231" y="39"/>
                    </a:lnTo>
                    <a:lnTo>
                      <a:pt x="213" y="39"/>
                    </a:lnTo>
                    <a:lnTo>
                      <a:pt x="199" y="50"/>
                    </a:lnTo>
                    <a:lnTo>
                      <a:pt x="180" y="0"/>
                    </a:lnTo>
                    <a:lnTo>
                      <a:pt x="112" y="12"/>
                    </a:lnTo>
                    <a:lnTo>
                      <a:pt x="79" y="17"/>
                    </a:lnTo>
                    <a:lnTo>
                      <a:pt x="16" y="5"/>
                    </a:lnTo>
                    <a:lnTo>
                      <a:pt x="0" y="42"/>
                    </a:lnTo>
                    <a:lnTo>
                      <a:pt x="18" y="62"/>
                    </a:lnTo>
                    <a:lnTo>
                      <a:pt x="33" y="62"/>
                    </a:lnTo>
                    <a:lnTo>
                      <a:pt x="39" y="96"/>
                    </a:lnTo>
                    <a:lnTo>
                      <a:pt x="46" y="102"/>
                    </a:lnTo>
                    <a:lnTo>
                      <a:pt x="39" y="114"/>
                    </a:lnTo>
                    <a:lnTo>
                      <a:pt x="46" y="147"/>
                    </a:lnTo>
                    <a:lnTo>
                      <a:pt x="60" y="160"/>
                    </a:lnTo>
                    <a:lnTo>
                      <a:pt x="59" y="178"/>
                    </a:lnTo>
                    <a:lnTo>
                      <a:pt x="42" y="204"/>
                    </a:lnTo>
                    <a:lnTo>
                      <a:pt x="53" y="214"/>
                    </a:lnTo>
                    <a:lnTo>
                      <a:pt x="67" y="237"/>
                    </a:lnTo>
                    <a:lnTo>
                      <a:pt x="80" y="261"/>
                    </a:lnTo>
                    <a:lnTo>
                      <a:pt x="109" y="277"/>
                    </a:lnTo>
                    <a:lnTo>
                      <a:pt x="90" y="295"/>
                    </a:lnTo>
                    <a:lnTo>
                      <a:pt x="103" y="311"/>
                    </a:lnTo>
                    <a:lnTo>
                      <a:pt x="108" y="318"/>
                    </a:lnTo>
                    <a:lnTo>
                      <a:pt x="89" y="342"/>
                    </a:lnTo>
                    <a:lnTo>
                      <a:pt x="71" y="333"/>
                    </a:lnTo>
                    <a:lnTo>
                      <a:pt x="63" y="332"/>
                    </a:lnTo>
                    <a:lnTo>
                      <a:pt x="61" y="343"/>
                    </a:lnTo>
                    <a:lnTo>
                      <a:pt x="49" y="349"/>
                    </a:lnTo>
                    <a:lnTo>
                      <a:pt x="66" y="386"/>
                    </a:lnTo>
                    <a:lnTo>
                      <a:pt x="72" y="388"/>
                    </a:lnTo>
                    <a:lnTo>
                      <a:pt x="76" y="389"/>
                    </a:lnTo>
                    <a:lnTo>
                      <a:pt x="96" y="408"/>
                    </a:lnTo>
                    <a:lnTo>
                      <a:pt x="103" y="414"/>
                    </a:lnTo>
                    <a:lnTo>
                      <a:pt x="103" y="421"/>
                    </a:lnTo>
                    <a:lnTo>
                      <a:pt x="119" y="435"/>
                    </a:lnTo>
                    <a:lnTo>
                      <a:pt x="116" y="452"/>
                    </a:lnTo>
                    <a:lnTo>
                      <a:pt x="127" y="459"/>
                    </a:lnTo>
                    <a:lnTo>
                      <a:pt x="129" y="458"/>
                    </a:lnTo>
                    <a:lnTo>
                      <a:pt x="139" y="454"/>
                    </a:lnTo>
                    <a:lnTo>
                      <a:pt x="151" y="464"/>
                    </a:lnTo>
                    <a:lnTo>
                      <a:pt x="150" y="477"/>
                    </a:lnTo>
                    <a:lnTo>
                      <a:pt x="167" y="509"/>
                    </a:lnTo>
                    <a:lnTo>
                      <a:pt x="171" y="529"/>
                    </a:lnTo>
                    <a:lnTo>
                      <a:pt x="173" y="542"/>
                    </a:lnTo>
                    <a:lnTo>
                      <a:pt x="177" y="567"/>
                    </a:lnTo>
                    <a:lnTo>
                      <a:pt x="200" y="580"/>
                    </a:lnTo>
                    <a:lnTo>
                      <a:pt x="203" y="592"/>
                    </a:lnTo>
                    <a:lnTo>
                      <a:pt x="200" y="602"/>
                    </a:lnTo>
                    <a:lnTo>
                      <a:pt x="199" y="604"/>
                    </a:lnTo>
                    <a:lnTo>
                      <a:pt x="210" y="624"/>
                    </a:lnTo>
                    <a:lnTo>
                      <a:pt x="197" y="664"/>
                    </a:lnTo>
                    <a:lnTo>
                      <a:pt x="218" y="653"/>
                    </a:lnTo>
                    <a:lnTo>
                      <a:pt x="270" y="624"/>
                    </a:lnTo>
                    <a:lnTo>
                      <a:pt x="281" y="618"/>
                    </a:lnTo>
                    <a:lnTo>
                      <a:pt x="301" y="591"/>
                    </a:lnTo>
                    <a:lnTo>
                      <a:pt x="312" y="573"/>
                    </a:lnTo>
                    <a:lnTo>
                      <a:pt x="323" y="553"/>
                    </a:lnTo>
                    <a:lnTo>
                      <a:pt x="323" y="551"/>
                    </a:lnTo>
                    <a:lnTo>
                      <a:pt x="330" y="540"/>
                    </a:lnTo>
                    <a:lnTo>
                      <a:pt x="340" y="523"/>
                    </a:lnTo>
                    <a:lnTo>
                      <a:pt x="340" y="522"/>
                    </a:lnTo>
                    <a:lnTo>
                      <a:pt x="345" y="513"/>
                    </a:lnTo>
                    <a:lnTo>
                      <a:pt x="351" y="506"/>
                    </a:lnTo>
                    <a:lnTo>
                      <a:pt x="361" y="495"/>
                    </a:lnTo>
                    <a:lnTo>
                      <a:pt x="364" y="488"/>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5" name="Freeform 53"/>
              <p:cNvSpPr>
                <a:spLocks/>
              </p:cNvSpPr>
              <p:nvPr/>
            </p:nvSpPr>
            <p:spPr bwMode="auto">
              <a:xfrm>
                <a:off x="4770440" y="3251203"/>
                <a:ext cx="1308101" cy="1457327"/>
              </a:xfrm>
              <a:custGeom>
                <a:avLst/>
                <a:gdLst>
                  <a:gd name="T0" fmla="*/ 362 w 854"/>
                  <a:gd name="T1" fmla="*/ 613 h 951"/>
                  <a:gd name="T2" fmla="*/ 387 w 854"/>
                  <a:gd name="T3" fmla="*/ 649 h 951"/>
                  <a:gd name="T4" fmla="*/ 402 w 854"/>
                  <a:gd name="T5" fmla="*/ 726 h 951"/>
                  <a:gd name="T6" fmla="*/ 339 w 854"/>
                  <a:gd name="T7" fmla="*/ 791 h 951"/>
                  <a:gd name="T8" fmla="*/ 322 w 854"/>
                  <a:gd name="T9" fmla="*/ 902 h 951"/>
                  <a:gd name="T10" fmla="*/ 289 w 854"/>
                  <a:gd name="T11" fmla="*/ 917 h 951"/>
                  <a:gd name="T12" fmla="*/ 213 w 854"/>
                  <a:gd name="T13" fmla="*/ 866 h 951"/>
                  <a:gd name="T14" fmla="*/ 182 w 854"/>
                  <a:gd name="T15" fmla="*/ 902 h 951"/>
                  <a:gd name="T16" fmla="*/ 117 w 854"/>
                  <a:gd name="T17" fmla="*/ 848 h 951"/>
                  <a:gd name="T18" fmla="*/ 89 w 854"/>
                  <a:gd name="T19" fmla="*/ 785 h 951"/>
                  <a:gd name="T20" fmla="*/ 58 w 854"/>
                  <a:gd name="T21" fmla="*/ 743 h 951"/>
                  <a:gd name="T22" fmla="*/ 6 w 854"/>
                  <a:gd name="T23" fmla="*/ 671 h 951"/>
                  <a:gd name="T24" fmla="*/ 22 w 854"/>
                  <a:gd name="T25" fmla="*/ 652 h 951"/>
                  <a:gd name="T26" fmla="*/ 33 w 854"/>
                  <a:gd name="T27" fmla="*/ 654 h 951"/>
                  <a:gd name="T28" fmla="*/ 41 w 854"/>
                  <a:gd name="T29" fmla="*/ 627 h 951"/>
                  <a:gd name="T30" fmla="*/ 79 w 854"/>
                  <a:gd name="T31" fmla="*/ 589 h 951"/>
                  <a:gd name="T32" fmla="*/ 91 w 854"/>
                  <a:gd name="T33" fmla="*/ 574 h 951"/>
                  <a:gd name="T34" fmla="*/ 103 w 854"/>
                  <a:gd name="T35" fmla="*/ 532 h 951"/>
                  <a:gd name="T36" fmla="*/ 122 w 854"/>
                  <a:gd name="T37" fmla="*/ 519 h 951"/>
                  <a:gd name="T38" fmla="*/ 126 w 854"/>
                  <a:gd name="T39" fmla="*/ 494 h 951"/>
                  <a:gd name="T40" fmla="*/ 143 w 854"/>
                  <a:gd name="T41" fmla="*/ 483 h 951"/>
                  <a:gd name="T42" fmla="*/ 178 w 854"/>
                  <a:gd name="T43" fmla="*/ 474 h 951"/>
                  <a:gd name="T44" fmla="*/ 203 w 854"/>
                  <a:gd name="T45" fmla="*/ 475 h 951"/>
                  <a:gd name="T46" fmla="*/ 216 w 854"/>
                  <a:gd name="T47" fmla="*/ 491 h 951"/>
                  <a:gd name="T48" fmla="*/ 225 w 854"/>
                  <a:gd name="T49" fmla="*/ 493 h 951"/>
                  <a:gd name="T50" fmla="*/ 214 w 854"/>
                  <a:gd name="T51" fmla="*/ 467 h 951"/>
                  <a:gd name="T52" fmla="*/ 209 w 854"/>
                  <a:gd name="T53" fmla="*/ 444 h 951"/>
                  <a:gd name="T54" fmla="*/ 233 w 854"/>
                  <a:gd name="T55" fmla="*/ 456 h 951"/>
                  <a:gd name="T56" fmla="*/ 242 w 854"/>
                  <a:gd name="T57" fmla="*/ 452 h 951"/>
                  <a:gd name="T58" fmla="*/ 228 w 854"/>
                  <a:gd name="T59" fmla="*/ 423 h 951"/>
                  <a:gd name="T60" fmla="*/ 215 w 854"/>
                  <a:gd name="T61" fmla="*/ 406 h 951"/>
                  <a:gd name="T62" fmla="*/ 213 w 854"/>
                  <a:gd name="T63" fmla="*/ 392 h 951"/>
                  <a:gd name="T64" fmla="*/ 217 w 854"/>
                  <a:gd name="T65" fmla="*/ 368 h 951"/>
                  <a:gd name="T66" fmla="*/ 216 w 854"/>
                  <a:gd name="T67" fmla="*/ 341 h 951"/>
                  <a:gd name="T68" fmla="*/ 226 w 854"/>
                  <a:gd name="T69" fmla="*/ 315 h 951"/>
                  <a:gd name="T70" fmla="*/ 220 w 854"/>
                  <a:gd name="T71" fmla="*/ 293 h 951"/>
                  <a:gd name="T72" fmla="*/ 206 w 854"/>
                  <a:gd name="T73" fmla="*/ 274 h 951"/>
                  <a:gd name="T74" fmla="*/ 197 w 854"/>
                  <a:gd name="T75" fmla="*/ 265 h 951"/>
                  <a:gd name="T76" fmla="*/ 283 w 854"/>
                  <a:gd name="T77" fmla="*/ 229 h 951"/>
                  <a:gd name="T78" fmla="*/ 417 w 854"/>
                  <a:gd name="T79" fmla="*/ 237 h 951"/>
                  <a:gd name="T80" fmla="*/ 513 w 854"/>
                  <a:gd name="T81" fmla="*/ 162 h 951"/>
                  <a:gd name="T82" fmla="*/ 619 w 854"/>
                  <a:gd name="T83" fmla="*/ 192 h 951"/>
                  <a:gd name="T84" fmla="*/ 640 w 854"/>
                  <a:gd name="T85" fmla="*/ 148 h 951"/>
                  <a:gd name="T86" fmla="*/ 634 w 854"/>
                  <a:gd name="T87" fmla="*/ 105 h 951"/>
                  <a:gd name="T88" fmla="*/ 616 w 854"/>
                  <a:gd name="T89" fmla="*/ 39 h 951"/>
                  <a:gd name="T90" fmla="*/ 705 w 854"/>
                  <a:gd name="T91" fmla="*/ 17 h 951"/>
                  <a:gd name="T92" fmla="*/ 788 w 854"/>
                  <a:gd name="T93" fmla="*/ 99 h 951"/>
                  <a:gd name="T94" fmla="*/ 806 w 854"/>
                  <a:gd name="T95" fmla="*/ 229 h 951"/>
                  <a:gd name="T96" fmla="*/ 788 w 854"/>
                  <a:gd name="T97" fmla="*/ 271 h 951"/>
                  <a:gd name="T98" fmla="*/ 716 w 854"/>
                  <a:gd name="T99" fmla="*/ 291 h 951"/>
                  <a:gd name="T100" fmla="*/ 686 w 854"/>
                  <a:gd name="T101" fmla="*/ 316 h 951"/>
                  <a:gd name="T102" fmla="*/ 583 w 854"/>
                  <a:gd name="T103" fmla="*/ 370 h 951"/>
                  <a:gd name="T104" fmla="*/ 531 w 854"/>
                  <a:gd name="T105" fmla="*/ 410 h 951"/>
                  <a:gd name="T106" fmla="*/ 476 w 854"/>
                  <a:gd name="T107" fmla="*/ 417 h 951"/>
                  <a:gd name="T108" fmla="*/ 483 w 854"/>
                  <a:gd name="T109" fmla="*/ 486 h 951"/>
                  <a:gd name="T110" fmla="*/ 450 w 854"/>
                  <a:gd name="T111" fmla="*/ 505 h 951"/>
                  <a:gd name="T112" fmla="*/ 380 w 854"/>
                  <a:gd name="T113" fmla="*/ 574 h 9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4"/>
                  <a:gd name="T172" fmla="*/ 0 h 951"/>
                  <a:gd name="T173" fmla="*/ 854 w 854"/>
                  <a:gd name="T174" fmla="*/ 951 h 9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4" h="951">
                    <a:moveTo>
                      <a:pt x="382" y="598"/>
                    </a:moveTo>
                    <a:lnTo>
                      <a:pt x="377" y="602"/>
                    </a:lnTo>
                    <a:lnTo>
                      <a:pt x="360" y="623"/>
                    </a:lnTo>
                    <a:lnTo>
                      <a:pt x="375" y="635"/>
                    </a:lnTo>
                    <a:lnTo>
                      <a:pt x="379" y="650"/>
                    </a:lnTo>
                    <a:lnTo>
                      <a:pt x="377" y="661"/>
                    </a:lnTo>
                    <a:lnTo>
                      <a:pt x="391" y="673"/>
                    </a:lnTo>
                    <a:lnTo>
                      <a:pt x="401" y="672"/>
                    </a:lnTo>
                    <a:lnTo>
                      <a:pt x="419" y="685"/>
                    </a:lnTo>
                    <a:lnTo>
                      <a:pt x="418" y="708"/>
                    </a:lnTo>
                    <a:lnTo>
                      <a:pt x="418" y="709"/>
                    </a:lnTo>
                    <a:lnTo>
                      <a:pt x="417" y="752"/>
                    </a:lnTo>
                    <a:lnTo>
                      <a:pt x="428" y="763"/>
                    </a:lnTo>
                    <a:lnTo>
                      <a:pt x="395" y="778"/>
                    </a:lnTo>
                    <a:lnTo>
                      <a:pt x="390" y="783"/>
                    </a:lnTo>
                    <a:lnTo>
                      <a:pt x="351" y="819"/>
                    </a:lnTo>
                    <a:lnTo>
                      <a:pt x="347" y="823"/>
                    </a:lnTo>
                    <a:lnTo>
                      <a:pt x="353" y="897"/>
                    </a:lnTo>
                    <a:lnTo>
                      <a:pt x="343" y="904"/>
                    </a:lnTo>
                    <a:lnTo>
                      <a:pt x="334" y="934"/>
                    </a:lnTo>
                    <a:lnTo>
                      <a:pt x="330" y="947"/>
                    </a:lnTo>
                    <a:lnTo>
                      <a:pt x="330" y="948"/>
                    </a:lnTo>
                    <a:lnTo>
                      <a:pt x="329" y="948"/>
                    </a:lnTo>
                    <a:lnTo>
                      <a:pt x="300" y="950"/>
                    </a:lnTo>
                    <a:lnTo>
                      <a:pt x="285" y="926"/>
                    </a:lnTo>
                    <a:lnTo>
                      <a:pt x="276" y="922"/>
                    </a:lnTo>
                    <a:lnTo>
                      <a:pt x="254" y="921"/>
                    </a:lnTo>
                    <a:lnTo>
                      <a:pt x="221" y="897"/>
                    </a:lnTo>
                    <a:lnTo>
                      <a:pt x="211" y="890"/>
                    </a:lnTo>
                    <a:lnTo>
                      <a:pt x="210" y="890"/>
                    </a:lnTo>
                    <a:lnTo>
                      <a:pt x="196" y="897"/>
                    </a:lnTo>
                    <a:lnTo>
                      <a:pt x="189" y="934"/>
                    </a:lnTo>
                    <a:lnTo>
                      <a:pt x="173" y="940"/>
                    </a:lnTo>
                    <a:lnTo>
                      <a:pt x="173" y="939"/>
                    </a:lnTo>
                    <a:lnTo>
                      <a:pt x="142" y="898"/>
                    </a:lnTo>
                    <a:lnTo>
                      <a:pt x="121" y="878"/>
                    </a:lnTo>
                    <a:lnTo>
                      <a:pt x="110" y="862"/>
                    </a:lnTo>
                    <a:lnTo>
                      <a:pt x="95" y="818"/>
                    </a:lnTo>
                    <a:lnTo>
                      <a:pt x="94" y="814"/>
                    </a:lnTo>
                    <a:lnTo>
                      <a:pt x="92" y="813"/>
                    </a:lnTo>
                    <a:lnTo>
                      <a:pt x="81" y="808"/>
                    </a:lnTo>
                    <a:lnTo>
                      <a:pt x="73" y="786"/>
                    </a:lnTo>
                    <a:lnTo>
                      <a:pt x="63" y="780"/>
                    </a:lnTo>
                    <a:lnTo>
                      <a:pt x="60" y="770"/>
                    </a:lnTo>
                    <a:lnTo>
                      <a:pt x="52" y="745"/>
                    </a:lnTo>
                    <a:lnTo>
                      <a:pt x="1" y="708"/>
                    </a:lnTo>
                    <a:lnTo>
                      <a:pt x="0" y="706"/>
                    </a:lnTo>
                    <a:lnTo>
                      <a:pt x="6" y="695"/>
                    </a:lnTo>
                    <a:lnTo>
                      <a:pt x="13" y="690"/>
                    </a:lnTo>
                    <a:lnTo>
                      <a:pt x="16" y="679"/>
                    </a:lnTo>
                    <a:lnTo>
                      <a:pt x="19" y="676"/>
                    </a:lnTo>
                    <a:lnTo>
                      <a:pt x="23" y="675"/>
                    </a:lnTo>
                    <a:lnTo>
                      <a:pt x="26" y="676"/>
                    </a:lnTo>
                    <a:lnTo>
                      <a:pt x="27" y="680"/>
                    </a:lnTo>
                    <a:lnTo>
                      <a:pt x="31" y="681"/>
                    </a:lnTo>
                    <a:lnTo>
                      <a:pt x="34" y="678"/>
                    </a:lnTo>
                    <a:lnTo>
                      <a:pt x="34" y="671"/>
                    </a:lnTo>
                    <a:lnTo>
                      <a:pt x="33" y="667"/>
                    </a:lnTo>
                    <a:lnTo>
                      <a:pt x="36" y="659"/>
                    </a:lnTo>
                    <a:lnTo>
                      <a:pt x="42" y="650"/>
                    </a:lnTo>
                    <a:lnTo>
                      <a:pt x="44" y="649"/>
                    </a:lnTo>
                    <a:lnTo>
                      <a:pt x="48" y="641"/>
                    </a:lnTo>
                    <a:lnTo>
                      <a:pt x="67" y="621"/>
                    </a:lnTo>
                    <a:lnTo>
                      <a:pt x="82" y="610"/>
                    </a:lnTo>
                    <a:lnTo>
                      <a:pt x="83" y="604"/>
                    </a:lnTo>
                    <a:lnTo>
                      <a:pt x="84" y="603"/>
                    </a:lnTo>
                    <a:lnTo>
                      <a:pt x="87" y="601"/>
                    </a:lnTo>
                    <a:lnTo>
                      <a:pt x="94" y="595"/>
                    </a:lnTo>
                    <a:lnTo>
                      <a:pt x="99" y="581"/>
                    </a:lnTo>
                    <a:lnTo>
                      <a:pt x="103" y="563"/>
                    </a:lnTo>
                    <a:lnTo>
                      <a:pt x="105" y="557"/>
                    </a:lnTo>
                    <a:lnTo>
                      <a:pt x="107" y="551"/>
                    </a:lnTo>
                    <a:lnTo>
                      <a:pt x="111" y="549"/>
                    </a:lnTo>
                    <a:lnTo>
                      <a:pt x="117" y="547"/>
                    </a:lnTo>
                    <a:lnTo>
                      <a:pt x="120" y="545"/>
                    </a:lnTo>
                    <a:lnTo>
                      <a:pt x="126" y="538"/>
                    </a:lnTo>
                    <a:lnTo>
                      <a:pt x="126" y="526"/>
                    </a:lnTo>
                    <a:lnTo>
                      <a:pt x="126" y="517"/>
                    </a:lnTo>
                    <a:lnTo>
                      <a:pt x="127" y="515"/>
                    </a:lnTo>
                    <a:lnTo>
                      <a:pt x="131" y="512"/>
                    </a:lnTo>
                    <a:lnTo>
                      <a:pt x="134" y="512"/>
                    </a:lnTo>
                    <a:lnTo>
                      <a:pt x="140" y="512"/>
                    </a:lnTo>
                    <a:lnTo>
                      <a:pt x="145" y="509"/>
                    </a:lnTo>
                    <a:lnTo>
                      <a:pt x="148" y="500"/>
                    </a:lnTo>
                    <a:lnTo>
                      <a:pt x="155" y="497"/>
                    </a:lnTo>
                    <a:lnTo>
                      <a:pt x="173" y="497"/>
                    </a:lnTo>
                    <a:lnTo>
                      <a:pt x="180" y="494"/>
                    </a:lnTo>
                    <a:lnTo>
                      <a:pt x="184" y="491"/>
                    </a:lnTo>
                    <a:lnTo>
                      <a:pt x="185" y="490"/>
                    </a:lnTo>
                    <a:lnTo>
                      <a:pt x="186" y="489"/>
                    </a:lnTo>
                    <a:lnTo>
                      <a:pt x="200" y="487"/>
                    </a:lnTo>
                    <a:lnTo>
                      <a:pt x="210" y="492"/>
                    </a:lnTo>
                    <a:lnTo>
                      <a:pt x="219" y="499"/>
                    </a:lnTo>
                    <a:lnTo>
                      <a:pt x="223" y="504"/>
                    </a:lnTo>
                    <a:lnTo>
                      <a:pt x="223" y="506"/>
                    </a:lnTo>
                    <a:lnTo>
                      <a:pt x="224" y="509"/>
                    </a:lnTo>
                    <a:lnTo>
                      <a:pt x="225" y="510"/>
                    </a:lnTo>
                    <a:lnTo>
                      <a:pt x="226" y="512"/>
                    </a:lnTo>
                    <a:lnTo>
                      <a:pt x="231" y="512"/>
                    </a:lnTo>
                    <a:lnTo>
                      <a:pt x="233" y="511"/>
                    </a:lnTo>
                    <a:lnTo>
                      <a:pt x="236" y="507"/>
                    </a:lnTo>
                    <a:lnTo>
                      <a:pt x="236" y="500"/>
                    </a:lnTo>
                    <a:lnTo>
                      <a:pt x="234" y="493"/>
                    </a:lnTo>
                    <a:lnTo>
                      <a:pt x="222" y="484"/>
                    </a:lnTo>
                    <a:lnTo>
                      <a:pt x="215" y="476"/>
                    </a:lnTo>
                    <a:lnTo>
                      <a:pt x="212" y="467"/>
                    </a:lnTo>
                    <a:lnTo>
                      <a:pt x="214" y="461"/>
                    </a:lnTo>
                    <a:lnTo>
                      <a:pt x="217" y="460"/>
                    </a:lnTo>
                    <a:lnTo>
                      <a:pt x="221" y="460"/>
                    </a:lnTo>
                    <a:lnTo>
                      <a:pt x="225" y="462"/>
                    </a:lnTo>
                    <a:lnTo>
                      <a:pt x="228" y="463"/>
                    </a:lnTo>
                    <a:lnTo>
                      <a:pt x="242" y="472"/>
                    </a:lnTo>
                    <a:lnTo>
                      <a:pt x="246" y="474"/>
                    </a:lnTo>
                    <a:lnTo>
                      <a:pt x="249" y="474"/>
                    </a:lnTo>
                    <a:lnTo>
                      <a:pt x="250" y="473"/>
                    </a:lnTo>
                    <a:lnTo>
                      <a:pt x="251" y="468"/>
                    </a:lnTo>
                    <a:lnTo>
                      <a:pt x="241" y="458"/>
                    </a:lnTo>
                    <a:lnTo>
                      <a:pt x="240" y="457"/>
                    </a:lnTo>
                    <a:lnTo>
                      <a:pt x="237" y="441"/>
                    </a:lnTo>
                    <a:lnTo>
                      <a:pt x="236" y="438"/>
                    </a:lnTo>
                    <a:lnTo>
                      <a:pt x="236" y="436"/>
                    </a:lnTo>
                    <a:lnTo>
                      <a:pt x="233" y="429"/>
                    </a:lnTo>
                    <a:lnTo>
                      <a:pt x="228" y="424"/>
                    </a:lnTo>
                    <a:lnTo>
                      <a:pt x="223" y="421"/>
                    </a:lnTo>
                    <a:lnTo>
                      <a:pt x="219" y="419"/>
                    </a:lnTo>
                    <a:lnTo>
                      <a:pt x="217" y="414"/>
                    </a:lnTo>
                    <a:lnTo>
                      <a:pt x="218" y="410"/>
                    </a:lnTo>
                    <a:lnTo>
                      <a:pt x="221" y="406"/>
                    </a:lnTo>
                    <a:lnTo>
                      <a:pt x="225" y="400"/>
                    </a:lnTo>
                    <a:lnTo>
                      <a:pt x="226" y="395"/>
                    </a:lnTo>
                    <a:lnTo>
                      <a:pt x="225" y="392"/>
                    </a:lnTo>
                    <a:lnTo>
                      <a:pt x="225" y="381"/>
                    </a:lnTo>
                    <a:lnTo>
                      <a:pt x="225" y="379"/>
                    </a:lnTo>
                    <a:lnTo>
                      <a:pt x="224" y="369"/>
                    </a:lnTo>
                    <a:lnTo>
                      <a:pt x="220" y="360"/>
                    </a:lnTo>
                    <a:lnTo>
                      <a:pt x="224" y="353"/>
                    </a:lnTo>
                    <a:lnTo>
                      <a:pt x="224" y="346"/>
                    </a:lnTo>
                    <a:lnTo>
                      <a:pt x="224" y="337"/>
                    </a:lnTo>
                    <a:lnTo>
                      <a:pt x="232" y="331"/>
                    </a:lnTo>
                    <a:lnTo>
                      <a:pt x="234" y="326"/>
                    </a:lnTo>
                    <a:lnTo>
                      <a:pt x="234" y="317"/>
                    </a:lnTo>
                    <a:lnTo>
                      <a:pt x="233" y="314"/>
                    </a:lnTo>
                    <a:lnTo>
                      <a:pt x="229" y="306"/>
                    </a:lnTo>
                    <a:lnTo>
                      <a:pt x="228" y="304"/>
                    </a:lnTo>
                    <a:lnTo>
                      <a:pt x="222" y="293"/>
                    </a:lnTo>
                    <a:lnTo>
                      <a:pt x="218" y="285"/>
                    </a:lnTo>
                    <a:lnTo>
                      <a:pt x="217" y="284"/>
                    </a:lnTo>
                    <a:lnTo>
                      <a:pt x="214" y="284"/>
                    </a:lnTo>
                    <a:lnTo>
                      <a:pt x="210" y="288"/>
                    </a:lnTo>
                    <a:lnTo>
                      <a:pt x="206" y="288"/>
                    </a:lnTo>
                    <a:lnTo>
                      <a:pt x="204" y="285"/>
                    </a:lnTo>
                    <a:lnTo>
                      <a:pt x="204" y="275"/>
                    </a:lnTo>
                    <a:lnTo>
                      <a:pt x="218" y="258"/>
                    </a:lnTo>
                    <a:lnTo>
                      <a:pt x="237" y="249"/>
                    </a:lnTo>
                    <a:lnTo>
                      <a:pt x="243" y="234"/>
                    </a:lnTo>
                    <a:lnTo>
                      <a:pt x="293" y="237"/>
                    </a:lnTo>
                    <a:lnTo>
                      <a:pt x="314" y="223"/>
                    </a:lnTo>
                    <a:lnTo>
                      <a:pt x="340" y="206"/>
                    </a:lnTo>
                    <a:lnTo>
                      <a:pt x="344" y="237"/>
                    </a:lnTo>
                    <a:lnTo>
                      <a:pt x="432" y="246"/>
                    </a:lnTo>
                    <a:lnTo>
                      <a:pt x="466" y="234"/>
                    </a:lnTo>
                    <a:lnTo>
                      <a:pt x="507" y="167"/>
                    </a:lnTo>
                    <a:lnTo>
                      <a:pt x="517" y="171"/>
                    </a:lnTo>
                    <a:lnTo>
                      <a:pt x="532" y="168"/>
                    </a:lnTo>
                    <a:lnTo>
                      <a:pt x="545" y="202"/>
                    </a:lnTo>
                    <a:lnTo>
                      <a:pt x="546" y="204"/>
                    </a:lnTo>
                    <a:lnTo>
                      <a:pt x="611" y="210"/>
                    </a:lnTo>
                    <a:lnTo>
                      <a:pt x="642" y="199"/>
                    </a:lnTo>
                    <a:lnTo>
                      <a:pt x="643" y="181"/>
                    </a:lnTo>
                    <a:lnTo>
                      <a:pt x="627" y="158"/>
                    </a:lnTo>
                    <a:lnTo>
                      <a:pt x="647" y="150"/>
                    </a:lnTo>
                    <a:lnTo>
                      <a:pt x="663" y="153"/>
                    </a:lnTo>
                    <a:lnTo>
                      <a:pt x="669" y="149"/>
                    </a:lnTo>
                    <a:lnTo>
                      <a:pt x="670" y="135"/>
                    </a:lnTo>
                    <a:lnTo>
                      <a:pt x="658" y="127"/>
                    </a:lnTo>
                    <a:lnTo>
                      <a:pt x="657" y="109"/>
                    </a:lnTo>
                    <a:lnTo>
                      <a:pt x="665" y="106"/>
                    </a:lnTo>
                    <a:lnTo>
                      <a:pt x="669" y="75"/>
                    </a:lnTo>
                    <a:lnTo>
                      <a:pt x="651" y="68"/>
                    </a:lnTo>
                    <a:lnTo>
                      <a:pt x="638" y="40"/>
                    </a:lnTo>
                    <a:lnTo>
                      <a:pt x="643" y="24"/>
                    </a:lnTo>
                    <a:lnTo>
                      <a:pt x="657" y="18"/>
                    </a:lnTo>
                    <a:lnTo>
                      <a:pt x="660" y="0"/>
                    </a:lnTo>
                    <a:lnTo>
                      <a:pt x="731" y="18"/>
                    </a:lnTo>
                    <a:lnTo>
                      <a:pt x="772" y="15"/>
                    </a:lnTo>
                    <a:lnTo>
                      <a:pt x="774" y="17"/>
                    </a:lnTo>
                    <a:lnTo>
                      <a:pt x="791" y="62"/>
                    </a:lnTo>
                    <a:lnTo>
                      <a:pt x="817" y="103"/>
                    </a:lnTo>
                    <a:lnTo>
                      <a:pt x="838" y="160"/>
                    </a:lnTo>
                    <a:lnTo>
                      <a:pt x="846" y="187"/>
                    </a:lnTo>
                    <a:lnTo>
                      <a:pt x="853" y="240"/>
                    </a:lnTo>
                    <a:lnTo>
                      <a:pt x="835" y="237"/>
                    </a:lnTo>
                    <a:lnTo>
                      <a:pt x="816" y="250"/>
                    </a:lnTo>
                    <a:lnTo>
                      <a:pt x="806" y="260"/>
                    </a:lnTo>
                    <a:lnTo>
                      <a:pt x="809" y="267"/>
                    </a:lnTo>
                    <a:lnTo>
                      <a:pt x="817" y="281"/>
                    </a:lnTo>
                    <a:lnTo>
                      <a:pt x="809" y="299"/>
                    </a:lnTo>
                    <a:lnTo>
                      <a:pt x="808" y="301"/>
                    </a:lnTo>
                    <a:lnTo>
                      <a:pt x="777" y="306"/>
                    </a:lnTo>
                    <a:lnTo>
                      <a:pt x="742" y="301"/>
                    </a:lnTo>
                    <a:lnTo>
                      <a:pt x="739" y="298"/>
                    </a:lnTo>
                    <a:lnTo>
                      <a:pt x="733" y="314"/>
                    </a:lnTo>
                    <a:lnTo>
                      <a:pt x="725" y="325"/>
                    </a:lnTo>
                    <a:lnTo>
                      <a:pt x="711" y="327"/>
                    </a:lnTo>
                    <a:lnTo>
                      <a:pt x="703" y="322"/>
                    </a:lnTo>
                    <a:lnTo>
                      <a:pt x="664" y="341"/>
                    </a:lnTo>
                    <a:lnTo>
                      <a:pt x="659" y="372"/>
                    </a:lnTo>
                    <a:lnTo>
                      <a:pt x="604" y="383"/>
                    </a:lnTo>
                    <a:lnTo>
                      <a:pt x="588" y="386"/>
                    </a:lnTo>
                    <a:lnTo>
                      <a:pt x="577" y="394"/>
                    </a:lnTo>
                    <a:lnTo>
                      <a:pt x="567" y="432"/>
                    </a:lnTo>
                    <a:lnTo>
                      <a:pt x="550" y="425"/>
                    </a:lnTo>
                    <a:lnTo>
                      <a:pt x="536" y="422"/>
                    </a:lnTo>
                    <a:lnTo>
                      <a:pt x="530" y="429"/>
                    </a:lnTo>
                    <a:lnTo>
                      <a:pt x="522" y="433"/>
                    </a:lnTo>
                    <a:lnTo>
                      <a:pt x="493" y="432"/>
                    </a:lnTo>
                    <a:lnTo>
                      <a:pt x="489" y="441"/>
                    </a:lnTo>
                    <a:lnTo>
                      <a:pt x="485" y="453"/>
                    </a:lnTo>
                    <a:lnTo>
                      <a:pt x="500" y="470"/>
                    </a:lnTo>
                    <a:lnTo>
                      <a:pt x="501" y="503"/>
                    </a:lnTo>
                    <a:lnTo>
                      <a:pt x="497" y="521"/>
                    </a:lnTo>
                    <a:lnTo>
                      <a:pt x="469" y="517"/>
                    </a:lnTo>
                    <a:lnTo>
                      <a:pt x="467" y="523"/>
                    </a:lnTo>
                    <a:lnTo>
                      <a:pt x="466" y="523"/>
                    </a:lnTo>
                    <a:lnTo>
                      <a:pt x="438" y="537"/>
                    </a:lnTo>
                    <a:lnTo>
                      <a:pt x="429" y="566"/>
                    </a:lnTo>
                    <a:lnTo>
                      <a:pt x="403" y="578"/>
                    </a:lnTo>
                    <a:lnTo>
                      <a:pt x="394" y="595"/>
                    </a:lnTo>
                    <a:lnTo>
                      <a:pt x="382" y="598"/>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6" name="Freeform 54"/>
              <p:cNvSpPr>
                <a:spLocks/>
              </p:cNvSpPr>
              <p:nvPr/>
            </p:nvSpPr>
            <p:spPr bwMode="auto">
              <a:xfrm>
                <a:off x="5321303" y="3708403"/>
                <a:ext cx="879476" cy="881063"/>
              </a:xfrm>
              <a:custGeom>
                <a:avLst/>
                <a:gdLst>
                  <a:gd name="T0" fmla="*/ 155 w 574"/>
                  <a:gd name="T1" fmla="*/ 470 h 575"/>
                  <a:gd name="T2" fmla="*/ 244 w 574"/>
                  <a:gd name="T3" fmla="*/ 541 h 575"/>
                  <a:gd name="T4" fmla="*/ 266 w 574"/>
                  <a:gd name="T5" fmla="*/ 529 h 575"/>
                  <a:gd name="T6" fmla="*/ 343 w 574"/>
                  <a:gd name="T7" fmla="*/ 505 h 575"/>
                  <a:gd name="T8" fmla="*/ 440 w 574"/>
                  <a:gd name="T9" fmla="*/ 488 h 575"/>
                  <a:gd name="T10" fmla="*/ 472 w 574"/>
                  <a:gd name="T11" fmla="*/ 526 h 575"/>
                  <a:gd name="T12" fmla="*/ 488 w 574"/>
                  <a:gd name="T13" fmla="*/ 524 h 575"/>
                  <a:gd name="T14" fmla="*/ 491 w 574"/>
                  <a:gd name="T15" fmla="*/ 519 h 575"/>
                  <a:gd name="T16" fmla="*/ 518 w 574"/>
                  <a:gd name="T17" fmla="*/ 503 h 575"/>
                  <a:gd name="T18" fmla="*/ 538 w 574"/>
                  <a:gd name="T19" fmla="*/ 453 h 575"/>
                  <a:gd name="T20" fmla="*/ 553 w 574"/>
                  <a:gd name="T21" fmla="*/ 416 h 575"/>
                  <a:gd name="T22" fmla="*/ 544 w 574"/>
                  <a:gd name="T23" fmla="*/ 389 h 575"/>
                  <a:gd name="T24" fmla="*/ 543 w 574"/>
                  <a:gd name="T25" fmla="*/ 373 h 575"/>
                  <a:gd name="T26" fmla="*/ 516 w 574"/>
                  <a:gd name="T27" fmla="*/ 350 h 575"/>
                  <a:gd name="T28" fmla="*/ 486 w 574"/>
                  <a:gd name="T29" fmla="*/ 324 h 575"/>
                  <a:gd name="T30" fmla="*/ 476 w 574"/>
                  <a:gd name="T31" fmla="*/ 276 h 575"/>
                  <a:gd name="T32" fmla="*/ 486 w 574"/>
                  <a:gd name="T33" fmla="*/ 263 h 575"/>
                  <a:gd name="T34" fmla="*/ 486 w 574"/>
                  <a:gd name="T35" fmla="*/ 247 h 575"/>
                  <a:gd name="T36" fmla="*/ 481 w 574"/>
                  <a:gd name="T37" fmla="*/ 221 h 575"/>
                  <a:gd name="T38" fmla="*/ 472 w 574"/>
                  <a:gd name="T39" fmla="*/ 214 h 575"/>
                  <a:gd name="T40" fmla="*/ 436 w 574"/>
                  <a:gd name="T41" fmla="*/ 212 h 575"/>
                  <a:gd name="T42" fmla="*/ 423 w 574"/>
                  <a:gd name="T43" fmla="*/ 183 h 575"/>
                  <a:gd name="T44" fmla="*/ 421 w 574"/>
                  <a:gd name="T45" fmla="*/ 136 h 575"/>
                  <a:gd name="T46" fmla="*/ 442 w 574"/>
                  <a:gd name="T47" fmla="*/ 125 h 575"/>
                  <a:gd name="T48" fmla="*/ 450 w 574"/>
                  <a:gd name="T49" fmla="*/ 115 h 575"/>
                  <a:gd name="T50" fmla="*/ 443 w 574"/>
                  <a:gd name="T51" fmla="*/ 105 h 575"/>
                  <a:gd name="T52" fmla="*/ 452 w 574"/>
                  <a:gd name="T53" fmla="*/ 88 h 575"/>
                  <a:gd name="T54" fmla="*/ 435 w 574"/>
                  <a:gd name="T55" fmla="*/ 82 h 575"/>
                  <a:gd name="T56" fmla="*/ 419 w 574"/>
                  <a:gd name="T57" fmla="*/ 78 h 575"/>
                  <a:gd name="T58" fmla="*/ 429 w 574"/>
                  <a:gd name="T59" fmla="*/ 45 h 575"/>
                  <a:gd name="T60" fmla="*/ 431 w 574"/>
                  <a:gd name="T61" fmla="*/ 3 h 575"/>
                  <a:gd name="T62" fmla="*/ 368 w 574"/>
                  <a:gd name="T63" fmla="*/ 3 h 575"/>
                  <a:gd name="T64" fmla="*/ 359 w 574"/>
                  <a:gd name="T65" fmla="*/ 14 h 575"/>
                  <a:gd name="T66" fmla="*/ 339 w 574"/>
                  <a:gd name="T67" fmla="*/ 27 h 575"/>
                  <a:gd name="T68" fmla="*/ 293 w 574"/>
                  <a:gd name="T69" fmla="*/ 41 h 575"/>
                  <a:gd name="T70" fmla="*/ 235 w 574"/>
                  <a:gd name="T71" fmla="*/ 82 h 575"/>
                  <a:gd name="T72" fmla="*/ 208 w 574"/>
                  <a:gd name="T73" fmla="*/ 93 h 575"/>
                  <a:gd name="T74" fmla="*/ 183 w 574"/>
                  <a:gd name="T75" fmla="*/ 122 h 575"/>
                  <a:gd name="T76" fmla="*/ 164 w 574"/>
                  <a:gd name="T77" fmla="*/ 126 h 575"/>
                  <a:gd name="T78" fmla="*/ 127 w 574"/>
                  <a:gd name="T79" fmla="*/ 129 h 575"/>
                  <a:gd name="T80" fmla="*/ 121 w 574"/>
                  <a:gd name="T81" fmla="*/ 150 h 575"/>
                  <a:gd name="T82" fmla="*/ 136 w 574"/>
                  <a:gd name="T83" fmla="*/ 198 h 575"/>
                  <a:gd name="T84" fmla="*/ 105 w 574"/>
                  <a:gd name="T85" fmla="*/ 211 h 575"/>
                  <a:gd name="T86" fmla="*/ 102 w 574"/>
                  <a:gd name="T87" fmla="*/ 217 h 575"/>
                  <a:gd name="T88" fmla="*/ 67 w 574"/>
                  <a:gd name="T89" fmla="*/ 259 h 575"/>
                  <a:gd name="T90" fmla="*/ 33 w 574"/>
                  <a:gd name="T91" fmla="*/ 286 h 575"/>
                  <a:gd name="T92" fmla="*/ 16 w 574"/>
                  <a:gd name="T93" fmla="*/ 292 h 575"/>
                  <a:gd name="T94" fmla="*/ 14 w 574"/>
                  <a:gd name="T95" fmla="*/ 324 h 575"/>
                  <a:gd name="T96" fmla="*/ 16 w 574"/>
                  <a:gd name="T97" fmla="*/ 350 h 575"/>
                  <a:gd name="T98" fmla="*/ 40 w 574"/>
                  <a:gd name="T99" fmla="*/ 361 h 575"/>
                  <a:gd name="T100" fmla="*/ 57 w 574"/>
                  <a:gd name="T101" fmla="*/ 373 h 575"/>
                  <a:gd name="T102" fmla="*/ 56 w 574"/>
                  <a:gd name="T103" fmla="*/ 397 h 575"/>
                  <a:gd name="T104" fmla="*/ 65 w 574"/>
                  <a:gd name="T105" fmla="*/ 448 h 575"/>
                  <a:gd name="T106" fmla="*/ 108 w 574"/>
                  <a:gd name="T107" fmla="*/ 465 h 5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4"/>
                  <a:gd name="T163" fmla="*/ 0 h 575"/>
                  <a:gd name="T164" fmla="*/ 574 w 574"/>
                  <a:gd name="T165" fmla="*/ 575 h 5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4" h="575">
                    <a:moveTo>
                      <a:pt x="127" y="484"/>
                    </a:moveTo>
                    <a:lnTo>
                      <a:pt x="161" y="487"/>
                    </a:lnTo>
                    <a:lnTo>
                      <a:pt x="222" y="523"/>
                    </a:lnTo>
                    <a:lnTo>
                      <a:pt x="253" y="561"/>
                    </a:lnTo>
                    <a:lnTo>
                      <a:pt x="264" y="574"/>
                    </a:lnTo>
                    <a:lnTo>
                      <a:pt x="276" y="548"/>
                    </a:lnTo>
                    <a:lnTo>
                      <a:pt x="292" y="511"/>
                    </a:lnTo>
                    <a:lnTo>
                      <a:pt x="355" y="523"/>
                    </a:lnTo>
                    <a:lnTo>
                      <a:pt x="387" y="518"/>
                    </a:lnTo>
                    <a:lnTo>
                      <a:pt x="456" y="506"/>
                    </a:lnTo>
                    <a:lnTo>
                      <a:pt x="474" y="556"/>
                    </a:lnTo>
                    <a:lnTo>
                      <a:pt x="489" y="545"/>
                    </a:lnTo>
                    <a:lnTo>
                      <a:pt x="507" y="545"/>
                    </a:lnTo>
                    <a:lnTo>
                      <a:pt x="506" y="543"/>
                    </a:lnTo>
                    <a:lnTo>
                      <a:pt x="506" y="542"/>
                    </a:lnTo>
                    <a:lnTo>
                      <a:pt x="509" y="538"/>
                    </a:lnTo>
                    <a:lnTo>
                      <a:pt x="510" y="538"/>
                    </a:lnTo>
                    <a:lnTo>
                      <a:pt x="537" y="521"/>
                    </a:lnTo>
                    <a:lnTo>
                      <a:pt x="547" y="490"/>
                    </a:lnTo>
                    <a:lnTo>
                      <a:pt x="557" y="469"/>
                    </a:lnTo>
                    <a:lnTo>
                      <a:pt x="571" y="440"/>
                    </a:lnTo>
                    <a:lnTo>
                      <a:pt x="573" y="431"/>
                    </a:lnTo>
                    <a:lnTo>
                      <a:pt x="570" y="416"/>
                    </a:lnTo>
                    <a:lnTo>
                      <a:pt x="564" y="403"/>
                    </a:lnTo>
                    <a:lnTo>
                      <a:pt x="564" y="390"/>
                    </a:lnTo>
                    <a:lnTo>
                      <a:pt x="563" y="386"/>
                    </a:lnTo>
                    <a:lnTo>
                      <a:pt x="548" y="376"/>
                    </a:lnTo>
                    <a:lnTo>
                      <a:pt x="535" y="363"/>
                    </a:lnTo>
                    <a:lnTo>
                      <a:pt x="513" y="351"/>
                    </a:lnTo>
                    <a:lnTo>
                      <a:pt x="504" y="336"/>
                    </a:lnTo>
                    <a:lnTo>
                      <a:pt x="494" y="309"/>
                    </a:lnTo>
                    <a:lnTo>
                      <a:pt x="493" y="286"/>
                    </a:lnTo>
                    <a:lnTo>
                      <a:pt x="495" y="280"/>
                    </a:lnTo>
                    <a:lnTo>
                      <a:pt x="504" y="272"/>
                    </a:lnTo>
                    <a:lnTo>
                      <a:pt x="506" y="265"/>
                    </a:lnTo>
                    <a:lnTo>
                      <a:pt x="504" y="256"/>
                    </a:lnTo>
                    <a:lnTo>
                      <a:pt x="496" y="243"/>
                    </a:lnTo>
                    <a:lnTo>
                      <a:pt x="498" y="229"/>
                    </a:lnTo>
                    <a:lnTo>
                      <a:pt x="496" y="225"/>
                    </a:lnTo>
                    <a:lnTo>
                      <a:pt x="489" y="222"/>
                    </a:lnTo>
                    <a:lnTo>
                      <a:pt x="466" y="222"/>
                    </a:lnTo>
                    <a:lnTo>
                      <a:pt x="452" y="220"/>
                    </a:lnTo>
                    <a:lnTo>
                      <a:pt x="446" y="212"/>
                    </a:lnTo>
                    <a:lnTo>
                      <a:pt x="438" y="190"/>
                    </a:lnTo>
                    <a:lnTo>
                      <a:pt x="433" y="157"/>
                    </a:lnTo>
                    <a:lnTo>
                      <a:pt x="436" y="141"/>
                    </a:lnTo>
                    <a:lnTo>
                      <a:pt x="443" y="133"/>
                    </a:lnTo>
                    <a:lnTo>
                      <a:pt x="458" y="129"/>
                    </a:lnTo>
                    <a:lnTo>
                      <a:pt x="464" y="125"/>
                    </a:lnTo>
                    <a:lnTo>
                      <a:pt x="466" y="119"/>
                    </a:lnTo>
                    <a:lnTo>
                      <a:pt x="461" y="114"/>
                    </a:lnTo>
                    <a:lnTo>
                      <a:pt x="459" y="109"/>
                    </a:lnTo>
                    <a:lnTo>
                      <a:pt x="467" y="98"/>
                    </a:lnTo>
                    <a:lnTo>
                      <a:pt x="468" y="91"/>
                    </a:lnTo>
                    <a:lnTo>
                      <a:pt x="461" y="85"/>
                    </a:lnTo>
                    <a:lnTo>
                      <a:pt x="451" y="85"/>
                    </a:lnTo>
                    <a:lnTo>
                      <a:pt x="437" y="87"/>
                    </a:lnTo>
                    <a:lnTo>
                      <a:pt x="434" y="81"/>
                    </a:lnTo>
                    <a:lnTo>
                      <a:pt x="434" y="72"/>
                    </a:lnTo>
                    <a:lnTo>
                      <a:pt x="445" y="47"/>
                    </a:lnTo>
                    <a:lnTo>
                      <a:pt x="444" y="23"/>
                    </a:lnTo>
                    <a:lnTo>
                      <a:pt x="447" y="3"/>
                    </a:lnTo>
                    <a:lnTo>
                      <a:pt x="416" y="7"/>
                    </a:lnTo>
                    <a:lnTo>
                      <a:pt x="381" y="3"/>
                    </a:lnTo>
                    <a:lnTo>
                      <a:pt x="378" y="0"/>
                    </a:lnTo>
                    <a:lnTo>
                      <a:pt x="372" y="15"/>
                    </a:lnTo>
                    <a:lnTo>
                      <a:pt x="365" y="26"/>
                    </a:lnTo>
                    <a:lnTo>
                      <a:pt x="351" y="28"/>
                    </a:lnTo>
                    <a:lnTo>
                      <a:pt x="342" y="24"/>
                    </a:lnTo>
                    <a:lnTo>
                      <a:pt x="304" y="42"/>
                    </a:lnTo>
                    <a:lnTo>
                      <a:pt x="299" y="74"/>
                    </a:lnTo>
                    <a:lnTo>
                      <a:pt x="243" y="85"/>
                    </a:lnTo>
                    <a:lnTo>
                      <a:pt x="227" y="88"/>
                    </a:lnTo>
                    <a:lnTo>
                      <a:pt x="216" y="96"/>
                    </a:lnTo>
                    <a:lnTo>
                      <a:pt x="207" y="133"/>
                    </a:lnTo>
                    <a:lnTo>
                      <a:pt x="190" y="126"/>
                    </a:lnTo>
                    <a:lnTo>
                      <a:pt x="175" y="124"/>
                    </a:lnTo>
                    <a:lnTo>
                      <a:pt x="170" y="131"/>
                    </a:lnTo>
                    <a:lnTo>
                      <a:pt x="162" y="135"/>
                    </a:lnTo>
                    <a:lnTo>
                      <a:pt x="132" y="134"/>
                    </a:lnTo>
                    <a:lnTo>
                      <a:pt x="128" y="143"/>
                    </a:lnTo>
                    <a:lnTo>
                      <a:pt x="125" y="155"/>
                    </a:lnTo>
                    <a:lnTo>
                      <a:pt x="140" y="171"/>
                    </a:lnTo>
                    <a:lnTo>
                      <a:pt x="141" y="205"/>
                    </a:lnTo>
                    <a:lnTo>
                      <a:pt x="137" y="222"/>
                    </a:lnTo>
                    <a:lnTo>
                      <a:pt x="109" y="219"/>
                    </a:lnTo>
                    <a:lnTo>
                      <a:pt x="107" y="224"/>
                    </a:lnTo>
                    <a:lnTo>
                      <a:pt x="106" y="225"/>
                    </a:lnTo>
                    <a:lnTo>
                      <a:pt x="78" y="239"/>
                    </a:lnTo>
                    <a:lnTo>
                      <a:pt x="69" y="268"/>
                    </a:lnTo>
                    <a:lnTo>
                      <a:pt x="42" y="279"/>
                    </a:lnTo>
                    <a:lnTo>
                      <a:pt x="34" y="296"/>
                    </a:lnTo>
                    <a:lnTo>
                      <a:pt x="22" y="300"/>
                    </a:lnTo>
                    <a:lnTo>
                      <a:pt x="17" y="303"/>
                    </a:lnTo>
                    <a:lnTo>
                      <a:pt x="0" y="324"/>
                    </a:lnTo>
                    <a:lnTo>
                      <a:pt x="15" y="336"/>
                    </a:lnTo>
                    <a:lnTo>
                      <a:pt x="19" y="352"/>
                    </a:lnTo>
                    <a:lnTo>
                      <a:pt x="17" y="363"/>
                    </a:lnTo>
                    <a:lnTo>
                      <a:pt x="31" y="375"/>
                    </a:lnTo>
                    <a:lnTo>
                      <a:pt x="41" y="374"/>
                    </a:lnTo>
                    <a:lnTo>
                      <a:pt x="59" y="387"/>
                    </a:lnTo>
                    <a:lnTo>
                      <a:pt x="59" y="386"/>
                    </a:lnTo>
                    <a:lnTo>
                      <a:pt x="58" y="410"/>
                    </a:lnTo>
                    <a:lnTo>
                      <a:pt x="58" y="411"/>
                    </a:lnTo>
                    <a:lnTo>
                      <a:pt x="56" y="453"/>
                    </a:lnTo>
                    <a:lnTo>
                      <a:pt x="67" y="464"/>
                    </a:lnTo>
                    <a:lnTo>
                      <a:pt x="105" y="481"/>
                    </a:lnTo>
                    <a:lnTo>
                      <a:pt x="112" y="482"/>
                    </a:lnTo>
                    <a:lnTo>
                      <a:pt x="127" y="484"/>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7" name="Freeform 55"/>
              <p:cNvSpPr>
                <a:spLocks/>
              </p:cNvSpPr>
              <p:nvPr/>
            </p:nvSpPr>
            <p:spPr bwMode="auto">
              <a:xfrm>
                <a:off x="4362452" y="1530351"/>
                <a:ext cx="1638301" cy="2144715"/>
              </a:xfrm>
              <a:custGeom>
                <a:avLst/>
                <a:gdLst>
                  <a:gd name="T0" fmla="*/ 294 w 1070"/>
                  <a:gd name="T1" fmla="*/ 618 h 1400"/>
                  <a:gd name="T2" fmla="*/ 293 w 1070"/>
                  <a:gd name="T3" fmla="*/ 657 h 1400"/>
                  <a:gd name="T4" fmla="*/ 281 w 1070"/>
                  <a:gd name="T5" fmla="*/ 765 h 1400"/>
                  <a:gd name="T6" fmla="*/ 305 w 1070"/>
                  <a:gd name="T7" fmla="*/ 791 h 1400"/>
                  <a:gd name="T8" fmla="*/ 303 w 1070"/>
                  <a:gd name="T9" fmla="*/ 841 h 1400"/>
                  <a:gd name="T10" fmla="*/ 313 w 1070"/>
                  <a:gd name="T11" fmla="*/ 922 h 1400"/>
                  <a:gd name="T12" fmla="*/ 324 w 1070"/>
                  <a:gd name="T13" fmla="*/ 992 h 1400"/>
                  <a:gd name="T14" fmla="*/ 304 w 1070"/>
                  <a:gd name="T15" fmla="*/ 1066 h 1400"/>
                  <a:gd name="T16" fmla="*/ 286 w 1070"/>
                  <a:gd name="T17" fmla="*/ 1134 h 1400"/>
                  <a:gd name="T18" fmla="*/ 327 w 1070"/>
                  <a:gd name="T19" fmla="*/ 1219 h 1400"/>
                  <a:gd name="T20" fmla="*/ 354 w 1070"/>
                  <a:gd name="T21" fmla="*/ 1282 h 1400"/>
                  <a:gd name="T22" fmla="*/ 383 w 1070"/>
                  <a:gd name="T23" fmla="*/ 1301 h 1400"/>
                  <a:gd name="T24" fmla="*/ 387 w 1070"/>
                  <a:gd name="T25" fmla="*/ 1329 h 1400"/>
                  <a:gd name="T26" fmla="*/ 404 w 1070"/>
                  <a:gd name="T27" fmla="*/ 1336 h 1400"/>
                  <a:gd name="T28" fmla="*/ 431 w 1070"/>
                  <a:gd name="T29" fmla="*/ 1335 h 1400"/>
                  <a:gd name="T30" fmla="*/ 467 w 1070"/>
                  <a:gd name="T31" fmla="*/ 1334 h 1400"/>
                  <a:gd name="T32" fmla="*/ 584 w 1070"/>
                  <a:gd name="T33" fmla="*/ 1283 h 1400"/>
                  <a:gd name="T34" fmla="*/ 755 w 1070"/>
                  <a:gd name="T35" fmla="*/ 1249 h 1400"/>
                  <a:gd name="T36" fmla="*/ 875 w 1070"/>
                  <a:gd name="T37" fmla="*/ 1277 h 1400"/>
                  <a:gd name="T38" fmla="*/ 901 w 1070"/>
                  <a:gd name="T39" fmla="*/ 1228 h 1400"/>
                  <a:gd name="T40" fmla="*/ 902 w 1070"/>
                  <a:gd name="T41" fmla="*/ 1157 h 1400"/>
                  <a:gd name="T42" fmla="*/ 893 w 1070"/>
                  <a:gd name="T43" fmla="*/ 1085 h 1400"/>
                  <a:gd name="T44" fmla="*/ 990 w 1070"/>
                  <a:gd name="T45" fmla="*/ 1067 h 1400"/>
                  <a:gd name="T46" fmla="*/ 932 w 1070"/>
                  <a:gd name="T47" fmla="*/ 938 h 1400"/>
                  <a:gd name="T48" fmla="*/ 986 w 1070"/>
                  <a:gd name="T49" fmla="*/ 678 h 1400"/>
                  <a:gd name="T50" fmla="*/ 875 w 1070"/>
                  <a:gd name="T51" fmla="*/ 568 h 1400"/>
                  <a:gd name="T52" fmla="*/ 883 w 1070"/>
                  <a:gd name="T53" fmla="*/ 371 h 1400"/>
                  <a:gd name="T54" fmla="*/ 849 w 1070"/>
                  <a:gd name="T55" fmla="*/ 360 h 1400"/>
                  <a:gd name="T56" fmla="*/ 890 w 1070"/>
                  <a:gd name="T57" fmla="*/ 250 h 1400"/>
                  <a:gd name="T58" fmla="*/ 828 w 1070"/>
                  <a:gd name="T59" fmla="*/ 77 h 1400"/>
                  <a:gd name="T60" fmla="*/ 794 w 1070"/>
                  <a:gd name="T61" fmla="*/ 28 h 1400"/>
                  <a:gd name="T62" fmla="*/ 750 w 1070"/>
                  <a:gd name="T63" fmla="*/ 11 h 1400"/>
                  <a:gd name="T64" fmla="*/ 684 w 1070"/>
                  <a:gd name="T65" fmla="*/ 49 h 1400"/>
                  <a:gd name="T66" fmla="*/ 622 w 1070"/>
                  <a:gd name="T67" fmla="*/ 75 h 1400"/>
                  <a:gd name="T68" fmla="*/ 579 w 1070"/>
                  <a:gd name="T69" fmla="*/ 122 h 1400"/>
                  <a:gd name="T70" fmla="*/ 555 w 1070"/>
                  <a:gd name="T71" fmla="*/ 237 h 1400"/>
                  <a:gd name="T72" fmla="*/ 553 w 1070"/>
                  <a:gd name="T73" fmla="*/ 326 h 1400"/>
                  <a:gd name="T74" fmla="*/ 508 w 1070"/>
                  <a:gd name="T75" fmla="*/ 368 h 1400"/>
                  <a:gd name="T76" fmla="*/ 478 w 1070"/>
                  <a:gd name="T77" fmla="*/ 439 h 1400"/>
                  <a:gd name="T78" fmla="*/ 455 w 1070"/>
                  <a:gd name="T79" fmla="*/ 455 h 1400"/>
                  <a:gd name="T80" fmla="*/ 391 w 1070"/>
                  <a:gd name="T81" fmla="*/ 406 h 1400"/>
                  <a:gd name="T82" fmla="*/ 329 w 1070"/>
                  <a:gd name="T83" fmla="*/ 405 h 1400"/>
                  <a:gd name="T84" fmla="*/ 269 w 1070"/>
                  <a:gd name="T85" fmla="*/ 429 h 1400"/>
                  <a:gd name="T86" fmla="*/ 190 w 1070"/>
                  <a:gd name="T87" fmla="*/ 399 h 1400"/>
                  <a:gd name="T88" fmla="*/ 116 w 1070"/>
                  <a:gd name="T89" fmla="*/ 227 h 1400"/>
                  <a:gd name="T90" fmla="*/ 45 w 1070"/>
                  <a:gd name="T91" fmla="*/ 247 h 1400"/>
                  <a:gd name="T92" fmla="*/ 41 w 1070"/>
                  <a:gd name="T93" fmla="*/ 288 h 1400"/>
                  <a:gd name="T94" fmla="*/ 4 w 1070"/>
                  <a:gd name="T95" fmla="*/ 285 h 1400"/>
                  <a:gd name="T96" fmla="*/ 32 w 1070"/>
                  <a:gd name="T97" fmla="*/ 330 h 1400"/>
                  <a:gd name="T98" fmla="*/ 90 w 1070"/>
                  <a:gd name="T99" fmla="*/ 405 h 1400"/>
                  <a:gd name="T100" fmla="*/ 145 w 1070"/>
                  <a:gd name="T101" fmla="*/ 466 h 1400"/>
                  <a:gd name="T102" fmla="*/ 199 w 1070"/>
                  <a:gd name="T103" fmla="*/ 489 h 1400"/>
                  <a:gd name="T104" fmla="*/ 240 w 1070"/>
                  <a:gd name="T105" fmla="*/ 524 h 1400"/>
                  <a:gd name="T106" fmla="*/ 275 w 1070"/>
                  <a:gd name="T107" fmla="*/ 578 h 1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1400"/>
                  <a:gd name="T164" fmla="*/ 1070 w 1070"/>
                  <a:gd name="T165" fmla="*/ 1400 h 14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1400">
                    <a:moveTo>
                      <a:pt x="286" y="602"/>
                    </a:moveTo>
                    <a:lnTo>
                      <a:pt x="286" y="603"/>
                    </a:lnTo>
                    <a:lnTo>
                      <a:pt x="291" y="621"/>
                    </a:lnTo>
                    <a:lnTo>
                      <a:pt x="298" y="632"/>
                    </a:lnTo>
                    <a:lnTo>
                      <a:pt x="305" y="640"/>
                    </a:lnTo>
                    <a:lnTo>
                      <a:pt x="311" y="647"/>
                    </a:lnTo>
                    <a:lnTo>
                      <a:pt x="318" y="658"/>
                    </a:lnTo>
                    <a:lnTo>
                      <a:pt x="320" y="664"/>
                    </a:lnTo>
                    <a:lnTo>
                      <a:pt x="315" y="673"/>
                    </a:lnTo>
                    <a:lnTo>
                      <a:pt x="304" y="681"/>
                    </a:lnTo>
                    <a:lnTo>
                      <a:pt x="299" y="690"/>
                    </a:lnTo>
                    <a:lnTo>
                      <a:pt x="299" y="723"/>
                    </a:lnTo>
                    <a:lnTo>
                      <a:pt x="299" y="746"/>
                    </a:lnTo>
                    <a:lnTo>
                      <a:pt x="301" y="768"/>
                    </a:lnTo>
                    <a:lnTo>
                      <a:pt x="291" y="793"/>
                    </a:lnTo>
                    <a:lnTo>
                      <a:pt x="286" y="802"/>
                    </a:lnTo>
                    <a:lnTo>
                      <a:pt x="286" y="809"/>
                    </a:lnTo>
                    <a:lnTo>
                      <a:pt x="293" y="816"/>
                    </a:lnTo>
                    <a:lnTo>
                      <a:pt x="298" y="817"/>
                    </a:lnTo>
                    <a:lnTo>
                      <a:pt x="316" y="820"/>
                    </a:lnTo>
                    <a:lnTo>
                      <a:pt x="324" y="827"/>
                    </a:lnTo>
                    <a:lnTo>
                      <a:pt x="325" y="838"/>
                    </a:lnTo>
                    <a:lnTo>
                      <a:pt x="324" y="860"/>
                    </a:lnTo>
                    <a:lnTo>
                      <a:pt x="321" y="868"/>
                    </a:lnTo>
                    <a:lnTo>
                      <a:pt x="314" y="871"/>
                    </a:lnTo>
                    <a:lnTo>
                      <a:pt x="307" y="874"/>
                    </a:lnTo>
                    <a:lnTo>
                      <a:pt x="302" y="882"/>
                    </a:lnTo>
                    <a:lnTo>
                      <a:pt x="302" y="895"/>
                    </a:lnTo>
                    <a:lnTo>
                      <a:pt x="311" y="925"/>
                    </a:lnTo>
                    <a:lnTo>
                      <a:pt x="325" y="955"/>
                    </a:lnTo>
                    <a:lnTo>
                      <a:pt x="326" y="956"/>
                    </a:lnTo>
                    <a:lnTo>
                      <a:pt x="326" y="957"/>
                    </a:lnTo>
                    <a:lnTo>
                      <a:pt x="344" y="1005"/>
                    </a:lnTo>
                    <a:lnTo>
                      <a:pt x="345" y="1017"/>
                    </a:lnTo>
                    <a:lnTo>
                      <a:pt x="336" y="1028"/>
                    </a:lnTo>
                    <a:lnTo>
                      <a:pt x="334" y="1032"/>
                    </a:lnTo>
                    <a:lnTo>
                      <a:pt x="329" y="1081"/>
                    </a:lnTo>
                    <a:lnTo>
                      <a:pt x="324" y="1096"/>
                    </a:lnTo>
                    <a:lnTo>
                      <a:pt x="315" y="1104"/>
                    </a:lnTo>
                    <a:lnTo>
                      <a:pt x="315" y="1105"/>
                    </a:lnTo>
                    <a:lnTo>
                      <a:pt x="308" y="1111"/>
                    </a:lnTo>
                    <a:lnTo>
                      <a:pt x="296" y="1127"/>
                    </a:lnTo>
                    <a:lnTo>
                      <a:pt x="297" y="1140"/>
                    </a:lnTo>
                    <a:lnTo>
                      <a:pt x="301" y="1157"/>
                    </a:lnTo>
                    <a:lnTo>
                      <a:pt x="297" y="1175"/>
                    </a:lnTo>
                    <a:lnTo>
                      <a:pt x="299" y="1189"/>
                    </a:lnTo>
                    <a:lnTo>
                      <a:pt x="306" y="1203"/>
                    </a:lnTo>
                    <a:lnTo>
                      <a:pt x="322" y="1217"/>
                    </a:lnTo>
                    <a:lnTo>
                      <a:pt x="324" y="1223"/>
                    </a:lnTo>
                    <a:lnTo>
                      <a:pt x="339" y="1263"/>
                    </a:lnTo>
                    <a:lnTo>
                      <a:pt x="348" y="1298"/>
                    </a:lnTo>
                    <a:lnTo>
                      <a:pt x="353" y="1342"/>
                    </a:lnTo>
                    <a:lnTo>
                      <a:pt x="358" y="1342"/>
                    </a:lnTo>
                    <a:lnTo>
                      <a:pt x="365" y="1331"/>
                    </a:lnTo>
                    <a:lnTo>
                      <a:pt x="367" y="1329"/>
                    </a:lnTo>
                    <a:lnTo>
                      <a:pt x="370" y="1330"/>
                    </a:lnTo>
                    <a:lnTo>
                      <a:pt x="377" y="1339"/>
                    </a:lnTo>
                    <a:lnTo>
                      <a:pt x="386" y="1343"/>
                    </a:lnTo>
                    <a:lnTo>
                      <a:pt x="390" y="1344"/>
                    </a:lnTo>
                    <a:lnTo>
                      <a:pt x="397" y="1348"/>
                    </a:lnTo>
                    <a:lnTo>
                      <a:pt x="401" y="1353"/>
                    </a:lnTo>
                    <a:lnTo>
                      <a:pt x="402" y="1360"/>
                    </a:lnTo>
                    <a:lnTo>
                      <a:pt x="396" y="1371"/>
                    </a:lnTo>
                    <a:lnTo>
                      <a:pt x="398" y="1375"/>
                    </a:lnTo>
                    <a:lnTo>
                      <a:pt x="401" y="1377"/>
                    </a:lnTo>
                    <a:lnTo>
                      <a:pt x="404" y="1377"/>
                    </a:lnTo>
                    <a:lnTo>
                      <a:pt x="411" y="1371"/>
                    </a:lnTo>
                    <a:lnTo>
                      <a:pt x="414" y="1381"/>
                    </a:lnTo>
                    <a:lnTo>
                      <a:pt x="415" y="1382"/>
                    </a:lnTo>
                    <a:lnTo>
                      <a:pt x="419" y="1384"/>
                    </a:lnTo>
                    <a:lnTo>
                      <a:pt x="424" y="1384"/>
                    </a:lnTo>
                    <a:lnTo>
                      <a:pt x="430" y="1379"/>
                    </a:lnTo>
                    <a:lnTo>
                      <a:pt x="437" y="1379"/>
                    </a:lnTo>
                    <a:lnTo>
                      <a:pt x="443" y="1380"/>
                    </a:lnTo>
                    <a:lnTo>
                      <a:pt x="447" y="1383"/>
                    </a:lnTo>
                    <a:lnTo>
                      <a:pt x="453" y="1389"/>
                    </a:lnTo>
                    <a:lnTo>
                      <a:pt x="462" y="1390"/>
                    </a:lnTo>
                    <a:lnTo>
                      <a:pt x="470" y="1398"/>
                    </a:lnTo>
                    <a:lnTo>
                      <a:pt x="470" y="1399"/>
                    </a:lnTo>
                    <a:lnTo>
                      <a:pt x="484" y="1382"/>
                    </a:lnTo>
                    <a:lnTo>
                      <a:pt x="503" y="1372"/>
                    </a:lnTo>
                    <a:lnTo>
                      <a:pt x="509" y="1357"/>
                    </a:lnTo>
                    <a:lnTo>
                      <a:pt x="559" y="1361"/>
                    </a:lnTo>
                    <a:lnTo>
                      <a:pt x="580" y="1347"/>
                    </a:lnTo>
                    <a:lnTo>
                      <a:pt x="606" y="1330"/>
                    </a:lnTo>
                    <a:lnTo>
                      <a:pt x="610" y="1360"/>
                    </a:lnTo>
                    <a:lnTo>
                      <a:pt x="698" y="1370"/>
                    </a:lnTo>
                    <a:lnTo>
                      <a:pt x="732" y="1357"/>
                    </a:lnTo>
                    <a:lnTo>
                      <a:pt x="773" y="1290"/>
                    </a:lnTo>
                    <a:lnTo>
                      <a:pt x="783" y="1294"/>
                    </a:lnTo>
                    <a:lnTo>
                      <a:pt x="797" y="1292"/>
                    </a:lnTo>
                    <a:lnTo>
                      <a:pt x="811" y="1326"/>
                    </a:lnTo>
                    <a:lnTo>
                      <a:pt x="811" y="1327"/>
                    </a:lnTo>
                    <a:lnTo>
                      <a:pt x="876" y="1334"/>
                    </a:lnTo>
                    <a:lnTo>
                      <a:pt x="907" y="1323"/>
                    </a:lnTo>
                    <a:lnTo>
                      <a:pt x="908" y="1305"/>
                    </a:lnTo>
                    <a:lnTo>
                      <a:pt x="893" y="1281"/>
                    </a:lnTo>
                    <a:lnTo>
                      <a:pt x="912" y="1273"/>
                    </a:lnTo>
                    <a:lnTo>
                      <a:pt x="929" y="1277"/>
                    </a:lnTo>
                    <a:lnTo>
                      <a:pt x="934" y="1273"/>
                    </a:lnTo>
                    <a:lnTo>
                      <a:pt x="935" y="1258"/>
                    </a:lnTo>
                    <a:lnTo>
                      <a:pt x="923" y="1251"/>
                    </a:lnTo>
                    <a:lnTo>
                      <a:pt x="923" y="1233"/>
                    </a:lnTo>
                    <a:lnTo>
                      <a:pt x="930" y="1230"/>
                    </a:lnTo>
                    <a:lnTo>
                      <a:pt x="935" y="1199"/>
                    </a:lnTo>
                    <a:lnTo>
                      <a:pt x="916" y="1191"/>
                    </a:lnTo>
                    <a:lnTo>
                      <a:pt x="904" y="1163"/>
                    </a:lnTo>
                    <a:lnTo>
                      <a:pt x="908" y="1148"/>
                    </a:lnTo>
                    <a:lnTo>
                      <a:pt x="922" y="1141"/>
                    </a:lnTo>
                    <a:lnTo>
                      <a:pt x="926" y="1124"/>
                    </a:lnTo>
                    <a:lnTo>
                      <a:pt x="996" y="1141"/>
                    </a:lnTo>
                    <a:lnTo>
                      <a:pt x="1037" y="1138"/>
                    </a:lnTo>
                    <a:lnTo>
                      <a:pt x="1036" y="1137"/>
                    </a:lnTo>
                    <a:lnTo>
                      <a:pt x="1035" y="1132"/>
                    </a:lnTo>
                    <a:lnTo>
                      <a:pt x="1026" y="1106"/>
                    </a:lnTo>
                    <a:lnTo>
                      <a:pt x="1000" y="1060"/>
                    </a:lnTo>
                    <a:lnTo>
                      <a:pt x="984" y="1035"/>
                    </a:lnTo>
                    <a:lnTo>
                      <a:pt x="967" y="1009"/>
                    </a:lnTo>
                    <a:lnTo>
                      <a:pt x="964" y="993"/>
                    </a:lnTo>
                    <a:lnTo>
                      <a:pt x="966" y="972"/>
                    </a:lnTo>
                    <a:lnTo>
                      <a:pt x="1066" y="789"/>
                    </a:lnTo>
                    <a:lnTo>
                      <a:pt x="1069" y="746"/>
                    </a:lnTo>
                    <a:lnTo>
                      <a:pt x="1032" y="714"/>
                    </a:lnTo>
                    <a:lnTo>
                      <a:pt x="1029" y="712"/>
                    </a:lnTo>
                    <a:lnTo>
                      <a:pt x="1022" y="703"/>
                    </a:lnTo>
                    <a:lnTo>
                      <a:pt x="980" y="620"/>
                    </a:lnTo>
                    <a:lnTo>
                      <a:pt x="924" y="596"/>
                    </a:lnTo>
                    <a:lnTo>
                      <a:pt x="910" y="590"/>
                    </a:lnTo>
                    <a:lnTo>
                      <a:pt x="909" y="589"/>
                    </a:lnTo>
                    <a:lnTo>
                      <a:pt x="907" y="589"/>
                    </a:lnTo>
                    <a:lnTo>
                      <a:pt x="886" y="512"/>
                    </a:lnTo>
                    <a:lnTo>
                      <a:pt x="886" y="510"/>
                    </a:lnTo>
                    <a:lnTo>
                      <a:pt x="881" y="486"/>
                    </a:lnTo>
                    <a:lnTo>
                      <a:pt x="911" y="422"/>
                    </a:lnTo>
                    <a:lnTo>
                      <a:pt x="916" y="384"/>
                    </a:lnTo>
                    <a:lnTo>
                      <a:pt x="912" y="379"/>
                    </a:lnTo>
                    <a:lnTo>
                      <a:pt x="904" y="376"/>
                    </a:lnTo>
                    <a:lnTo>
                      <a:pt x="889" y="377"/>
                    </a:lnTo>
                    <a:lnTo>
                      <a:pt x="883" y="377"/>
                    </a:lnTo>
                    <a:lnTo>
                      <a:pt x="880" y="373"/>
                    </a:lnTo>
                    <a:lnTo>
                      <a:pt x="880" y="368"/>
                    </a:lnTo>
                    <a:lnTo>
                      <a:pt x="927" y="327"/>
                    </a:lnTo>
                    <a:lnTo>
                      <a:pt x="918" y="296"/>
                    </a:lnTo>
                    <a:lnTo>
                      <a:pt x="919" y="278"/>
                    </a:lnTo>
                    <a:lnTo>
                      <a:pt x="923" y="259"/>
                    </a:lnTo>
                    <a:lnTo>
                      <a:pt x="974" y="192"/>
                    </a:lnTo>
                    <a:lnTo>
                      <a:pt x="947" y="122"/>
                    </a:lnTo>
                    <a:lnTo>
                      <a:pt x="870" y="85"/>
                    </a:lnTo>
                    <a:lnTo>
                      <a:pt x="860" y="81"/>
                    </a:lnTo>
                    <a:lnTo>
                      <a:pt x="859" y="80"/>
                    </a:lnTo>
                    <a:lnTo>
                      <a:pt x="859" y="76"/>
                    </a:lnTo>
                    <a:lnTo>
                      <a:pt x="857" y="62"/>
                    </a:lnTo>
                    <a:lnTo>
                      <a:pt x="847" y="56"/>
                    </a:lnTo>
                    <a:lnTo>
                      <a:pt x="834" y="47"/>
                    </a:lnTo>
                    <a:lnTo>
                      <a:pt x="823" y="29"/>
                    </a:lnTo>
                    <a:lnTo>
                      <a:pt x="814" y="4"/>
                    </a:lnTo>
                    <a:lnTo>
                      <a:pt x="812" y="0"/>
                    </a:lnTo>
                    <a:lnTo>
                      <a:pt x="807" y="0"/>
                    </a:lnTo>
                    <a:lnTo>
                      <a:pt x="801" y="3"/>
                    </a:lnTo>
                    <a:lnTo>
                      <a:pt x="778" y="11"/>
                    </a:lnTo>
                    <a:lnTo>
                      <a:pt x="765" y="21"/>
                    </a:lnTo>
                    <a:lnTo>
                      <a:pt x="747" y="31"/>
                    </a:lnTo>
                    <a:lnTo>
                      <a:pt x="733" y="48"/>
                    </a:lnTo>
                    <a:lnTo>
                      <a:pt x="724" y="52"/>
                    </a:lnTo>
                    <a:lnTo>
                      <a:pt x="709" y="51"/>
                    </a:lnTo>
                    <a:lnTo>
                      <a:pt x="691" y="46"/>
                    </a:lnTo>
                    <a:lnTo>
                      <a:pt x="675" y="45"/>
                    </a:lnTo>
                    <a:lnTo>
                      <a:pt x="664" y="47"/>
                    </a:lnTo>
                    <a:lnTo>
                      <a:pt x="652" y="57"/>
                    </a:lnTo>
                    <a:lnTo>
                      <a:pt x="645" y="78"/>
                    </a:lnTo>
                    <a:lnTo>
                      <a:pt x="637" y="87"/>
                    </a:lnTo>
                    <a:lnTo>
                      <a:pt x="630" y="99"/>
                    </a:lnTo>
                    <a:lnTo>
                      <a:pt x="623" y="108"/>
                    </a:lnTo>
                    <a:lnTo>
                      <a:pt x="611" y="116"/>
                    </a:lnTo>
                    <a:lnTo>
                      <a:pt x="600" y="126"/>
                    </a:lnTo>
                    <a:lnTo>
                      <a:pt x="595" y="135"/>
                    </a:lnTo>
                    <a:lnTo>
                      <a:pt x="598" y="154"/>
                    </a:lnTo>
                    <a:lnTo>
                      <a:pt x="590" y="177"/>
                    </a:lnTo>
                    <a:lnTo>
                      <a:pt x="583" y="214"/>
                    </a:lnTo>
                    <a:lnTo>
                      <a:pt x="575" y="246"/>
                    </a:lnTo>
                    <a:lnTo>
                      <a:pt x="569" y="277"/>
                    </a:lnTo>
                    <a:lnTo>
                      <a:pt x="570" y="297"/>
                    </a:lnTo>
                    <a:lnTo>
                      <a:pt x="571" y="300"/>
                    </a:lnTo>
                    <a:lnTo>
                      <a:pt x="574" y="321"/>
                    </a:lnTo>
                    <a:lnTo>
                      <a:pt x="573" y="338"/>
                    </a:lnTo>
                    <a:lnTo>
                      <a:pt x="564" y="367"/>
                    </a:lnTo>
                    <a:lnTo>
                      <a:pt x="561" y="376"/>
                    </a:lnTo>
                    <a:lnTo>
                      <a:pt x="555" y="377"/>
                    </a:lnTo>
                    <a:lnTo>
                      <a:pt x="538" y="374"/>
                    </a:lnTo>
                    <a:lnTo>
                      <a:pt x="527" y="381"/>
                    </a:lnTo>
                    <a:lnTo>
                      <a:pt x="512" y="396"/>
                    </a:lnTo>
                    <a:lnTo>
                      <a:pt x="502" y="416"/>
                    </a:lnTo>
                    <a:lnTo>
                      <a:pt x="501" y="431"/>
                    </a:lnTo>
                    <a:lnTo>
                      <a:pt x="500" y="453"/>
                    </a:lnTo>
                    <a:lnTo>
                      <a:pt x="496" y="455"/>
                    </a:lnTo>
                    <a:lnTo>
                      <a:pt x="486" y="458"/>
                    </a:lnTo>
                    <a:lnTo>
                      <a:pt x="481" y="465"/>
                    </a:lnTo>
                    <a:lnTo>
                      <a:pt x="476" y="473"/>
                    </a:lnTo>
                    <a:lnTo>
                      <a:pt x="475" y="473"/>
                    </a:lnTo>
                    <a:lnTo>
                      <a:pt x="472" y="472"/>
                    </a:lnTo>
                    <a:lnTo>
                      <a:pt x="466" y="463"/>
                    </a:lnTo>
                    <a:lnTo>
                      <a:pt x="456" y="449"/>
                    </a:lnTo>
                    <a:lnTo>
                      <a:pt x="442" y="436"/>
                    </a:lnTo>
                    <a:lnTo>
                      <a:pt x="424" y="429"/>
                    </a:lnTo>
                    <a:lnTo>
                      <a:pt x="405" y="421"/>
                    </a:lnTo>
                    <a:lnTo>
                      <a:pt x="380" y="398"/>
                    </a:lnTo>
                    <a:lnTo>
                      <a:pt x="368" y="390"/>
                    </a:lnTo>
                    <a:lnTo>
                      <a:pt x="358" y="390"/>
                    </a:lnTo>
                    <a:lnTo>
                      <a:pt x="349" y="399"/>
                    </a:lnTo>
                    <a:lnTo>
                      <a:pt x="341" y="420"/>
                    </a:lnTo>
                    <a:lnTo>
                      <a:pt x="338" y="423"/>
                    </a:lnTo>
                    <a:lnTo>
                      <a:pt x="312" y="428"/>
                    </a:lnTo>
                    <a:lnTo>
                      <a:pt x="297" y="435"/>
                    </a:lnTo>
                    <a:lnTo>
                      <a:pt x="284" y="444"/>
                    </a:lnTo>
                    <a:lnTo>
                      <a:pt x="279" y="445"/>
                    </a:lnTo>
                    <a:lnTo>
                      <a:pt x="268" y="429"/>
                    </a:lnTo>
                    <a:lnTo>
                      <a:pt x="241" y="427"/>
                    </a:lnTo>
                    <a:lnTo>
                      <a:pt x="210" y="409"/>
                    </a:lnTo>
                    <a:lnTo>
                      <a:pt x="205" y="409"/>
                    </a:lnTo>
                    <a:lnTo>
                      <a:pt x="197" y="413"/>
                    </a:lnTo>
                    <a:lnTo>
                      <a:pt x="192" y="413"/>
                    </a:lnTo>
                    <a:lnTo>
                      <a:pt x="190" y="376"/>
                    </a:lnTo>
                    <a:lnTo>
                      <a:pt x="176" y="350"/>
                    </a:lnTo>
                    <a:lnTo>
                      <a:pt x="173" y="334"/>
                    </a:lnTo>
                    <a:lnTo>
                      <a:pt x="120" y="235"/>
                    </a:lnTo>
                    <a:lnTo>
                      <a:pt x="92" y="224"/>
                    </a:lnTo>
                    <a:lnTo>
                      <a:pt x="84" y="224"/>
                    </a:lnTo>
                    <a:lnTo>
                      <a:pt x="58" y="237"/>
                    </a:lnTo>
                    <a:lnTo>
                      <a:pt x="49" y="247"/>
                    </a:lnTo>
                    <a:lnTo>
                      <a:pt x="47" y="256"/>
                    </a:lnTo>
                    <a:lnTo>
                      <a:pt x="51" y="269"/>
                    </a:lnTo>
                    <a:lnTo>
                      <a:pt x="57" y="282"/>
                    </a:lnTo>
                    <a:lnTo>
                      <a:pt x="51" y="298"/>
                    </a:lnTo>
                    <a:lnTo>
                      <a:pt x="48" y="300"/>
                    </a:lnTo>
                    <a:lnTo>
                      <a:pt x="43" y="298"/>
                    </a:lnTo>
                    <a:lnTo>
                      <a:pt x="19" y="277"/>
                    </a:lnTo>
                    <a:lnTo>
                      <a:pt x="14" y="277"/>
                    </a:lnTo>
                    <a:lnTo>
                      <a:pt x="1" y="289"/>
                    </a:lnTo>
                    <a:lnTo>
                      <a:pt x="0" y="292"/>
                    </a:lnTo>
                    <a:lnTo>
                      <a:pt x="4" y="295"/>
                    </a:lnTo>
                    <a:lnTo>
                      <a:pt x="18" y="303"/>
                    </a:lnTo>
                    <a:lnTo>
                      <a:pt x="26" y="312"/>
                    </a:lnTo>
                    <a:lnTo>
                      <a:pt x="29" y="320"/>
                    </a:lnTo>
                    <a:lnTo>
                      <a:pt x="27" y="334"/>
                    </a:lnTo>
                    <a:lnTo>
                      <a:pt x="33" y="342"/>
                    </a:lnTo>
                    <a:lnTo>
                      <a:pt x="52" y="357"/>
                    </a:lnTo>
                    <a:lnTo>
                      <a:pt x="63" y="374"/>
                    </a:lnTo>
                    <a:lnTo>
                      <a:pt x="73" y="389"/>
                    </a:lnTo>
                    <a:lnTo>
                      <a:pt x="81" y="395"/>
                    </a:lnTo>
                    <a:lnTo>
                      <a:pt x="93" y="420"/>
                    </a:lnTo>
                    <a:lnTo>
                      <a:pt x="109" y="436"/>
                    </a:lnTo>
                    <a:lnTo>
                      <a:pt x="119" y="450"/>
                    </a:lnTo>
                    <a:lnTo>
                      <a:pt x="135" y="459"/>
                    </a:lnTo>
                    <a:lnTo>
                      <a:pt x="142" y="470"/>
                    </a:lnTo>
                    <a:lnTo>
                      <a:pt x="150" y="483"/>
                    </a:lnTo>
                    <a:lnTo>
                      <a:pt x="161" y="488"/>
                    </a:lnTo>
                    <a:lnTo>
                      <a:pt x="179" y="490"/>
                    </a:lnTo>
                    <a:lnTo>
                      <a:pt x="187" y="497"/>
                    </a:lnTo>
                    <a:lnTo>
                      <a:pt x="198" y="500"/>
                    </a:lnTo>
                    <a:lnTo>
                      <a:pt x="206" y="507"/>
                    </a:lnTo>
                    <a:lnTo>
                      <a:pt x="217" y="510"/>
                    </a:lnTo>
                    <a:lnTo>
                      <a:pt x="226" y="518"/>
                    </a:lnTo>
                    <a:lnTo>
                      <a:pt x="236" y="522"/>
                    </a:lnTo>
                    <a:lnTo>
                      <a:pt x="242" y="533"/>
                    </a:lnTo>
                    <a:lnTo>
                      <a:pt x="249" y="543"/>
                    </a:lnTo>
                    <a:lnTo>
                      <a:pt x="261" y="556"/>
                    </a:lnTo>
                    <a:lnTo>
                      <a:pt x="266" y="571"/>
                    </a:lnTo>
                    <a:lnTo>
                      <a:pt x="268" y="596"/>
                    </a:lnTo>
                    <a:lnTo>
                      <a:pt x="273" y="599"/>
                    </a:lnTo>
                    <a:lnTo>
                      <a:pt x="285" y="599"/>
                    </a:lnTo>
                    <a:lnTo>
                      <a:pt x="286" y="602"/>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8" name="Freeform 56"/>
              <p:cNvSpPr>
                <a:spLocks/>
              </p:cNvSpPr>
              <p:nvPr/>
            </p:nvSpPr>
            <p:spPr bwMode="auto">
              <a:xfrm>
                <a:off x="4567240" y="5702306"/>
                <a:ext cx="493713" cy="354013"/>
              </a:xfrm>
              <a:custGeom>
                <a:avLst/>
                <a:gdLst>
                  <a:gd name="T0" fmla="*/ 36 w 323"/>
                  <a:gd name="T1" fmla="*/ 93 h 231"/>
                  <a:gd name="T2" fmla="*/ 20 w 323"/>
                  <a:gd name="T3" fmla="*/ 78 h 231"/>
                  <a:gd name="T4" fmla="*/ 12 w 323"/>
                  <a:gd name="T5" fmla="*/ 85 h 231"/>
                  <a:gd name="T6" fmla="*/ 22 w 323"/>
                  <a:gd name="T7" fmla="*/ 97 h 231"/>
                  <a:gd name="T8" fmla="*/ 16 w 323"/>
                  <a:gd name="T9" fmla="*/ 115 h 231"/>
                  <a:gd name="T10" fmla="*/ 1 w 323"/>
                  <a:gd name="T11" fmla="*/ 117 h 231"/>
                  <a:gd name="T12" fmla="*/ 3 w 323"/>
                  <a:gd name="T13" fmla="*/ 133 h 231"/>
                  <a:gd name="T14" fmla="*/ 0 w 323"/>
                  <a:gd name="T15" fmla="*/ 147 h 231"/>
                  <a:gd name="T16" fmla="*/ 25 w 323"/>
                  <a:gd name="T17" fmla="*/ 166 h 231"/>
                  <a:gd name="T18" fmla="*/ 45 w 323"/>
                  <a:gd name="T19" fmla="*/ 159 h 231"/>
                  <a:gd name="T20" fmla="*/ 107 w 323"/>
                  <a:gd name="T21" fmla="*/ 195 h 231"/>
                  <a:gd name="T22" fmla="*/ 125 w 323"/>
                  <a:gd name="T23" fmla="*/ 197 h 231"/>
                  <a:gd name="T24" fmla="*/ 157 w 323"/>
                  <a:gd name="T25" fmla="*/ 215 h 231"/>
                  <a:gd name="T26" fmla="*/ 177 w 323"/>
                  <a:gd name="T27" fmla="*/ 212 h 231"/>
                  <a:gd name="T28" fmla="*/ 185 w 323"/>
                  <a:gd name="T29" fmla="*/ 221 h 231"/>
                  <a:gd name="T30" fmla="*/ 209 w 323"/>
                  <a:gd name="T31" fmla="*/ 217 h 231"/>
                  <a:gd name="T32" fmla="*/ 212 w 323"/>
                  <a:gd name="T33" fmla="*/ 195 h 231"/>
                  <a:gd name="T34" fmla="*/ 229 w 323"/>
                  <a:gd name="T35" fmla="*/ 198 h 231"/>
                  <a:gd name="T36" fmla="*/ 269 w 323"/>
                  <a:gd name="T37" fmla="*/ 188 h 231"/>
                  <a:gd name="T38" fmla="*/ 295 w 323"/>
                  <a:gd name="T39" fmla="*/ 176 h 231"/>
                  <a:gd name="T40" fmla="*/ 293 w 323"/>
                  <a:gd name="T41" fmla="*/ 151 h 231"/>
                  <a:gd name="T42" fmla="*/ 291 w 323"/>
                  <a:gd name="T43" fmla="*/ 127 h 231"/>
                  <a:gd name="T44" fmla="*/ 283 w 323"/>
                  <a:gd name="T45" fmla="*/ 81 h 231"/>
                  <a:gd name="T46" fmla="*/ 309 w 323"/>
                  <a:gd name="T47" fmla="*/ 62 h 231"/>
                  <a:gd name="T48" fmla="*/ 292 w 323"/>
                  <a:gd name="T49" fmla="*/ 18 h 231"/>
                  <a:gd name="T50" fmla="*/ 282 w 323"/>
                  <a:gd name="T51" fmla="*/ 11 h 231"/>
                  <a:gd name="T52" fmla="*/ 262 w 323"/>
                  <a:gd name="T53" fmla="*/ 2 h 231"/>
                  <a:gd name="T54" fmla="*/ 246 w 323"/>
                  <a:gd name="T55" fmla="*/ 12 h 231"/>
                  <a:gd name="T56" fmla="*/ 229 w 323"/>
                  <a:gd name="T57" fmla="*/ 13 h 231"/>
                  <a:gd name="T58" fmla="*/ 201 w 323"/>
                  <a:gd name="T59" fmla="*/ 6 h 231"/>
                  <a:gd name="T60" fmla="*/ 179 w 323"/>
                  <a:gd name="T61" fmla="*/ 21 h 231"/>
                  <a:gd name="T62" fmla="*/ 165 w 323"/>
                  <a:gd name="T63" fmla="*/ 34 h 231"/>
                  <a:gd name="T64" fmla="*/ 165 w 323"/>
                  <a:gd name="T65" fmla="*/ 43 h 231"/>
                  <a:gd name="T66" fmla="*/ 99 w 323"/>
                  <a:gd name="T67" fmla="*/ 69 h 231"/>
                  <a:gd name="T68" fmla="*/ 106 w 323"/>
                  <a:gd name="T69" fmla="*/ 99 h 231"/>
                  <a:gd name="T70" fmla="*/ 83 w 323"/>
                  <a:gd name="T71" fmla="*/ 84 h 231"/>
                  <a:gd name="T72" fmla="*/ 48 w 323"/>
                  <a:gd name="T73" fmla="*/ 95 h 2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231"/>
                  <a:gd name="T113" fmla="*/ 323 w 323"/>
                  <a:gd name="T114" fmla="*/ 231 h 2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231">
                    <a:moveTo>
                      <a:pt x="50" y="98"/>
                    </a:moveTo>
                    <a:lnTo>
                      <a:pt x="37" y="96"/>
                    </a:lnTo>
                    <a:lnTo>
                      <a:pt x="36" y="87"/>
                    </a:lnTo>
                    <a:lnTo>
                      <a:pt x="21" y="81"/>
                    </a:lnTo>
                    <a:lnTo>
                      <a:pt x="12" y="85"/>
                    </a:lnTo>
                    <a:lnTo>
                      <a:pt x="12" y="88"/>
                    </a:lnTo>
                    <a:lnTo>
                      <a:pt x="12" y="93"/>
                    </a:lnTo>
                    <a:lnTo>
                      <a:pt x="23" y="100"/>
                    </a:lnTo>
                    <a:lnTo>
                      <a:pt x="19" y="119"/>
                    </a:lnTo>
                    <a:lnTo>
                      <a:pt x="17" y="119"/>
                    </a:lnTo>
                    <a:lnTo>
                      <a:pt x="1" y="119"/>
                    </a:lnTo>
                    <a:lnTo>
                      <a:pt x="1" y="121"/>
                    </a:lnTo>
                    <a:lnTo>
                      <a:pt x="1" y="134"/>
                    </a:lnTo>
                    <a:lnTo>
                      <a:pt x="3" y="138"/>
                    </a:lnTo>
                    <a:lnTo>
                      <a:pt x="8" y="144"/>
                    </a:lnTo>
                    <a:lnTo>
                      <a:pt x="0" y="152"/>
                    </a:lnTo>
                    <a:lnTo>
                      <a:pt x="2" y="161"/>
                    </a:lnTo>
                    <a:lnTo>
                      <a:pt x="26" y="172"/>
                    </a:lnTo>
                    <a:lnTo>
                      <a:pt x="39" y="168"/>
                    </a:lnTo>
                    <a:lnTo>
                      <a:pt x="47" y="165"/>
                    </a:lnTo>
                    <a:lnTo>
                      <a:pt x="83" y="194"/>
                    </a:lnTo>
                    <a:lnTo>
                      <a:pt x="111" y="202"/>
                    </a:lnTo>
                    <a:lnTo>
                      <a:pt x="112" y="200"/>
                    </a:lnTo>
                    <a:lnTo>
                      <a:pt x="130" y="204"/>
                    </a:lnTo>
                    <a:lnTo>
                      <a:pt x="157" y="210"/>
                    </a:lnTo>
                    <a:lnTo>
                      <a:pt x="163" y="223"/>
                    </a:lnTo>
                    <a:lnTo>
                      <a:pt x="176" y="216"/>
                    </a:lnTo>
                    <a:lnTo>
                      <a:pt x="184" y="220"/>
                    </a:lnTo>
                    <a:lnTo>
                      <a:pt x="189" y="230"/>
                    </a:lnTo>
                    <a:lnTo>
                      <a:pt x="192" y="229"/>
                    </a:lnTo>
                    <a:lnTo>
                      <a:pt x="215" y="225"/>
                    </a:lnTo>
                    <a:lnTo>
                      <a:pt x="217" y="225"/>
                    </a:lnTo>
                    <a:lnTo>
                      <a:pt x="215" y="209"/>
                    </a:lnTo>
                    <a:lnTo>
                      <a:pt x="220" y="202"/>
                    </a:lnTo>
                    <a:lnTo>
                      <a:pt x="222" y="202"/>
                    </a:lnTo>
                    <a:lnTo>
                      <a:pt x="238" y="205"/>
                    </a:lnTo>
                    <a:lnTo>
                      <a:pt x="257" y="200"/>
                    </a:lnTo>
                    <a:lnTo>
                      <a:pt x="279" y="195"/>
                    </a:lnTo>
                    <a:lnTo>
                      <a:pt x="293" y="201"/>
                    </a:lnTo>
                    <a:lnTo>
                      <a:pt x="306" y="182"/>
                    </a:lnTo>
                    <a:lnTo>
                      <a:pt x="295" y="177"/>
                    </a:lnTo>
                    <a:lnTo>
                      <a:pt x="304" y="156"/>
                    </a:lnTo>
                    <a:lnTo>
                      <a:pt x="294" y="144"/>
                    </a:lnTo>
                    <a:lnTo>
                      <a:pt x="302" y="132"/>
                    </a:lnTo>
                    <a:lnTo>
                      <a:pt x="288" y="113"/>
                    </a:lnTo>
                    <a:lnTo>
                      <a:pt x="294" y="84"/>
                    </a:lnTo>
                    <a:lnTo>
                      <a:pt x="322" y="65"/>
                    </a:lnTo>
                    <a:lnTo>
                      <a:pt x="321" y="64"/>
                    </a:lnTo>
                    <a:lnTo>
                      <a:pt x="319" y="28"/>
                    </a:lnTo>
                    <a:lnTo>
                      <a:pt x="303" y="19"/>
                    </a:lnTo>
                    <a:lnTo>
                      <a:pt x="292" y="22"/>
                    </a:lnTo>
                    <a:lnTo>
                      <a:pt x="293" y="11"/>
                    </a:lnTo>
                    <a:lnTo>
                      <a:pt x="272" y="4"/>
                    </a:lnTo>
                    <a:lnTo>
                      <a:pt x="272" y="2"/>
                    </a:lnTo>
                    <a:lnTo>
                      <a:pt x="256" y="12"/>
                    </a:lnTo>
                    <a:lnTo>
                      <a:pt x="255" y="12"/>
                    </a:lnTo>
                    <a:lnTo>
                      <a:pt x="244" y="0"/>
                    </a:lnTo>
                    <a:lnTo>
                      <a:pt x="238" y="13"/>
                    </a:lnTo>
                    <a:lnTo>
                      <a:pt x="214" y="4"/>
                    </a:lnTo>
                    <a:lnTo>
                      <a:pt x="209" y="6"/>
                    </a:lnTo>
                    <a:lnTo>
                      <a:pt x="208" y="6"/>
                    </a:lnTo>
                    <a:lnTo>
                      <a:pt x="186" y="22"/>
                    </a:lnTo>
                    <a:lnTo>
                      <a:pt x="163" y="11"/>
                    </a:lnTo>
                    <a:lnTo>
                      <a:pt x="171" y="35"/>
                    </a:lnTo>
                    <a:lnTo>
                      <a:pt x="171" y="44"/>
                    </a:lnTo>
                    <a:lnTo>
                      <a:pt x="171" y="45"/>
                    </a:lnTo>
                    <a:lnTo>
                      <a:pt x="123" y="62"/>
                    </a:lnTo>
                    <a:lnTo>
                      <a:pt x="103" y="71"/>
                    </a:lnTo>
                    <a:lnTo>
                      <a:pt x="111" y="102"/>
                    </a:lnTo>
                    <a:lnTo>
                      <a:pt x="110" y="103"/>
                    </a:lnTo>
                    <a:lnTo>
                      <a:pt x="102" y="108"/>
                    </a:lnTo>
                    <a:lnTo>
                      <a:pt x="86" y="87"/>
                    </a:lnTo>
                    <a:lnTo>
                      <a:pt x="51" y="98"/>
                    </a:lnTo>
                    <a:lnTo>
                      <a:pt x="50" y="98"/>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39" name="Freeform 57"/>
              <p:cNvSpPr>
                <a:spLocks/>
              </p:cNvSpPr>
              <p:nvPr/>
            </p:nvSpPr>
            <p:spPr bwMode="auto">
              <a:xfrm>
                <a:off x="4440240" y="5133980"/>
                <a:ext cx="566738" cy="733426"/>
              </a:xfrm>
              <a:custGeom>
                <a:avLst/>
                <a:gdLst>
                  <a:gd name="T0" fmla="*/ 77 w 371"/>
                  <a:gd name="T1" fmla="*/ 381 h 479"/>
                  <a:gd name="T2" fmla="*/ 103 w 371"/>
                  <a:gd name="T3" fmla="*/ 386 h 479"/>
                  <a:gd name="T4" fmla="*/ 106 w 371"/>
                  <a:gd name="T5" fmla="*/ 406 h 479"/>
                  <a:gd name="T6" fmla="*/ 100 w 371"/>
                  <a:gd name="T7" fmla="*/ 436 h 479"/>
                  <a:gd name="T8" fmla="*/ 115 w 371"/>
                  <a:gd name="T9" fmla="*/ 450 h 479"/>
                  <a:gd name="T10" fmla="*/ 129 w 371"/>
                  <a:gd name="T11" fmla="*/ 451 h 479"/>
                  <a:gd name="T12" fmla="*/ 178 w 371"/>
                  <a:gd name="T13" fmla="*/ 461 h 479"/>
                  <a:gd name="T14" fmla="*/ 187 w 371"/>
                  <a:gd name="T15" fmla="*/ 456 h 479"/>
                  <a:gd name="T16" fmla="*/ 198 w 371"/>
                  <a:gd name="T17" fmla="*/ 418 h 479"/>
                  <a:gd name="T18" fmla="*/ 244 w 371"/>
                  <a:gd name="T19" fmla="*/ 399 h 479"/>
                  <a:gd name="T20" fmla="*/ 237 w 371"/>
                  <a:gd name="T21" fmla="*/ 368 h 479"/>
                  <a:gd name="T22" fmla="*/ 280 w 371"/>
                  <a:gd name="T23" fmla="*/ 363 h 479"/>
                  <a:gd name="T24" fmla="*/ 309 w 371"/>
                  <a:gd name="T25" fmla="*/ 369 h 479"/>
                  <a:gd name="T26" fmla="*/ 325 w 371"/>
                  <a:gd name="T27" fmla="*/ 369 h 479"/>
                  <a:gd name="T28" fmla="*/ 342 w 371"/>
                  <a:gd name="T29" fmla="*/ 360 h 479"/>
                  <a:gd name="T30" fmla="*/ 346 w 371"/>
                  <a:gd name="T31" fmla="*/ 313 h 479"/>
                  <a:gd name="T32" fmla="*/ 331 w 371"/>
                  <a:gd name="T33" fmla="*/ 281 h 479"/>
                  <a:gd name="T34" fmla="*/ 328 w 371"/>
                  <a:gd name="T35" fmla="*/ 264 h 479"/>
                  <a:gd name="T36" fmla="*/ 352 w 371"/>
                  <a:gd name="T37" fmla="*/ 262 h 479"/>
                  <a:gd name="T38" fmla="*/ 349 w 371"/>
                  <a:gd name="T39" fmla="*/ 238 h 479"/>
                  <a:gd name="T40" fmla="*/ 356 w 371"/>
                  <a:gd name="T41" fmla="*/ 217 h 479"/>
                  <a:gd name="T42" fmla="*/ 355 w 371"/>
                  <a:gd name="T43" fmla="*/ 179 h 479"/>
                  <a:gd name="T44" fmla="*/ 343 w 371"/>
                  <a:gd name="T45" fmla="*/ 135 h 479"/>
                  <a:gd name="T46" fmla="*/ 325 w 371"/>
                  <a:gd name="T47" fmla="*/ 141 h 479"/>
                  <a:gd name="T48" fmla="*/ 315 w 371"/>
                  <a:gd name="T49" fmla="*/ 112 h 479"/>
                  <a:gd name="T50" fmla="*/ 286 w 371"/>
                  <a:gd name="T51" fmla="*/ 100 h 479"/>
                  <a:gd name="T52" fmla="*/ 261 w 371"/>
                  <a:gd name="T53" fmla="*/ 74 h 479"/>
                  <a:gd name="T54" fmla="*/ 248 w 371"/>
                  <a:gd name="T55" fmla="*/ 75 h 479"/>
                  <a:gd name="T56" fmla="*/ 230 w 371"/>
                  <a:gd name="T57" fmla="*/ 40 h 479"/>
                  <a:gd name="T58" fmla="*/ 215 w 371"/>
                  <a:gd name="T59" fmla="*/ 6 h 479"/>
                  <a:gd name="T60" fmla="*/ 188 w 371"/>
                  <a:gd name="T61" fmla="*/ 17 h 479"/>
                  <a:gd name="T62" fmla="*/ 159 w 371"/>
                  <a:gd name="T63" fmla="*/ 21 h 479"/>
                  <a:gd name="T64" fmla="*/ 130 w 371"/>
                  <a:gd name="T65" fmla="*/ 19 h 479"/>
                  <a:gd name="T66" fmla="*/ 86 w 371"/>
                  <a:gd name="T67" fmla="*/ 59 h 479"/>
                  <a:gd name="T68" fmla="*/ 61 w 371"/>
                  <a:gd name="T69" fmla="*/ 87 h 479"/>
                  <a:gd name="T70" fmla="*/ 46 w 371"/>
                  <a:gd name="T71" fmla="*/ 121 h 479"/>
                  <a:gd name="T72" fmla="*/ 19 w 371"/>
                  <a:gd name="T73" fmla="*/ 136 h 479"/>
                  <a:gd name="T74" fmla="*/ 34 w 371"/>
                  <a:gd name="T75" fmla="*/ 145 h 479"/>
                  <a:gd name="T76" fmla="*/ 32 w 371"/>
                  <a:gd name="T77" fmla="*/ 155 h 479"/>
                  <a:gd name="T78" fmla="*/ 44 w 371"/>
                  <a:gd name="T79" fmla="*/ 165 h 479"/>
                  <a:gd name="T80" fmla="*/ 41 w 371"/>
                  <a:gd name="T81" fmla="*/ 215 h 479"/>
                  <a:gd name="T82" fmla="*/ 28 w 371"/>
                  <a:gd name="T83" fmla="*/ 229 h 479"/>
                  <a:gd name="T84" fmla="*/ 37 w 371"/>
                  <a:gd name="T85" fmla="*/ 245 h 479"/>
                  <a:gd name="T86" fmla="*/ 18 w 371"/>
                  <a:gd name="T87" fmla="*/ 271 h 479"/>
                  <a:gd name="T88" fmla="*/ 33 w 371"/>
                  <a:gd name="T89" fmla="*/ 296 h 479"/>
                  <a:gd name="T90" fmla="*/ 32 w 371"/>
                  <a:gd name="T91" fmla="*/ 308 h 479"/>
                  <a:gd name="T92" fmla="*/ 0 w 371"/>
                  <a:gd name="T93" fmla="*/ 318 h 479"/>
                  <a:gd name="T94" fmla="*/ 11 w 371"/>
                  <a:gd name="T95" fmla="*/ 352 h 479"/>
                  <a:gd name="T96" fmla="*/ 38 w 371"/>
                  <a:gd name="T97" fmla="*/ 371 h 479"/>
                  <a:gd name="T98" fmla="*/ 59 w 371"/>
                  <a:gd name="T99" fmla="*/ 374 h 479"/>
                  <a:gd name="T100" fmla="*/ 76 w 371"/>
                  <a:gd name="T101" fmla="*/ 380 h 4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1"/>
                  <a:gd name="T154" fmla="*/ 0 h 479"/>
                  <a:gd name="T155" fmla="*/ 371 w 371"/>
                  <a:gd name="T156" fmla="*/ 479 h 4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1" h="479">
                    <a:moveTo>
                      <a:pt x="79" y="394"/>
                    </a:moveTo>
                    <a:lnTo>
                      <a:pt x="80" y="395"/>
                    </a:lnTo>
                    <a:lnTo>
                      <a:pt x="109" y="390"/>
                    </a:lnTo>
                    <a:lnTo>
                      <a:pt x="107" y="400"/>
                    </a:lnTo>
                    <a:lnTo>
                      <a:pt x="120" y="418"/>
                    </a:lnTo>
                    <a:lnTo>
                      <a:pt x="110" y="421"/>
                    </a:lnTo>
                    <a:lnTo>
                      <a:pt x="106" y="451"/>
                    </a:lnTo>
                    <a:lnTo>
                      <a:pt x="104" y="452"/>
                    </a:lnTo>
                    <a:lnTo>
                      <a:pt x="119" y="457"/>
                    </a:lnTo>
                    <a:lnTo>
                      <a:pt x="120" y="467"/>
                    </a:lnTo>
                    <a:lnTo>
                      <a:pt x="133" y="468"/>
                    </a:lnTo>
                    <a:lnTo>
                      <a:pt x="134" y="468"/>
                    </a:lnTo>
                    <a:lnTo>
                      <a:pt x="169" y="458"/>
                    </a:lnTo>
                    <a:lnTo>
                      <a:pt x="185" y="478"/>
                    </a:lnTo>
                    <a:lnTo>
                      <a:pt x="193" y="473"/>
                    </a:lnTo>
                    <a:lnTo>
                      <a:pt x="194" y="473"/>
                    </a:lnTo>
                    <a:lnTo>
                      <a:pt x="185" y="442"/>
                    </a:lnTo>
                    <a:lnTo>
                      <a:pt x="206" y="433"/>
                    </a:lnTo>
                    <a:lnTo>
                      <a:pt x="254" y="415"/>
                    </a:lnTo>
                    <a:lnTo>
                      <a:pt x="254" y="414"/>
                    </a:lnTo>
                    <a:lnTo>
                      <a:pt x="254" y="406"/>
                    </a:lnTo>
                    <a:lnTo>
                      <a:pt x="246" y="382"/>
                    </a:lnTo>
                    <a:lnTo>
                      <a:pt x="269" y="392"/>
                    </a:lnTo>
                    <a:lnTo>
                      <a:pt x="291" y="376"/>
                    </a:lnTo>
                    <a:lnTo>
                      <a:pt x="297" y="374"/>
                    </a:lnTo>
                    <a:lnTo>
                      <a:pt x="321" y="383"/>
                    </a:lnTo>
                    <a:lnTo>
                      <a:pt x="327" y="370"/>
                    </a:lnTo>
                    <a:lnTo>
                      <a:pt x="338" y="383"/>
                    </a:lnTo>
                    <a:lnTo>
                      <a:pt x="338" y="382"/>
                    </a:lnTo>
                    <a:lnTo>
                      <a:pt x="355" y="373"/>
                    </a:lnTo>
                    <a:lnTo>
                      <a:pt x="351" y="321"/>
                    </a:lnTo>
                    <a:lnTo>
                      <a:pt x="360" y="324"/>
                    </a:lnTo>
                    <a:lnTo>
                      <a:pt x="361" y="302"/>
                    </a:lnTo>
                    <a:lnTo>
                      <a:pt x="344" y="291"/>
                    </a:lnTo>
                    <a:lnTo>
                      <a:pt x="343" y="289"/>
                    </a:lnTo>
                    <a:lnTo>
                      <a:pt x="341" y="274"/>
                    </a:lnTo>
                    <a:lnTo>
                      <a:pt x="347" y="264"/>
                    </a:lnTo>
                    <a:lnTo>
                      <a:pt x="366" y="272"/>
                    </a:lnTo>
                    <a:lnTo>
                      <a:pt x="367" y="258"/>
                    </a:lnTo>
                    <a:lnTo>
                      <a:pt x="363" y="247"/>
                    </a:lnTo>
                    <a:lnTo>
                      <a:pt x="370" y="226"/>
                    </a:lnTo>
                    <a:lnTo>
                      <a:pt x="370" y="225"/>
                    </a:lnTo>
                    <a:lnTo>
                      <a:pt x="362" y="212"/>
                    </a:lnTo>
                    <a:lnTo>
                      <a:pt x="369" y="186"/>
                    </a:lnTo>
                    <a:lnTo>
                      <a:pt x="357" y="142"/>
                    </a:lnTo>
                    <a:lnTo>
                      <a:pt x="356" y="140"/>
                    </a:lnTo>
                    <a:lnTo>
                      <a:pt x="341" y="145"/>
                    </a:lnTo>
                    <a:lnTo>
                      <a:pt x="338" y="146"/>
                    </a:lnTo>
                    <a:lnTo>
                      <a:pt x="332" y="120"/>
                    </a:lnTo>
                    <a:lnTo>
                      <a:pt x="327" y="116"/>
                    </a:lnTo>
                    <a:lnTo>
                      <a:pt x="309" y="97"/>
                    </a:lnTo>
                    <a:lnTo>
                      <a:pt x="297" y="104"/>
                    </a:lnTo>
                    <a:lnTo>
                      <a:pt x="278" y="98"/>
                    </a:lnTo>
                    <a:lnTo>
                      <a:pt x="271" y="77"/>
                    </a:lnTo>
                    <a:lnTo>
                      <a:pt x="260" y="78"/>
                    </a:lnTo>
                    <a:lnTo>
                      <a:pt x="258" y="78"/>
                    </a:lnTo>
                    <a:lnTo>
                      <a:pt x="242" y="64"/>
                    </a:lnTo>
                    <a:lnTo>
                      <a:pt x="239" y="41"/>
                    </a:lnTo>
                    <a:lnTo>
                      <a:pt x="226" y="32"/>
                    </a:lnTo>
                    <a:lnTo>
                      <a:pt x="223" y="6"/>
                    </a:lnTo>
                    <a:lnTo>
                      <a:pt x="210" y="0"/>
                    </a:lnTo>
                    <a:lnTo>
                      <a:pt x="195" y="18"/>
                    </a:lnTo>
                    <a:lnTo>
                      <a:pt x="186" y="23"/>
                    </a:lnTo>
                    <a:lnTo>
                      <a:pt x="165" y="22"/>
                    </a:lnTo>
                    <a:lnTo>
                      <a:pt x="162" y="29"/>
                    </a:lnTo>
                    <a:lnTo>
                      <a:pt x="135" y="20"/>
                    </a:lnTo>
                    <a:lnTo>
                      <a:pt x="121" y="46"/>
                    </a:lnTo>
                    <a:lnTo>
                      <a:pt x="89" y="61"/>
                    </a:lnTo>
                    <a:lnTo>
                      <a:pt x="64" y="62"/>
                    </a:lnTo>
                    <a:lnTo>
                      <a:pt x="63" y="90"/>
                    </a:lnTo>
                    <a:lnTo>
                      <a:pt x="50" y="101"/>
                    </a:lnTo>
                    <a:lnTo>
                      <a:pt x="48" y="125"/>
                    </a:lnTo>
                    <a:lnTo>
                      <a:pt x="30" y="128"/>
                    </a:lnTo>
                    <a:lnTo>
                      <a:pt x="20" y="141"/>
                    </a:lnTo>
                    <a:lnTo>
                      <a:pt x="20" y="142"/>
                    </a:lnTo>
                    <a:lnTo>
                      <a:pt x="35" y="150"/>
                    </a:lnTo>
                    <a:lnTo>
                      <a:pt x="33" y="160"/>
                    </a:lnTo>
                    <a:lnTo>
                      <a:pt x="33" y="161"/>
                    </a:lnTo>
                    <a:lnTo>
                      <a:pt x="46" y="172"/>
                    </a:lnTo>
                    <a:lnTo>
                      <a:pt x="46" y="171"/>
                    </a:lnTo>
                    <a:lnTo>
                      <a:pt x="54" y="199"/>
                    </a:lnTo>
                    <a:lnTo>
                      <a:pt x="43" y="223"/>
                    </a:lnTo>
                    <a:lnTo>
                      <a:pt x="30" y="221"/>
                    </a:lnTo>
                    <a:lnTo>
                      <a:pt x="29" y="237"/>
                    </a:lnTo>
                    <a:lnTo>
                      <a:pt x="30" y="245"/>
                    </a:lnTo>
                    <a:lnTo>
                      <a:pt x="38" y="254"/>
                    </a:lnTo>
                    <a:lnTo>
                      <a:pt x="23" y="266"/>
                    </a:lnTo>
                    <a:lnTo>
                      <a:pt x="19" y="281"/>
                    </a:lnTo>
                    <a:lnTo>
                      <a:pt x="17" y="293"/>
                    </a:lnTo>
                    <a:lnTo>
                      <a:pt x="34" y="307"/>
                    </a:lnTo>
                    <a:lnTo>
                      <a:pt x="35" y="305"/>
                    </a:lnTo>
                    <a:lnTo>
                      <a:pt x="33" y="319"/>
                    </a:lnTo>
                    <a:lnTo>
                      <a:pt x="10" y="324"/>
                    </a:lnTo>
                    <a:lnTo>
                      <a:pt x="0" y="330"/>
                    </a:lnTo>
                    <a:lnTo>
                      <a:pt x="3" y="347"/>
                    </a:lnTo>
                    <a:lnTo>
                      <a:pt x="11" y="365"/>
                    </a:lnTo>
                    <a:lnTo>
                      <a:pt x="15" y="375"/>
                    </a:lnTo>
                    <a:lnTo>
                      <a:pt x="40" y="385"/>
                    </a:lnTo>
                    <a:lnTo>
                      <a:pt x="45" y="374"/>
                    </a:lnTo>
                    <a:lnTo>
                      <a:pt x="61" y="388"/>
                    </a:lnTo>
                    <a:lnTo>
                      <a:pt x="70" y="396"/>
                    </a:lnTo>
                    <a:lnTo>
                      <a:pt x="79" y="394"/>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0" name="Freeform 58"/>
              <p:cNvSpPr>
                <a:spLocks/>
              </p:cNvSpPr>
              <p:nvPr/>
            </p:nvSpPr>
            <p:spPr bwMode="auto">
              <a:xfrm>
                <a:off x="4976815" y="5486405"/>
                <a:ext cx="373063" cy="523876"/>
              </a:xfrm>
              <a:custGeom>
                <a:avLst/>
                <a:gdLst>
                  <a:gd name="T0" fmla="*/ 173 w 243"/>
                  <a:gd name="T1" fmla="*/ 270 h 342"/>
                  <a:gd name="T2" fmla="*/ 179 w 243"/>
                  <a:gd name="T3" fmla="*/ 256 h 342"/>
                  <a:gd name="T4" fmla="*/ 169 w 243"/>
                  <a:gd name="T5" fmla="*/ 236 h 342"/>
                  <a:gd name="T6" fmla="*/ 178 w 243"/>
                  <a:gd name="T7" fmla="*/ 217 h 342"/>
                  <a:gd name="T8" fmla="*/ 171 w 243"/>
                  <a:gd name="T9" fmla="*/ 206 h 342"/>
                  <a:gd name="T10" fmla="*/ 193 w 243"/>
                  <a:gd name="T11" fmla="*/ 192 h 342"/>
                  <a:gd name="T12" fmla="*/ 215 w 243"/>
                  <a:gd name="T13" fmla="*/ 179 h 342"/>
                  <a:gd name="T14" fmla="*/ 234 w 243"/>
                  <a:gd name="T15" fmla="*/ 155 h 342"/>
                  <a:gd name="T16" fmla="*/ 223 w 243"/>
                  <a:gd name="T17" fmla="*/ 138 h 342"/>
                  <a:gd name="T18" fmla="*/ 209 w 243"/>
                  <a:gd name="T19" fmla="*/ 113 h 342"/>
                  <a:gd name="T20" fmla="*/ 200 w 243"/>
                  <a:gd name="T21" fmla="*/ 105 h 342"/>
                  <a:gd name="T22" fmla="*/ 210 w 243"/>
                  <a:gd name="T23" fmla="*/ 52 h 342"/>
                  <a:gd name="T24" fmla="*/ 164 w 243"/>
                  <a:gd name="T25" fmla="*/ 10 h 342"/>
                  <a:gd name="T26" fmla="*/ 146 w 243"/>
                  <a:gd name="T27" fmla="*/ 3 h 342"/>
                  <a:gd name="T28" fmla="*/ 117 w 243"/>
                  <a:gd name="T29" fmla="*/ 22 h 342"/>
                  <a:gd name="T30" fmla="*/ 95 w 243"/>
                  <a:gd name="T31" fmla="*/ 34 h 342"/>
                  <a:gd name="T32" fmla="*/ 8 w 243"/>
                  <a:gd name="T33" fmla="*/ 94 h 342"/>
                  <a:gd name="T34" fmla="*/ 0 w 243"/>
                  <a:gd name="T35" fmla="*/ 89 h 342"/>
                  <a:gd name="T36" fmla="*/ 4 w 243"/>
                  <a:gd name="T37" fmla="*/ 140 h 342"/>
                  <a:gd name="T38" fmla="*/ 23 w 243"/>
                  <a:gd name="T39" fmla="*/ 157 h 342"/>
                  <a:gd name="T40" fmla="*/ 48 w 243"/>
                  <a:gd name="T41" fmla="*/ 163 h 342"/>
                  <a:gd name="T42" fmla="*/ 51 w 243"/>
                  <a:gd name="T43" fmla="*/ 199 h 342"/>
                  <a:gd name="T44" fmla="*/ 19 w 243"/>
                  <a:gd name="T45" fmla="*/ 245 h 342"/>
                  <a:gd name="T46" fmla="*/ 25 w 243"/>
                  <a:gd name="T47" fmla="*/ 275 h 342"/>
                  <a:gd name="T48" fmla="*/ 43 w 243"/>
                  <a:gd name="T49" fmla="*/ 285 h 342"/>
                  <a:gd name="T50" fmla="*/ 56 w 243"/>
                  <a:gd name="T51" fmla="*/ 303 h 342"/>
                  <a:gd name="T52" fmla="*/ 77 w 243"/>
                  <a:gd name="T53" fmla="*/ 291 h 342"/>
                  <a:gd name="T54" fmla="*/ 85 w 243"/>
                  <a:gd name="T55" fmla="*/ 294 h 342"/>
                  <a:gd name="T56" fmla="*/ 100 w 243"/>
                  <a:gd name="T57" fmla="*/ 327 h 342"/>
                  <a:gd name="T58" fmla="*/ 127 w 243"/>
                  <a:gd name="T59" fmla="*/ 316 h 342"/>
                  <a:gd name="T60" fmla="*/ 146 w 243"/>
                  <a:gd name="T61" fmla="*/ 312 h 342"/>
                  <a:gd name="T62" fmla="*/ 149 w 243"/>
                  <a:gd name="T63" fmla="*/ 322 h 342"/>
                  <a:gd name="T64" fmla="*/ 176 w 243"/>
                  <a:gd name="T65" fmla="*/ 329 h 342"/>
                  <a:gd name="T66" fmla="*/ 193 w 243"/>
                  <a:gd name="T67" fmla="*/ 312 h 342"/>
                  <a:gd name="T68" fmla="*/ 186 w 243"/>
                  <a:gd name="T69" fmla="*/ 294 h 342"/>
                  <a:gd name="T70" fmla="*/ 175 w 243"/>
                  <a:gd name="T71" fmla="*/ 283 h 3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342"/>
                  <a:gd name="T110" fmla="*/ 243 w 243"/>
                  <a:gd name="T111" fmla="*/ 342 h 3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342">
                    <a:moveTo>
                      <a:pt x="181" y="293"/>
                    </a:moveTo>
                    <a:lnTo>
                      <a:pt x="179" y="280"/>
                    </a:lnTo>
                    <a:lnTo>
                      <a:pt x="179" y="279"/>
                    </a:lnTo>
                    <a:lnTo>
                      <a:pt x="185" y="265"/>
                    </a:lnTo>
                    <a:lnTo>
                      <a:pt x="173" y="257"/>
                    </a:lnTo>
                    <a:lnTo>
                      <a:pt x="175" y="245"/>
                    </a:lnTo>
                    <a:lnTo>
                      <a:pt x="186" y="247"/>
                    </a:lnTo>
                    <a:lnTo>
                      <a:pt x="184" y="225"/>
                    </a:lnTo>
                    <a:lnTo>
                      <a:pt x="176" y="214"/>
                    </a:lnTo>
                    <a:lnTo>
                      <a:pt x="177" y="213"/>
                    </a:lnTo>
                    <a:lnTo>
                      <a:pt x="183" y="201"/>
                    </a:lnTo>
                    <a:lnTo>
                      <a:pt x="200" y="199"/>
                    </a:lnTo>
                    <a:lnTo>
                      <a:pt x="202" y="199"/>
                    </a:lnTo>
                    <a:lnTo>
                      <a:pt x="222" y="185"/>
                    </a:lnTo>
                    <a:lnTo>
                      <a:pt x="230" y="164"/>
                    </a:lnTo>
                    <a:lnTo>
                      <a:pt x="242" y="161"/>
                    </a:lnTo>
                    <a:lnTo>
                      <a:pt x="240" y="143"/>
                    </a:lnTo>
                    <a:lnTo>
                      <a:pt x="231" y="143"/>
                    </a:lnTo>
                    <a:lnTo>
                      <a:pt x="218" y="130"/>
                    </a:lnTo>
                    <a:lnTo>
                      <a:pt x="216" y="117"/>
                    </a:lnTo>
                    <a:lnTo>
                      <a:pt x="207" y="111"/>
                    </a:lnTo>
                    <a:lnTo>
                      <a:pt x="207" y="109"/>
                    </a:lnTo>
                    <a:lnTo>
                      <a:pt x="207" y="81"/>
                    </a:lnTo>
                    <a:lnTo>
                      <a:pt x="217" y="54"/>
                    </a:lnTo>
                    <a:lnTo>
                      <a:pt x="190" y="40"/>
                    </a:lnTo>
                    <a:lnTo>
                      <a:pt x="170" y="10"/>
                    </a:lnTo>
                    <a:lnTo>
                      <a:pt x="152" y="0"/>
                    </a:lnTo>
                    <a:lnTo>
                      <a:pt x="151" y="3"/>
                    </a:lnTo>
                    <a:lnTo>
                      <a:pt x="137" y="29"/>
                    </a:lnTo>
                    <a:lnTo>
                      <a:pt x="121" y="23"/>
                    </a:lnTo>
                    <a:lnTo>
                      <a:pt x="99" y="32"/>
                    </a:lnTo>
                    <a:lnTo>
                      <a:pt x="98" y="35"/>
                    </a:lnTo>
                    <a:lnTo>
                      <a:pt x="86" y="88"/>
                    </a:lnTo>
                    <a:lnTo>
                      <a:pt x="8" y="97"/>
                    </a:lnTo>
                    <a:lnTo>
                      <a:pt x="9" y="94"/>
                    </a:lnTo>
                    <a:lnTo>
                      <a:pt x="0" y="92"/>
                    </a:lnTo>
                    <a:lnTo>
                      <a:pt x="4" y="143"/>
                    </a:lnTo>
                    <a:lnTo>
                      <a:pt x="4" y="145"/>
                    </a:lnTo>
                    <a:lnTo>
                      <a:pt x="25" y="152"/>
                    </a:lnTo>
                    <a:lnTo>
                      <a:pt x="24" y="163"/>
                    </a:lnTo>
                    <a:lnTo>
                      <a:pt x="35" y="160"/>
                    </a:lnTo>
                    <a:lnTo>
                      <a:pt x="50" y="169"/>
                    </a:lnTo>
                    <a:lnTo>
                      <a:pt x="52" y="205"/>
                    </a:lnTo>
                    <a:lnTo>
                      <a:pt x="53" y="206"/>
                    </a:lnTo>
                    <a:lnTo>
                      <a:pt x="26" y="225"/>
                    </a:lnTo>
                    <a:lnTo>
                      <a:pt x="20" y="254"/>
                    </a:lnTo>
                    <a:lnTo>
                      <a:pt x="34" y="273"/>
                    </a:lnTo>
                    <a:lnTo>
                      <a:pt x="26" y="285"/>
                    </a:lnTo>
                    <a:lnTo>
                      <a:pt x="35" y="297"/>
                    </a:lnTo>
                    <a:lnTo>
                      <a:pt x="44" y="295"/>
                    </a:lnTo>
                    <a:lnTo>
                      <a:pt x="52" y="303"/>
                    </a:lnTo>
                    <a:lnTo>
                      <a:pt x="58" y="314"/>
                    </a:lnTo>
                    <a:lnTo>
                      <a:pt x="64" y="316"/>
                    </a:lnTo>
                    <a:lnTo>
                      <a:pt x="80" y="302"/>
                    </a:lnTo>
                    <a:lnTo>
                      <a:pt x="80" y="300"/>
                    </a:lnTo>
                    <a:lnTo>
                      <a:pt x="88" y="305"/>
                    </a:lnTo>
                    <a:lnTo>
                      <a:pt x="92" y="333"/>
                    </a:lnTo>
                    <a:lnTo>
                      <a:pt x="103" y="339"/>
                    </a:lnTo>
                    <a:lnTo>
                      <a:pt x="129" y="328"/>
                    </a:lnTo>
                    <a:lnTo>
                      <a:pt x="131" y="328"/>
                    </a:lnTo>
                    <a:lnTo>
                      <a:pt x="138" y="329"/>
                    </a:lnTo>
                    <a:lnTo>
                      <a:pt x="151" y="323"/>
                    </a:lnTo>
                    <a:lnTo>
                      <a:pt x="153" y="334"/>
                    </a:lnTo>
                    <a:lnTo>
                      <a:pt x="154" y="334"/>
                    </a:lnTo>
                    <a:lnTo>
                      <a:pt x="171" y="332"/>
                    </a:lnTo>
                    <a:lnTo>
                      <a:pt x="182" y="341"/>
                    </a:lnTo>
                    <a:lnTo>
                      <a:pt x="198" y="333"/>
                    </a:lnTo>
                    <a:lnTo>
                      <a:pt x="200" y="323"/>
                    </a:lnTo>
                    <a:lnTo>
                      <a:pt x="196" y="322"/>
                    </a:lnTo>
                    <a:lnTo>
                      <a:pt x="192" y="305"/>
                    </a:lnTo>
                    <a:lnTo>
                      <a:pt x="181" y="294"/>
                    </a:lnTo>
                    <a:lnTo>
                      <a:pt x="181" y="293"/>
                    </a:lnTo>
                  </a:path>
                </a:pathLst>
              </a:custGeom>
              <a:solidFill>
                <a:schemeClr val="accent2"/>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1" name="Freeform 59"/>
              <p:cNvSpPr>
                <a:spLocks/>
              </p:cNvSpPr>
              <p:nvPr/>
            </p:nvSpPr>
            <p:spPr bwMode="auto">
              <a:xfrm>
                <a:off x="4257677" y="4665667"/>
                <a:ext cx="671513" cy="687388"/>
              </a:xfrm>
              <a:custGeom>
                <a:avLst/>
                <a:gdLst>
                  <a:gd name="T0" fmla="*/ 236 w 439"/>
                  <a:gd name="T1" fmla="*/ 36 h 449"/>
                  <a:gd name="T2" fmla="*/ 247 w 439"/>
                  <a:gd name="T3" fmla="*/ 27 h 449"/>
                  <a:gd name="T4" fmla="*/ 277 w 439"/>
                  <a:gd name="T5" fmla="*/ 0 h 449"/>
                  <a:gd name="T6" fmla="*/ 311 w 439"/>
                  <a:gd name="T7" fmla="*/ 28 h 449"/>
                  <a:gd name="T8" fmla="*/ 337 w 439"/>
                  <a:gd name="T9" fmla="*/ 61 h 449"/>
                  <a:gd name="T10" fmla="*/ 384 w 439"/>
                  <a:gd name="T11" fmla="*/ 98 h 449"/>
                  <a:gd name="T12" fmla="*/ 374 w 439"/>
                  <a:gd name="T13" fmla="*/ 102 h 449"/>
                  <a:gd name="T14" fmla="*/ 389 w 439"/>
                  <a:gd name="T15" fmla="*/ 132 h 449"/>
                  <a:gd name="T16" fmla="*/ 393 w 439"/>
                  <a:gd name="T17" fmla="*/ 158 h 449"/>
                  <a:gd name="T18" fmla="*/ 409 w 439"/>
                  <a:gd name="T19" fmla="*/ 183 h 449"/>
                  <a:gd name="T20" fmla="*/ 414 w 439"/>
                  <a:gd name="T21" fmla="*/ 232 h 449"/>
                  <a:gd name="T22" fmla="*/ 415 w 439"/>
                  <a:gd name="T23" fmla="*/ 257 h 449"/>
                  <a:gd name="T24" fmla="*/ 415 w 439"/>
                  <a:gd name="T25" fmla="*/ 294 h 449"/>
                  <a:gd name="T26" fmla="*/ 391 w 439"/>
                  <a:gd name="T27" fmla="*/ 302 h 449"/>
                  <a:gd name="T28" fmla="*/ 364 w 439"/>
                  <a:gd name="T29" fmla="*/ 309 h 449"/>
                  <a:gd name="T30" fmla="*/ 345 w 439"/>
                  <a:gd name="T31" fmla="*/ 335 h 449"/>
                  <a:gd name="T32" fmla="*/ 330 w 439"/>
                  <a:gd name="T33" fmla="*/ 301 h 449"/>
                  <a:gd name="T34" fmla="*/ 304 w 439"/>
                  <a:gd name="T35" fmla="*/ 312 h 449"/>
                  <a:gd name="T36" fmla="*/ 274 w 439"/>
                  <a:gd name="T37" fmla="*/ 316 h 449"/>
                  <a:gd name="T38" fmla="*/ 246 w 439"/>
                  <a:gd name="T39" fmla="*/ 315 h 449"/>
                  <a:gd name="T40" fmla="*/ 231 w 439"/>
                  <a:gd name="T41" fmla="*/ 339 h 449"/>
                  <a:gd name="T42" fmla="*/ 176 w 439"/>
                  <a:gd name="T43" fmla="*/ 355 h 449"/>
                  <a:gd name="T44" fmla="*/ 145 w 439"/>
                  <a:gd name="T45" fmla="*/ 344 h 449"/>
                  <a:gd name="T46" fmla="*/ 133 w 439"/>
                  <a:gd name="T47" fmla="*/ 369 h 449"/>
                  <a:gd name="T48" fmla="*/ 109 w 439"/>
                  <a:gd name="T49" fmla="*/ 386 h 449"/>
                  <a:gd name="T50" fmla="*/ 87 w 439"/>
                  <a:gd name="T51" fmla="*/ 402 h 449"/>
                  <a:gd name="T52" fmla="*/ 52 w 439"/>
                  <a:gd name="T53" fmla="*/ 432 h 449"/>
                  <a:gd name="T54" fmla="*/ 18 w 439"/>
                  <a:gd name="T55" fmla="*/ 425 h 449"/>
                  <a:gd name="T56" fmla="*/ 10 w 439"/>
                  <a:gd name="T57" fmla="*/ 390 h 449"/>
                  <a:gd name="T58" fmla="*/ 14 w 439"/>
                  <a:gd name="T59" fmla="*/ 367 h 449"/>
                  <a:gd name="T60" fmla="*/ 24 w 439"/>
                  <a:gd name="T61" fmla="*/ 351 h 449"/>
                  <a:gd name="T62" fmla="*/ 14 w 439"/>
                  <a:gd name="T63" fmla="*/ 319 h 449"/>
                  <a:gd name="T64" fmla="*/ 0 w 439"/>
                  <a:gd name="T65" fmla="*/ 301 h 449"/>
                  <a:gd name="T66" fmla="*/ 14 w 439"/>
                  <a:gd name="T67" fmla="*/ 245 h 449"/>
                  <a:gd name="T68" fmla="*/ 36 w 439"/>
                  <a:gd name="T69" fmla="*/ 219 h 449"/>
                  <a:gd name="T70" fmla="*/ 33 w 439"/>
                  <a:gd name="T71" fmla="*/ 194 h 449"/>
                  <a:gd name="T72" fmla="*/ 40 w 439"/>
                  <a:gd name="T73" fmla="*/ 169 h 449"/>
                  <a:gd name="T74" fmla="*/ 97 w 439"/>
                  <a:gd name="T75" fmla="*/ 205 h 449"/>
                  <a:gd name="T76" fmla="*/ 110 w 439"/>
                  <a:gd name="T77" fmla="*/ 192 h 449"/>
                  <a:gd name="T78" fmla="*/ 126 w 439"/>
                  <a:gd name="T79" fmla="*/ 173 h 449"/>
                  <a:gd name="T80" fmla="*/ 154 w 439"/>
                  <a:gd name="T81" fmla="*/ 108 h 449"/>
                  <a:gd name="T82" fmla="*/ 172 w 439"/>
                  <a:gd name="T83" fmla="*/ 101 h 449"/>
                  <a:gd name="T84" fmla="*/ 159 w 439"/>
                  <a:gd name="T85" fmla="*/ 78 h 449"/>
                  <a:gd name="T86" fmla="*/ 187 w 439"/>
                  <a:gd name="T87" fmla="*/ 38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9"/>
                  <a:gd name="T133" fmla="*/ 0 h 449"/>
                  <a:gd name="T134" fmla="*/ 439 w 439"/>
                  <a:gd name="T135" fmla="*/ 449 h 4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9" h="449">
                    <a:moveTo>
                      <a:pt x="225" y="35"/>
                    </a:moveTo>
                    <a:lnTo>
                      <a:pt x="245" y="37"/>
                    </a:lnTo>
                    <a:lnTo>
                      <a:pt x="255" y="30"/>
                    </a:lnTo>
                    <a:lnTo>
                      <a:pt x="256" y="28"/>
                    </a:lnTo>
                    <a:lnTo>
                      <a:pt x="265" y="3"/>
                    </a:lnTo>
                    <a:lnTo>
                      <a:pt x="287" y="0"/>
                    </a:lnTo>
                    <a:lnTo>
                      <a:pt x="309" y="11"/>
                    </a:lnTo>
                    <a:lnTo>
                      <a:pt x="323" y="29"/>
                    </a:lnTo>
                    <a:lnTo>
                      <a:pt x="349" y="62"/>
                    </a:lnTo>
                    <a:lnTo>
                      <a:pt x="350" y="63"/>
                    </a:lnTo>
                    <a:lnTo>
                      <a:pt x="369" y="67"/>
                    </a:lnTo>
                    <a:lnTo>
                      <a:pt x="399" y="102"/>
                    </a:lnTo>
                    <a:lnTo>
                      <a:pt x="390" y="105"/>
                    </a:lnTo>
                    <a:lnTo>
                      <a:pt x="388" y="106"/>
                    </a:lnTo>
                    <a:lnTo>
                      <a:pt x="415" y="123"/>
                    </a:lnTo>
                    <a:lnTo>
                      <a:pt x="404" y="137"/>
                    </a:lnTo>
                    <a:lnTo>
                      <a:pt x="407" y="157"/>
                    </a:lnTo>
                    <a:lnTo>
                      <a:pt x="408" y="164"/>
                    </a:lnTo>
                    <a:lnTo>
                      <a:pt x="409" y="171"/>
                    </a:lnTo>
                    <a:lnTo>
                      <a:pt x="424" y="190"/>
                    </a:lnTo>
                    <a:lnTo>
                      <a:pt x="412" y="196"/>
                    </a:lnTo>
                    <a:lnTo>
                      <a:pt x="430" y="241"/>
                    </a:lnTo>
                    <a:lnTo>
                      <a:pt x="437" y="257"/>
                    </a:lnTo>
                    <a:lnTo>
                      <a:pt x="431" y="267"/>
                    </a:lnTo>
                    <a:lnTo>
                      <a:pt x="438" y="277"/>
                    </a:lnTo>
                    <a:lnTo>
                      <a:pt x="431" y="305"/>
                    </a:lnTo>
                    <a:lnTo>
                      <a:pt x="430" y="312"/>
                    </a:lnTo>
                    <a:lnTo>
                      <a:pt x="406" y="313"/>
                    </a:lnTo>
                    <a:lnTo>
                      <a:pt x="404" y="324"/>
                    </a:lnTo>
                    <a:lnTo>
                      <a:pt x="378" y="320"/>
                    </a:lnTo>
                    <a:lnTo>
                      <a:pt x="358" y="346"/>
                    </a:lnTo>
                    <a:lnTo>
                      <a:pt x="358" y="347"/>
                    </a:lnTo>
                    <a:lnTo>
                      <a:pt x="345" y="339"/>
                    </a:lnTo>
                    <a:lnTo>
                      <a:pt x="343" y="312"/>
                    </a:lnTo>
                    <a:lnTo>
                      <a:pt x="329" y="306"/>
                    </a:lnTo>
                    <a:lnTo>
                      <a:pt x="315" y="324"/>
                    </a:lnTo>
                    <a:lnTo>
                      <a:pt x="306" y="329"/>
                    </a:lnTo>
                    <a:lnTo>
                      <a:pt x="284" y="328"/>
                    </a:lnTo>
                    <a:lnTo>
                      <a:pt x="281" y="335"/>
                    </a:lnTo>
                    <a:lnTo>
                      <a:pt x="255" y="327"/>
                    </a:lnTo>
                    <a:lnTo>
                      <a:pt x="254" y="326"/>
                    </a:lnTo>
                    <a:lnTo>
                      <a:pt x="240" y="352"/>
                    </a:lnTo>
                    <a:lnTo>
                      <a:pt x="208" y="367"/>
                    </a:lnTo>
                    <a:lnTo>
                      <a:pt x="183" y="368"/>
                    </a:lnTo>
                    <a:lnTo>
                      <a:pt x="174" y="368"/>
                    </a:lnTo>
                    <a:lnTo>
                      <a:pt x="150" y="357"/>
                    </a:lnTo>
                    <a:lnTo>
                      <a:pt x="149" y="356"/>
                    </a:lnTo>
                    <a:lnTo>
                      <a:pt x="138" y="383"/>
                    </a:lnTo>
                    <a:lnTo>
                      <a:pt x="122" y="387"/>
                    </a:lnTo>
                    <a:lnTo>
                      <a:pt x="113" y="400"/>
                    </a:lnTo>
                    <a:lnTo>
                      <a:pt x="103" y="415"/>
                    </a:lnTo>
                    <a:lnTo>
                      <a:pt x="90" y="417"/>
                    </a:lnTo>
                    <a:lnTo>
                      <a:pt x="89" y="418"/>
                    </a:lnTo>
                    <a:lnTo>
                      <a:pt x="54" y="448"/>
                    </a:lnTo>
                    <a:lnTo>
                      <a:pt x="35" y="443"/>
                    </a:lnTo>
                    <a:lnTo>
                      <a:pt x="19" y="441"/>
                    </a:lnTo>
                    <a:lnTo>
                      <a:pt x="5" y="432"/>
                    </a:lnTo>
                    <a:lnTo>
                      <a:pt x="10" y="404"/>
                    </a:lnTo>
                    <a:lnTo>
                      <a:pt x="18" y="396"/>
                    </a:lnTo>
                    <a:lnTo>
                      <a:pt x="15" y="381"/>
                    </a:lnTo>
                    <a:lnTo>
                      <a:pt x="26" y="372"/>
                    </a:lnTo>
                    <a:lnTo>
                      <a:pt x="25" y="364"/>
                    </a:lnTo>
                    <a:lnTo>
                      <a:pt x="15" y="358"/>
                    </a:lnTo>
                    <a:lnTo>
                      <a:pt x="15" y="331"/>
                    </a:lnTo>
                    <a:lnTo>
                      <a:pt x="4" y="329"/>
                    </a:lnTo>
                    <a:lnTo>
                      <a:pt x="0" y="312"/>
                    </a:lnTo>
                    <a:lnTo>
                      <a:pt x="1" y="308"/>
                    </a:lnTo>
                    <a:lnTo>
                      <a:pt x="15" y="254"/>
                    </a:lnTo>
                    <a:lnTo>
                      <a:pt x="22" y="246"/>
                    </a:lnTo>
                    <a:lnTo>
                      <a:pt x="37" y="227"/>
                    </a:lnTo>
                    <a:lnTo>
                      <a:pt x="32" y="217"/>
                    </a:lnTo>
                    <a:lnTo>
                      <a:pt x="34" y="201"/>
                    </a:lnTo>
                    <a:lnTo>
                      <a:pt x="37" y="186"/>
                    </a:lnTo>
                    <a:lnTo>
                      <a:pt x="41" y="175"/>
                    </a:lnTo>
                    <a:lnTo>
                      <a:pt x="66" y="199"/>
                    </a:lnTo>
                    <a:lnTo>
                      <a:pt x="101" y="213"/>
                    </a:lnTo>
                    <a:lnTo>
                      <a:pt x="113" y="199"/>
                    </a:lnTo>
                    <a:lnTo>
                      <a:pt x="114" y="199"/>
                    </a:lnTo>
                    <a:lnTo>
                      <a:pt x="116" y="199"/>
                    </a:lnTo>
                    <a:lnTo>
                      <a:pt x="131" y="179"/>
                    </a:lnTo>
                    <a:lnTo>
                      <a:pt x="128" y="164"/>
                    </a:lnTo>
                    <a:lnTo>
                      <a:pt x="160" y="112"/>
                    </a:lnTo>
                    <a:lnTo>
                      <a:pt x="163" y="107"/>
                    </a:lnTo>
                    <a:lnTo>
                      <a:pt x="178" y="105"/>
                    </a:lnTo>
                    <a:lnTo>
                      <a:pt x="174" y="81"/>
                    </a:lnTo>
                    <a:lnTo>
                      <a:pt x="165" y="81"/>
                    </a:lnTo>
                    <a:lnTo>
                      <a:pt x="167" y="54"/>
                    </a:lnTo>
                    <a:lnTo>
                      <a:pt x="194" y="39"/>
                    </a:lnTo>
                    <a:lnTo>
                      <a:pt x="225" y="35"/>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2" name="Freeform 60"/>
              <p:cNvSpPr>
                <a:spLocks/>
              </p:cNvSpPr>
              <p:nvPr/>
            </p:nvSpPr>
            <p:spPr bwMode="auto">
              <a:xfrm>
                <a:off x="4576765" y="4332292"/>
                <a:ext cx="458788" cy="522288"/>
              </a:xfrm>
              <a:custGeom>
                <a:avLst/>
                <a:gdLst>
                  <a:gd name="T0" fmla="*/ 109 w 299"/>
                  <a:gd name="T1" fmla="*/ 209 h 340"/>
                  <a:gd name="T2" fmla="*/ 89 w 299"/>
                  <a:gd name="T3" fmla="*/ 177 h 340"/>
                  <a:gd name="T4" fmla="*/ 90 w 299"/>
                  <a:gd name="T5" fmla="*/ 154 h 340"/>
                  <a:gd name="T6" fmla="*/ 117 w 299"/>
                  <a:gd name="T7" fmla="*/ 161 h 340"/>
                  <a:gd name="T8" fmla="*/ 124 w 299"/>
                  <a:gd name="T9" fmla="*/ 152 h 340"/>
                  <a:gd name="T10" fmla="*/ 83 w 299"/>
                  <a:gd name="T11" fmla="*/ 132 h 340"/>
                  <a:gd name="T12" fmla="*/ 52 w 299"/>
                  <a:gd name="T13" fmla="*/ 135 h 340"/>
                  <a:gd name="T14" fmla="*/ 18 w 299"/>
                  <a:gd name="T15" fmla="*/ 115 h 340"/>
                  <a:gd name="T16" fmla="*/ 0 w 299"/>
                  <a:gd name="T17" fmla="*/ 83 h 340"/>
                  <a:gd name="T18" fmla="*/ 2 w 299"/>
                  <a:gd name="T19" fmla="*/ 81 h 340"/>
                  <a:gd name="T20" fmla="*/ 14 w 299"/>
                  <a:gd name="T21" fmla="*/ 80 h 340"/>
                  <a:gd name="T22" fmla="*/ 23 w 299"/>
                  <a:gd name="T23" fmla="*/ 90 h 340"/>
                  <a:gd name="T24" fmla="*/ 29 w 299"/>
                  <a:gd name="T25" fmla="*/ 87 h 340"/>
                  <a:gd name="T26" fmla="*/ 34 w 299"/>
                  <a:gd name="T27" fmla="*/ 80 h 340"/>
                  <a:gd name="T28" fmla="*/ 46 w 299"/>
                  <a:gd name="T29" fmla="*/ 77 h 340"/>
                  <a:gd name="T30" fmla="*/ 57 w 299"/>
                  <a:gd name="T31" fmla="*/ 77 h 340"/>
                  <a:gd name="T32" fmla="*/ 59 w 299"/>
                  <a:gd name="T33" fmla="*/ 78 h 340"/>
                  <a:gd name="T34" fmla="*/ 65 w 299"/>
                  <a:gd name="T35" fmla="*/ 76 h 340"/>
                  <a:gd name="T36" fmla="*/ 77 w 299"/>
                  <a:gd name="T37" fmla="*/ 77 h 340"/>
                  <a:gd name="T38" fmla="*/ 80 w 299"/>
                  <a:gd name="T39" fmla="*/ 73 h 340"/>
                  <a:gd name="T40" fmla="*/ 78 w 299"/>
                  <a:gd name="T41" fmla="*/ 61 h 340"/>
                  <a:gd name="T42" fmla="*/ 78 w 299"/>
                  <a:gd name="T43" fmla="*/ 33 h 340"/>
                  <a:gd name="T44" fmla="*/ 88 w 299"/>
                  <a:gd name="T45" fmla="*/ 29 h 340"/>
                  <a:gd name="T46" fmla="*/ 97 w 299"/>
                  <a:gd name="T47" fmla="*/ 36 h 340"/>
                  <a:gd name="T48" fmla="*/ 105 w 299"/>
                  <a:gd name="T49" fmla="*/ 39 h 340"/>
                  <a:gd name="T50" fmla="*/ 107 w 299"/>
                  <a:gd name="T51" fmla="*/ 36 h 340"/>
                  <a:gd name="T52" fmla="*/ 109 w 299"/>
                  <a:gd name="T53" fmla="*/ 22 h 340"/>
                  <a:gd name="T54" fmla="*/ 113 w 299"/>
                  <a:gd name="T55" fmla="*/ 12 h 340"/>
                  <a:gd name="T56" fmla="*/ 122 w 299"/>
                  <a:gd name="T57" fmla="*/ 0 h 340"/>
                  <a:gd name="T58" fmla="*/ 172 w 299"/>
                  <a:gd name="T59" fmla="*/ 38 h 340"/>
                  <a:gd name="T60" fmla="*/ 183 w 299"/>
                  <a:gd name="T61" fmla="*/ 72 h 340"/>
                  <a:gd name="T62" fmla="*/ 200 w 299"/>
                  <a:gd name="T63" fmla="*/ 99 h 340"/>
                  <a:gd name="T64" fmla="*/ 212 w 299"/>
                  <a:gd name="T65" fmla="*/ 105 h 340"/>
                  <a:gd name="T66" fmla="*/ 228 w 299"/>
                  <a:gd name="T67" fmla="*/ 151 h 340"/>
                  <a:gd name="T68" fmla="*/ 258 w 299"/>
                  <a:gd name="T69" fmla="*/ 186 h 340"/>
                  <a:gd name="T70" fmla="*/ 275 w 299"/>
                  <a:gd name="T71" fmla="*/ 230 h 340"/>
                  <a:gd name="T72" fmla="*/ 255 w 299"/>
                  <a:gd name="T73" fmla="*/ 255 h 340"/>
                  <a:gd name="T74" fmla="*/ 248 w 299"/>
                  <a:gd name="T75" fmla="*/ 318 h 340"/>
                  <a:gd name="T76" fmla="*/ 228 w 299"/>
                  <a:gd name="T77" fmla="*/ 313 h 340"/>
                  <a:gd name="T78" fmla="*/ 198 w 299"/>
                  <a:gd name="T79" fmla="*/ 328 h 340"/>
                  <a:gd name="T80" fmla="*/ 174 w 299"/>
                  <a:gd name="T81" fmla="*/ 312 h 340"/>
                  <a:gd name="T82" fmla="*/ 155 w 299"/>
                  <a:gd name="T83" fmla="*/ 274 h 340"/>
                  <a:gd name="T84" fmla="*/ 110 w 299"/>
                  <a:gd name="T85" fmla="*/ 237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
                  <a:gd name="T130" fmla="*/ 0 h 340"/>
                  <a:gd name="T131" fmla="*/ 299 w 299"/>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 h="340">
                    <a:moveTo>
                      <a:pt x="116" y="215"/>
                    </a:moveTo>
                    <a:lnTo>
                      <a:pt x="113" y="216"/>
                    </a:lnTo>
                    <a:lnTo>
                      <a:pt x="98" y="181"/>
                    </a:lnTo>
                    <a:lnTo>
                      <a:pt x="92" y="183"/>
                    </a:lnTo>
                    <a:lnTo>
                      <a:pt x="81" y="170"/>
                    </a:lnTo>
                    <a:lnTo>
                      <a:pt x="93" y="159"/>
                    </a:lnTo>
                    <a:lnTo>
                      <a:pt x="105" y="166"/>
                    </a:lnTo>
                    <a:lnTo>
                      <a:pt x="121" y="166"/>
                    </a:lnTo>
                    <a:lnTo>
                      <a:pt x="129" y="158"/>
                    </a:lnTo>
                    <a:lnTo>
                      <a:pt x="128" y="157"/>
                    </a:lnTo>
                    <a:lnTo>
                      <a:pt x="94" y="130"/>
                    </a:lnTo>
                    <a:lnTo>
                      <a:pt x="86" y="136"/>
                    </a:lnTo>
                    <a:lnTo>
                      <a:pt x="77" y="130"/>
                    </a:lnTo>
                    <a:lnTo>
                      <a:pt x="54" y="139"/>
                    </a:lnTo>
                    <a:lnTo>
                      <a:pt x="24" y="116"/>
                    </a:lnTo>
                    <a:lnTo>
                      <a:pt x="19" y="119"/>
                    </a:lnTo>
                    <a:lnTo>
                      <a:pt x="16" y="120"/>
                    </a:lnTo>
                    <a:lnTo>
                      <a:pt x="0" y="86"/>
                    </a:lnTo>
                    <a:lnTo>
                      <a:pt x="1" y="85"/>
                    </a:lnTo>
                    <a:lnTo>
                      <a:pt x="2" y="84"/>
                    </a:lnTo>
                    <a:lnTo>
                      <a:pt x="9" y="82"/>
                    </a:lnTo>
                    <a:lnTo>
                      <a:pt x="15" y="83"/>
                    </a:lnTo>
                    <a:lnTo>
                      <a:pt x="18" y="85"/>
                    </a:lnTo>
                    <a:lnTo>
                      <a:pt x="24" y="93"/>
                    </a:lnTo>
                    <a:lnTo>
                      <a:pt x="26" y="94"/>
                    </a:lnTo>
                    <a:lnTo>
                      <a:pt x="30" y="90"/>
                    </a:lnTo>
                    <a:lnTo>
                      <a:pt x="32" y="85"/>
                    </a:lnTo>
                    <a:lnTo>
                      <a:pt x="35" y="83"/>
                    </a:lnTo>
                    <a:lnTo>
                      <a:pt x="40" y="82"/>
                    </a:lnTo>
                    <a:lnTo>
                      <a:pt x="48" y="80"/>
                    </a:lnTo>
                    <a:lnTo>
                      <a:pt x="53" y="80"/>
                    </a:lnTo>
                    <a:lnTo>
                      <a:pt x="59" y="80"/>
                    </a:lnTo>
                    <a:lnTo>
                      <a:pt x="60" y="80"/>
                    </a:lnTo>
                    <a:lnTo>
                      <a:pt x="61" y="81"/>
                    </a:lnTo>
                    <a:lnTo>
                      <a:pt x="65" y="80"/>
                    </a:lnTo>
                    <a:lnTo>
                      <a:pt x="67" y="79"/>
                    </a:lnTo>
                    <a:lnTo>
                      <a:pt x="70" y="79"/>
                    </a:lnTo>
                    <a:lnTo>
                      <a:pt x="80" y="80"/>
                    </a:lnTo>
                    <a:lnTo>
                      <a:pt x="82" y="77"/>
                    </a:lnTo>
                    <a:lnTo>
                      <a:pt x="83" y="75"/>
                    </a:lnTo>
                    <a:lnTo>
                      <a:pt x="82" y="70"/>
                    </a:lnTo>
                    <a:lnTo>
                      <a:pt x="81" y="63"/>
                    </a:lnTo>
                    <a:lnTo>
                      <a:pt x="80" y="40"/>
                    </a:lnTo>
                    <a:lnTo>
                      <a:pt x="81" y="34"/>
                    </a:lnTo>
                    <a:lnTo>
                      <a:pt x="88" y="30"/>
                    </a:lnTo>
                    <a:lnTo>
                      <a:pt x="91" y="30"/>
                    </a:lnTo>
                    <a:lnTo>
                      <a:pt x="93" y="31"/>
                    </a:lnTo>
                    <a:lnTo>
                      <a:pt x="100" y="37"/>
                    </a:lnTo>
                    <a:lnTo>
                      <a:pt x="105" y="40"/>
                    </a:lnTo>
                    <a:lnTo>
                      <a:pt x="109" y="40"/>
                    </a:lnTo>
                    <a:lnTo>
                      <a:pt x="111" y="38"/>
                    </a:lnTo>
                    <a:lnTo>
                      <a:pt x="111" y="37"/>
                    </a:lnTo>
                    <a:lnTo>
                      <a:pt x="113" y="34"/>
                    </a:lnTo>
                    <a:lnTo>
                      <a:pt x="113" y="23"/>
                    </a:lnTo>
                    <a:lnTo>
                      <a:pt x="113" y="17"/>
                    </a:lnTo>
                    <a:lnTo>
                      <a:pt x="117" y="12"/>
                    </a:lnTo>
                    <a:lnTo>
                      <a:pt x="118" y="12"/>
                    </a:lnTo>
                    <a:lnTo>
                      <a:pt x="126" y="0"/>
                    </a:lnTo>
                    <a:lnTo>
                      <a:pt x="127" y="2"/>
                    </a:lnTo>
                    <a:lnTo>
                      <a:pt x="178" y="39"/>
                    </a:lnTo>
                    <a:lnTo>
                      <a:pt x="185" y="64"/>
                    </a:lnTo>
                    <a:lnTo>
                      <a:pt x="189" y="74"/>
                    </a:lnTo>
                    <a:lnTo>
                      <a:pt x="198" y="80"/>
                    </a:lnTo>
                    <a:lnTo>
                      <a:pt x="207" y="102"/>
                    </a:lnTo>
                    <a:lnTo>
                      <a:pt x="217" y="107"/>
                    </a:lnTo>
                    <a:lnTo>
                      <a:pt x="219" y="108"/>
                    </a:lnTo>
                    <a:lnTo>
                      <a:pt x="221" y="112"/>
                    </a:lnTo>
                    <a:lnTo>
                      <a:pt x="236" y="156"/>
                    </a:lnTo>
                    <a:lnTo>
                      <a:pt x="246" y="172"/>
                    </a:lnTo>
                    <a:lnTo>
                      <a:pt x="267" y="192"/>
                    </a:lnTo>
                    <a:lnTo>
                      <a:pt x="298" y="233"/>
                    </a:lnTo>
                    <a:lnTo>
                      <a:pt x="284" y="238"/>
                    </a:lnTo>
                    <a:lnTo>
                      <a:pt x="264" y="262"/>
                    </a:lnTo>
                    <a:lnTo>
                      <a:pt x="264" y="264"/>
                    </a:lnTo>
                    <a:lnTo>
                      <a:pt x="261" y="290"/>
                    </a:lnTo>
                    <a:lnTo>
                      <a:pt x="257" y="329"/>
                    </a:lnTo>
                    <a:lnTo>
                      <a:pt x="256" y="328"/>
                    </a:lnTo>
                    <a:lnTo>
                      <a:pt x="236" y="323"/>
                    </a:lnTo>
                    <a:lnTo>
                      <a:pt x="209" y="333"/>
                    </a:lnTo>
                    <a:lnTo>
                      <a:pt x="205" y="339"/>
                    </a:lnTo>
                    <a:lnTo>
                      <a:pt x="179" y="322"/>
                    </a:lnTo>
                    <a:lnTo>
                      <a:pt x="180" y="322"/>
                    </a:lnTo>
                    <a:lnTo>
                      <a:pt x="189" y="318"/>
                    </a:lnTo>
                    <a:lnTo>
                      <a:pt x="160" y="283"/>
                    </a:lnTo>
                    <a:lnTo>
                      <a:pt x="140" y="279"/>
                    </a:lnTo>
                    <a:lnTo>
                      <a:pt x="114" y="245"/>
                    </a:lnTo>
                    <a:lnTo>
                      <a:pt x="116" y="215"/>
                    </a:lnTo>
                  </a:path>
                </a:pathLst>
              </a:custGeom>
              <a:solidFill>
                <a:schemeClr val="accent2">
                  <a:lumMod val="60000"/>
                  <a:lumOff val="40000"/>
                </a:schemeClr>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3" name="Freeform 61"/>
              <p:cNvSpPr>
                <a:spLocks/>
              </p:cNvSpPr>
              <p:nvPr/>
            </p:nvSpPr>
            <p:spPr bwMode="auto">
              <a:xfrm>
                <a:off x="4121152" y="5762631"/>
                <a:ext cx="620713" cy="496888"/>
              </a:xfrm>
              <a:custGeom>
                <a:avLst/>
                <a:gdLst>
                  <a:gd name="T0" fmla="*/ 293 w 405"/>
                  <a:gd name="T1" fmla="*/ 44 h 325"/>
                  <a:gd name="T2" fmla="*/ 299 w 405"/>
                  <a:gd name="T3" fmla="*/ 77 h 325"/>
                  <a:gd name="T4" fmla="*/ 282 w 405"/>
                  <a:gd name="T5" fmla="*/ 91 h 325"/>
                  <a:gd name="T6" fmla="*/ 283 w 405"/>
                  <a:gd name="T7" fmla="*/ 117 h 325"/>
                  <a:gd name="T8" fmla="*/ 361 w 405"/>
                  <a:gd name="T9" fmla="*/ 149 h 325"/>
                  <a:gd name="T10" fmla="*/ 382 w 405"/>
                  <a:gd name="T11" fmla="*/ 197 h 325"/>
                  <a:gd name="T12" fmla="*/ 366 w 405"/>
                  <a:gd name="T13" fmla="*/ 235 h 325"/>
                  <a:gd name="T14" fmla="*/ 343 w 405"/>
                  <a:gd name="T15" fmla="*/ 263 h 325"/>
                  <a:gd name="T16" fmla="*/ 303 w 405"/>
                  <a:gd name="T17" fmla="*/ 299 h 325"/>
                  <a:gd name="T18" fmla="*/ 261 w 405"/>
                  <a:gd name="T19" fmla="*/ 311 h 325"/>
                  <a:gd name="T20" fmla="*/ 243 w 405"/>
                  <a:gd name="T21" fmla="*/ 303 h 325"/>
                  <a:gd name="T22" fmla="*/ 230 w 405"/>
                  <a:gd name="T23" fmla="*/ 288 h 325"/>
                  <a:gd name="T24" fmla="*/ 251 w 405"/>
                  <a:gd name="T25" fmla="*/ 253 h 325"/>
                  <a:gd name="T26" fmla="*/ 256 w 405"/>
                  <a:gd name="T27" fmla="*/ 237 h 325"/>
                  <a:gd name="T28" fmla="*/ 231 w 405"/>
                  <a:gd name="T29" fmla="*/ 251 h 325"/>
                  <a:gd name="T30" fmla="*/ 214 w 405"/>
                  <a:gd name="T31" fmla="*/ 261 h 325"/>
                  <a:gd name="T32" fmla="*/ 186 w 405"/>
                  <a:gd name="T33" fmla="*/ 258 h 325"/>
                  <a:gd name="T34" fmla="*/ 171 w 405"/>
                  <a:gd name="T35" fmla="*/ 251 h 325"/>
                  <a:gd name="T36" fmla="*/ 186 w 405"/>
                  <a:gd name="T37" fmla="*/ 226 h 325"/>
                  <a:gd name="T38" fmla="*/ 174 w 405"/>
                  <a:gd name="T39" fmla="*/ 222 h 325"/>
                  <a:gd name="T40" fmla="*/ 153 w 405"/>
                  <a:gd name="T41" fmla="*/ 229 h 325"/>
                  <a:gd name="T42" fmla="*/ 133 w 405"/>
                  <a:gd name="T43" fmla="*/ 230 h 325"/>
                  <a:gd name="T44" fmla="*/ 121 w 405"/>
                  <a:gd name="T45" fmla="*/ 223 h 325"/>
                  <a:gd name="T46" fmla="*/ 121 w 405"/>
                  <a:gd name="T47" fmla="*/ 203 h 325"/>
                  <a:gd name="T48" fmla="*/ 112 w 405"/>
                  <a:gd name="T49" fmla="*/ 204 h 325"/>
                  <a:gd name="T50" fmla="*/ 100 w 405"/>
                  <a:gd name="T51" fmla="*/ 199 h 325"/>
                  <a:gd name="T52" fmla="*/ 108 w 405"/>
                  <a:gd name="T53" fmla="*/ 193 h 325"/>
                  <a:gd name="T54" fmla="*/ 102 w 405"/>
                  <a:gd name="T55" fmla="*/ 179 h 325"/>
                  <a:gd name="T56" fmla="*/ 80 w 405"/>
                  <a:gd name="T57" fmla="*/ 181 h 325"/>
                  <a:gd name="T58" fmla="*/ 67 w 405"/>
                  <a:gd name="T59" fmla="*/ 185 h 325"/>
                  <a:gd name="T60" fmla="*/ 70 w 405"/>
                  <a:gd name="T61" fmla="*/ 168 h 325"/>
                  <a:gd name="T62" fmla="*/ 85 w 405"/>
                  <a:gd name="T63" fmla="*/ 152 h 325"/>
                  <a:gd name="T64" fmla="*/ 77 w 405"/>
                  <a:gd name="T65" fmla="*/ 146 h 325"/>
                  <a:gd name="T66" fmla="*/ 62 w 405"/>
                  <a:gd name="T67" fmla="*/ 156 h 325"/>
                  <a:gd name="T68" fmla="*/ 55 w 405"/>
                  <a:gd name="T69" fmla="*/ 177 h 325"/>
                  <a:gd name="T70" fmla="*/ 38 w 405"/>
                  <a:gd name="T71" fmla="*/ 155 h 325"/>
                  <a:gd name="T72" fmla="*/ 25 w 405"/>
                  <a:gd name="T73" fmla="*/ 137 h 325"/>
                  <a:gd name="T74" fmla="*/ 17 w 405"/>
                  <a:gd name="T75" fmla="*/ 105 h 325"/>
                  <a:gd name="T76" fmla="*/ 11 w 405"/>
                  <a:gd name="T77" fmla="*/ 73 h 325"/>
                  <a:gd name="T78" fmla="*/ 17 w 405"/>
                  <a:gd name="T79" fmla="*/ 64 h 325"/>
                  <a:gd name="T80" fmla="*/ 4 w 405"/>
                  <a:gd name="T81" fmla="*/ 55 h 325"/>
                  <a:gd name="T82" fmla="*/ 13 w 405"/>
                  <a:gd name="T83" fmla="*/ 46 h 325"/>
                  <a:gd name="T84" fmla="*/ 10 w 405"/>
                  <a:gd name="T85" fmla="*/ 32 h 325"/>
                  <a:gd name="T86" fmla="*/ 19 w 405"/>
                  <a:gd name="T87" fmla="*/ 27 h 325"/>
                  <a:gd name="T88" fmla="*/ 32 w 405"/>
                  <a:gd name="T89" fmla="*/ 43 h 325"/>
                  <a:gd name="T90" fmla="*/ 18 w 405"/>
                  <a:gd name="T91" fmla="*/ 7 h 325"/>
                  <a:gd name="T92" fmla="*/ 26 w 405"/>
                  <a:gd name="T93" fmla="*/ 0 h 325"/>
                  <a:gd name="T94" fmla="*/ 64 w 405"/>
                  <a:gd name="T95" fmla="*/ 12 h 325"/>
                  <a:gd name="T96" fmla="*/ 110 w 405"/>
                  <a:gd name="T97" fmla="*/ 57 h 325"/>
                  <a:gd name="T98" fmla="*/ 157 w 405"/>
                  <a:gd name="T99" fmla="*/ 56 h 325"/>
                  <a:gd name="T100" fmla="*/ 219 w 405"/>
                  <a:gd name="T101" fmla="*/ 40 h 325"/>
                  <a:gd name="T102" fmla="*/ 257 w 405"/>
                  <a:gd name="T103" fmla="*/ 28 h 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5"/>
                  <a:gd name="T157" fmla="*/ 0 h 325"/>
                  <a:gd name="T158" fmla="*/ 405 w 405"/>
                  <a:gd name="T159" fmla="*/ 325 h 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5" h="325">
                    <a:moveTo>
                      <a:pt x="276" y="38"/>
                    </a:moveTo>
                    <a:lnTo>
                      <a:pt x="296" y="37"/>
                    </a:lnTo>
                    <a:lnTo>
                      <a:pt x="297" y="46"/>
                    </a:lnTo>
                    <a:lnTo>
                      <a:pt x="303" y="46"/>
                    </a:lnTo>
                    <a:lnTo>
                      <a:pt x="303" y="49"/>
                    </a:lnTo>
                    <a:lnTo>
                      <a:pt x="303" y="54"/>
                    </a:lnTo>
                    <a:lnTo>
                      <a:pt x="314" y="61"/>
                    </a:lnTo>
                    <a:lnTo>
                      <a:pt x="310" y="80"/>
                    </a:lnTo>
                    <a:lnTo>
                      <a:pt x="308" y="80"/>
                    </a:lnTo>
                    <a:lnTo>
                      <a:pt x="292" y="80"/>
                    </a:lnTo>
                    <a:lnTo>
                      <a:pt x="292" y="83"/>
                    </a:lnTo>
                    <a:lnTo>
                      <a:pt x="292" y="95"/>
                    </a:lnTo>
                    <a:lnTo>
                      <a:pt x="294" y="99"/>
                    </a:lnTo>
                    <a:lnTo>
                      <a:pt x="299" y="105"/>
                    </a:lnTo>
                    <a:lnTo>
                      <a:pt x="291" y="113"/>
                    </a:lnTo>
                    <a:lnTo>
                      <a:pt x="293" y="122"/>
                    </a:lnTo>
                    <a:lnTo>
                      <a:pt x="317" y="133"/>
                    </a:lnTo>
                    <a:lnTo>
                      <a:pt x="330" y="129"/>
                    </a:lnTo>
                    <a:lnTo>
                      <a:pt x="338" y="126"/>
                    </a:lnTo>
                    <a:lnTo>
                      <a:pt x="374" y="155"/>
                    </a:lnTo>
                    <a:lnTo>
                      <a:pt x="402" y="163"/>
                    </a:lnTo>
                    <a:lnTo>
                      <a:pt x="399" y="170"/>
                    </a:lnTo>
                    <a:lnTo>
                      <a:pt x="404" y="178"/>
                    </a:lnTo>
                    <a:lnTo>
                      <a:pt x="396" y="205"/>
                    </a:lnTo>
                    <a:lnTo>
                      <a:pt x="370" y="208"/>
                    </a:lnTo>
                    <a:lnTo>
                      <a:pt x="370" y="222"/>
                    </a:lnTo>
                    <a:lnTo>
                      <a:pt x="381" y="226"/>
                    </a:lnTo>
                    <a:lnTo>
                      <a:pt x="379" y="244"/>
                    </a:lnTo>
                    <a:lnTo>
                      <a:pt x="373" y="247"/>
                    </a:lnTo>
                    <a:lnTo>
                      <a:pt x="369" y="264"/>
                    </a:lnTo>
                    <a:lnTo>
                      <a:pt x="355" y="271"/>
                    </a:lnTo>
                    <a:lnTo>
                      <a:pt x="355" y="273"/>
                    </a:lnTo>
                    <a:lnTo>
                      <a:pt x="355" y="301"/>
                    </a:lnTo>
                    <a:lnTo>
                      <a:pt x="355" y="304"/>
                    </a:lnTo>
                    <a:lnTo>
                      <a:pt x="338" y="298"/>
                    </a:lnTo>
                    <a:lnTo>
                      <a:pt x="314" y="310"/>
                    </a:lnTo>
                    <a:lnTo>
                      <a:pt x="312" y="309"/>
                    </a:lnTo>
                    <a:lnTo>
                      <a:pt x="302" y="304"/>
                    </a:lnTo>
                    <a:lnTo>
                      <a:pt x="285" y="324"/>
                    </a:lnTo>
                    <a:lnTo>
                      <a:pt x="270" y="323"/>
                    </a:lnTo>
                    <a:lnTo>
                      <a:pt x="260" y="323"/>
                    </a:lnTo>
                    <a:lnTo>
                      <a:pt x="259" y="318"/>
                    </a:lnTo>
                    <a:lnTo>
                      <a:pt x="258" y="316"/>
                    </a:lnTo>
                    <a:lnTo>
                      <a:pt x="252" y="315"/>
                    </a:lnTo>
                    <a:lnTo>
                      <a:pt x="249" y="312"/>
                    </a:lnTo>
                    <a:lnTo>
                      <a:pt x="247" y="310"/>
                    </a:lnTo>
                    <a:lnTo>
                      <a:pt x="239" y="305"/>
                    </a:lnTo>
                    <a:lnTo>
                      <a:pt x="238" y="299"/>
                    </a:lnTo>
                    <a:lnTo>
                      <a:pt x="238" y="290"/>
                    </a:lnTo>
                    <a:lnTo>
                      <a:pt x="240" y="287"/>
                    </a:lnTo>
                    <a:lnTo>
                      <a:pt x="253" y="273"/>
                    </a:lnTo>
                    <a:lnTo>
                      <a:pt x="260" y="263"/>
                    </a:lnTo>
                    <a:lnTo>
                      <a:pt x="263" y="260"/>
                    </a:lnTo>
                    <a:lnTo>
                      <a:pt x="266" y="252"/>
                    </a:lnTo>
                    <a:lnTo>
                      <a:pt x="266" y="246"/>
                    </a:lnTo>
                    <a:lnTo>
                      <a:pt x="265" y="246"/>
                    </a:lnTo>
                    <a:lnTo>
                      <a:pt x="262" y="243"/>
                    </a:lnTo>
                    <a:lnTo>
                      <a:pt x="251" y="251"/>
                    </a:lnTo>
                    <a:lnTo>
                      <a:pt x="240" y="259"/>
                    </a:lnTo>
                    <a:lnTo>
                      <a:pt x="239" y="261"/>
                    </a:lnTo>
                    <a:lnTo>
                      <a:pt x="238" y="262"/>
                    </a:lnTo>
                    <a:lnTo>
                      <a:pt x="235" y="263"/>
                    </a:lnTo>
                    <a:lnTo>
                      <a:pt x="231" y="267"/>
                    </a:lnTo>
                    <a:lnTo>
                      <a:pt x="222" y="271"/>
                    </a:lnTo>
                    <a:lnTo>
                      <a:pt x="215" y="274"/>
                    </a:lnTo>
                    <a:lnTo>
                      <a:pt x="204" y="275"/>
                    </a:lnTo>
                    <a:lnTo>
                      <a:pt x="199" y="273"/>
                    </a:lnTo>
                    <a:lnTo>
                      <a:pt x="193" y="268"/>
                    </a:lnTo>
                    <a:lnTo>
                      <a:pt x="182" y="269"/>
                    </a:lnTo>
                    <a:lnTo>
                      <a:pt x="179" y="268"/>
                    </a:lnTo>
                    <a:lnTo>
                      <a:pt x="178" y="268"/>
                    </a:lnTo>
                    <a:lnTo>
                      <a:pt x="177" y="261"/>
                    </a:lnTo>
                    <a:lnTo>
                      <a:pt x="187" y="249"/>
                    </a:lnTo>
                    <a:lnTo>
                      <a:pt x="191" y="241"/>
                    </a:lnTo>
                    <a:lnTo>
                      <a:pt x="192" y="238"/>
                    </a:lnTo>
                    <a:lnTo>
                      <a:pt x="193" y="235"/>
                    </a:lnTo>
                    <a:lnTo>
                      <a:pt x="189" y="231"/>
                    </a:lnTo>
                    <a:lnTo>
                      <a:pt x="184" y="230"/>
                    </a:lnTo>
                    <a:lnTo>
                      <a:pt x="181" y="230"/>
                    </a:lnTo>
                    <a:lnTo>
                      <a:pt x="180" y="231"/>
                    </a:lnTo>
                    <a:lnTo>
                      <a:pt x="175" y="235"/>
                    </a:lnTo>
                    <a:lnTo>
                      <a:pt x="165" y="236"/>
                    </a:lnTo>
                    <a:lnTo>
                      <a:pt x="160" y="238"/>
                    </a:lnTo>
                    <a:lnTo>
                      <a:pt x="158" y="238"/>
                    </a:lnTo>
                    <a:lnTo>
                      <a:pt x="152" y="240"/>
                    </a:lnTo>
                    <a:lnTo>
                      <a:pt x="150" y="240"/>
                    </a:lnTo>
                    <a:lnTo>
                      <a:pt x="143" y="241"/>
                    </a:lnTo>
                    <a:lnTo>
                      <a:pt x="138" y="239"/>
                    </a:lnTo>
                    <a:lnTo>
                      <a:pt x="137" y="237"/>
                    </a:lnTo>
                    <a:lnTo>
                      <a:pt x="133" y="233"/>
                    </a:lnTo>
                    <a:lnTo>
                      <a:pt x="128" y="233"/>
                    </a:lnTo>
                    <a:lnTo>
                      <a:pt x="125" y="232"/>
                    </a:lnTo>
                    <a:lnTo>
                      <a:pt x="124" y="230"/>
                    </a:lnTo>
                    <a:lnTo>
                      <a:pt x="123" y="227"/>
                    </a:lnTo>
                    <a:lnTo>
                      <a:pt x="126" y="216"/>
                    </a:lnTo>
                    <a:lnTo>
                      <a:pt x="125" y="211"/>
                    </a:lnTo>
                    <a:lnTo>
                      <a:pt x="123" y="208"/>
                    </a:lnTo>
                    <a:lnTo>
                      <a:pt x="120" y="207"/>
                    </a:lnTo>
                    <a:lnTo>
                      <a:pt x="118" y="209"/>
                    </a:lnTo>
                    <a:lnTo>
                      <a:pt x="116" y="212"/>
                    </a:lnTo>
                    <a:lnTo>
                      <a:pt x="114" y="213"/>
                    </a:lnTo>
                    <a:lnTo>
                      <a:pt x="110" y="213"/>
                    </a:lnTo>
                    <a:lnTo>
                      <a:pt x="106" y="209"/>
                    </a:lnTo>
                    <a:lnTo>
                      <a:pt x="104" y="207"/>
                    </a:lnTo>
                    <a:lnTo>
                      <a:pt x="102" y="204"/>
                    </a:lnTo>
                    <a:lnTo>
                      <a:pt x="104" y="199"/>
                    </a:lnTo>
                    <a:lnTo>
                      <a:pt x="108" y="200"/>
                    </a:lnTo>
                    <a:lnTo>
                      <a:pt x="112" y="200"/>
                    </a:lnTo>
                    <a:lnTo>
                      <a:pt x="114" y="198"/>
                    </a:lnTo>
                    <a:lnTo>
                      <a:pt x="113" y="194"/>
                    </a:lnTo>
                    <a:lnTo>
                      <a:pt x="110" y="189"/>
                    </a:lnTo>
                    <a:lnTo>
                      <a:pt x="106" y="186"/>
                    </a:lnTo>
                    <a:lnTo>
                      <a:pt x="103" y="184"/>
                    </a:lnTo>
                    <a:lnTo>
                      <a:pt x="100" y="185"/>
                    </a:lnTo>
                    <a:lnTo>
                      <a:pt x="85" y="183"/>
                    </a:lnTo>
                    <a:lnTo>
                      <a:pt x="83" y="188"/>
                    </a:lnTo>
                    <a:lnTo>
                      <a:pt x="82" y="187"/>
                    </a:lnTo>
                    <a:lnTo>
                      <a:pt x="77" y="187"/>
                    </a:lnTo>
                    <a:lnTo>
                      <a:pt x="72" y="190"/>
                    </a:lnTo>
                    <a:lnTo>
                      <a:pt x="69" y="192"/>
                    </a:lnTo>
                    <a:lnTo>
                      <a:pt x="66" y="190"/>
                    </a:lnTo>
                    <a:lnTo>
                      <a:pt x="66" y="186"/>
                    </a:lnTo>
                    <a:lnTo>
                      <a:pt x="69" y="178"/>
                    </a:lnTo>
                    <a:lnTo>
                      <a:pt x="72" y="174"/>
                    </a:lnTo>
                    <a:lnTo>
                      <a:pt x="75" y="170"/>
                    </a:lnTo>
                    <a:lnTo>
                      <a:pt x="82" y="172"/>
                    </a:lnTo>
                    <a:lnTo>
                      <a:pt x="86" y="165"/>
                    </a:lnTo>
                    <a:lnTo>
                      <a:pt x="88" y="158"/>
                    </a:lnTo>
                    <a:lnTo>
                      <a:pt x="88" y="153"/>
                    </a:lnTo>
                    <a:lnTo>
                      <a:pt x="85" y="151"/>
                    </a:lnTo>
                    <a:lnTo>
                      <a:pt x="83" y="151"/>
                    </a:lnTo>
                    <a:lnTo>
                      <a:pt x="80" y="152"/>
                    </a:lnTo>
                    <a:lnTo>
                      <a:pt x="74" y="154"/>
                    </a:lnTo>
                    <a:lnTo>
                      <a:pt x="72" y="156"/>
                    </a:lnTo>
                    <a:lnTo>
                      <a:pt x="71" y="157"/>
                    </a:lnTo>
                    <a:lnTo>
                      <a:pt x="64" y="162"/>
                    </a:lnTo>
                    <a:lnTo>
                      <a:pt x="63" y="173"/>
                    </a:lnTo>
                    <a:lnTo>
                      <a:pt x="60" y="180"/>
                    </a:lnTo>
                    <a:lnTo>
                      <a:pt x="60" y="182"/>
                    </a:lnTo>
                    <a:lnTo>
                      <a:pt x="57" y="184"/>
                    </a:lnTo>
                    <a:lnTo>
                      <a:pt x="49" y="184"/>
                    </a:lnTo>
                    <a:lnTo>
                      <a:pt x="45" y="175"/>
                    </a:lnTo>
                    <a:lnTo>
                      <a:pt x="44" y="167"/>
                    </a:lnTo>
                    <a:lnTo>
                      <a:pt x="39" y="161"/>
                    </a:lnTo>
                    <a:lnTo>
                      <a:pt x="34" y="157"/>
                    </a:lnTo>
                    <a:lnTo>
                      <a:pt x="31" y="154"/>
                    </a:lnTo>
                    <a:lnTo>
                      <a:pt x="28" y="147"/>
                    </a:lnTo>
                    <a:lnTo>
                      <a:pt x="26" y="142"/>
                    </a:lnTo>
                    <a:lnTo>
                      <a:pt x="24" y="135"/>
                    </a:lnTo>
                    <a:lnTo>
                      <a:pt x="18" y="126"/>
                    </a:lnTo>
                    <a:lnTo>
                      <a:pt x="17" y="116"/>
                    </a:lnTo>
                    <a:lnTo>
                      <a:pt x="18" y="109"/>
                    </a:lnTo>
                    <a:lnTo>
                      <a:pt x="17" y="104"/>
                    </a:lnTo>
                    <a:lnTo>
                      <a:pt x="14" y="98"/>
                    </a:lnTo>
                    <a:lnTo>
                      <a:pt x="13" y="82"/>
                    </a:lnTo>
                    <a:lnTo>
                      <a:pt x="11" y="76"/>
                    </a:lnTo>
                    <a:lnTo>
                      <a:pt x="13" y="70"/>
                    </a:lnTo>
                    <a:lnTo>
                      <a:pt x="17" y="68"/>
                    </a:lnTo>
                    <a:lnTo>
                      <a:pt x="17" y="67"/>
                    </a:lnTo>
                    <a:lnTo>
                      <a:pt x="18" y="66"/>
                    </a:lnTo>
                    <a:lnTo>
                      <a:pt x="17" y="64"/>
                    </a:lnTo>
                    <a:lnTo>
                      <a:pt x="14" y="62"/>
                    </a:lnTo>
                    <a:lnTo>
                      <a:pt x="12" y="62"/>
                    </a:lnTo>
                    <a:lnTo>
                      <a:pt x="4" y="57"/>
                    </a:lnTo>
                    <a:lnTo>
                      <a:pt x="2" y="54"/>
                    </a:lnTo>
                    <a:lnTo>
                      <a:pt x="0" y="50"/>
                    </a:lnTo>
                    <a:lnTo>
                      <a:pt x="2" y="48"/>
                    </a:lnTo>
                    <a:lnTo>
                      <a:pt x="13" y="48"/>
                    </a:lnTo>
                    <a:lnTo>
                      <a:pt x="15" y="45"/>
                    </a:lnTo>
                    <a:lnTo>
                      <a:pt x="15" y="40"/>
                    </a:lnTo>
                    <a:lnTo>
                      <a:pt x="14" y="37"/>
                    </a:lnTo>
                    <a:lnTo>
                      <a:pt x="10" y="33"/>
                    </a:lnTo>
                    <a:lnTo>
                      <a:pt x="9" y="29"/>
                    </a:lnTo>
                    <a:lnTo>
                      <a:pt x="14" y="26"/>
                    </a:lnTo>
                    <a:lnTo>
                      <a:pt x="16" y="26"/>
                    </a:lnTo>
                    <a:lnTo>
                      <a:pt x="20" y="28"/>
                    </a:lnTo>
                    <a:lnTo>
                      <a:pt x="24" y="31"/>
                    </a:lnTo>
                    <a:lnTo>
                      <a:pt x="30" y="43"/>
                    </a:lnTo>
                    <a:lnTo>
                      <a:pt x="32" y="45"/>
                    </a:lnTo>
                    <a:lnTo>
                      <a:pt x="33" y="45"/>
                    </a:lnTo>
                    <a:lnTo>
                      <a:pt x="35" y="44"/>
                    </a:lnTo>
                    <a:lnTo>
                      <a:pt x="34" y="38"/>
                    </a:lnTo>
                    <a:lnTo>
                      <a:pt x="25" y="25"/>
                    </a:lnTo>
                    <a:lnTo>
                      <a:pt x="19" y="7"/>
                    </a:lnTo>
                    <a:lnTo>
                      <a:pt x="19" y="3"/>
                    </a:lnTo>
                    <a:lnTo>
                      <a:pt x="21" y="1"/>
                    </a:lnTo>
                    <a:lnTo>
                      <a:pt x="23" y="0"/>
                    </a:lnTo>
                    <a:lnTo>
                      <a:pt x="27" y="0"/>
                    </a:lnTo>
                    <a:lnTo>
                      <a:pt x="29" y="2"/>
                    </a:lnTo>
                    <a:lnTo>
                      <a:pt x="44" y="21"/>
                    </a:lnTo>
                    <a:lnTo>
                      <a:pt x="55" y="21"/>
                    </a:lnTo>
                    <a:lnTo>
                      <a:pt x="66" y="12"/>
                    </a:lnTo>
                    <a:lnTo>
                      <a:pt x="71" y="36"/>
                    </a:lnTo>
                    <a:lnTo>
                      <a:pt x="92" y="22"/>
                    </a:lnTo>
                    <a:lnTo>
                      <a:pt x="101" y="33"/>
                    </a:lnTo>
                    <a:lnTo>
                      <a:pt x="114" y="59"/>
                    </a:lnTo>
                    <a:lnTo>
                      <a:pt x="138" y="64"/>
                    </a:lnTo>
                    <a:lnTo>
                      <a:pt x="143" y="72"/>
                    </a:lnTo>
                    <a:lnTo>
                      <a:pt x="145" y="71"/>
                    </a:lnTo>
                    <a:lnTo>
                      <a:pt x="163" y="58"/>
                    </a:lnTo>
                    <a:lnTo>
                      <a:pt x="178" y="61"/>
                    </a:lnTo>
                    <a:lnTo>
                      <a:pt x="204" y="54"/>
                    </a:lnTo>
                    <a:lnTo>
                      <a:pt x="200" y="47"/>
                    </a:lnTo>
                    <a:lnTo>
                      <a:pt x="227" y="42"/>
                    </a:lnTo>
                    <a:lnTo>
                      <a:pt x="228" y="43"/>
                    </a:lnTo>
                    <a:lnTo>
                      <a:pt x="246" y="46"/>
                    </a:lnTo>
                    <a:lnTo>
                      <a:pt x="249" y="21"/>
                    </a:lnTo>
                    <a:lnTo>
                      <a:pt x="266" y="29"/>
                    </a:lnTo>
                    <a:lnTo>
                      <a:pt x="268" y="28"/>
                    </a:lnTo>
                    <a:lnTo>
                      <a:pt x="276" y="38"/>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4" name="Freeform 62"/>
              <p:cNvSpPr>
                <a:spLocks/>
              </p:cNvSpPr>
              <p:nvPr/>
            </p:nvSpPr>
            <p:spPr bwMode="auto">
              <a:xfrm>
                <a:off x="4165602" y="5210180"/>
                <a:ext cx="458788" cy="663576"/>
              </a:xfrm>
              <a:custGeom>
                <a:avLst/>
                <a:gdLst>
                  <a:gd name="T0" fmla="*/ 169 w 300"/>
                  <a:gd name="T1" fmla="*/ 400 h 433"/>
                  <a:gd name="T2" fmla="*/ 192 w 300"/>
                  <a:gd name="T3" fmla="*/ 389 h 433"/>
                  <a:gd name="T4" fmla="*/ 228 w 300"/>
                  <a:gd name="T5" fmla="*/ 376 h 433"/>
                  <a:gd name="T6" fmla="*/ 256 w 300"/>
                  <a:gd name="T7" fmla="*/ 383 h 433"/>
                  <a:gd name="T8" fmla="*/ 272 w 300"/>
                  <a:gd name="T9" fmla="*/ 388 h 433"/>
                  <a:gd name="T10" fmla="*/ 288 w 300"/>
                  <a:gd name="T11" fmla="*/ 356 h 433"/>
                  <a:gd name="T12" fmla="*/ 250 w 300"/>
                  <a:gd name="T13" fmla="*/ 334 h 433"/>
                  <a:gd name="T14" fmla="*/ 230 w 300"/>
                  <a:gd name="T15" fmla="*/ 326 h 433"/>
                  <a:gd name="T16" fmla="*/ 186 w 300"/>
                  <a:gd name="T17" fmla="*/ 314 h 433"/>
                  <a:gd name="T18" fmla="*/ 171 w 300"/>
                  <a:gd name="T19" fmla="*/ 270 h 433"/>
                  <a:gd name="T20" fmla="*/ 204 w 300"/>
                  <a:gd name="T21" fmla="*/ 260 h 433"/>
                  <a:gd name="T22" fmla="*/ 188 w 300"/>
                  <a:gd name="T23" fmla="*/ 235 h 433"/>
                  <a:gd name="T24" fmla="*/ 208 w 300"/>
                  <a:gd name="T25" fmla="*/ 197 h 433"/>
                  <a:gd name="T26" fmla="*/ 201 w 300"/>
                  <a:gd name="T27" fmla="*/ 165 h 433"/>
                  <a:gd name="T28" fmla="*/ 217 w 300"/>
                  <a:gd name="T29" fmla="*/ 117 h 433"/>
                  <a:gd name="T30" fmla="*/ 203 w 300"/>
                  <a:gd name="T31" fmla="*/ 106 h 433"/>
                  <a:gd name="T32" fmla="*/ 191 w 300"/>
                  <a:gd name="T33" fmla="*/ 89 h 433"/>
                  <a:gd name="T34" fmla="*/ 220 w 300"/>
                  <a:gd name="T35" fmla="*/ 49 h 433"/>
                  <a:gd name="T36" fmla="*/ 224 w 300"/>
                  <a:gd name="T37" fmla="*/ 12 h 433"/>
                  <a:gd name="T38" fmla="*/ 191 w 300"/>
                  <a:gd name="T39" fmla="*/ 26 h 433"/>
                  <a:gd name="T40" fmla="*/ 157 w 300"/>
                  <a:gd name="T41" fmla="*/ 57 h 433"/>
                  <a:gd name="T42" fmla="*/ 109 w 300"/>
                  <a:gd name="T43" fmla="*/ 89 h 433"/>
                  <a:gd name="T44" fmla="*/ 75 w 300"/>
                  <a:gd name="T45" fmla="*/ 82 h 433"/>
                  <a:gd name="T46" fmla="*/ 18 w 300"/>
                  <a:gd name="T47" fmla="*/ 90 h 433"/>
                  <a:gd name="T48" fmla="*/ 30 w 300"/>
                  <a:gd name="T49" fmla="*/ 102 h 433"/>
                  <a:gd name="T50" fmla="*/ 39 w 300"/>
                  <a:gd name="T51" fmla="*/ 127 h 433"/>
                  <a:gd name="T52" fmla="*/ 30 w 300"/>
                  <a:gd name="T53" fmla="*/ 133 h 433"/>
                  <a:gd name="T54" fmla="*/ 34 w 300"/>
                  <a:gd name="T55" fmla="*/ 146 h 433"/>
                  <a:gd name="T56" fmla="*/ 41 w 300"/>
                  <a:gd name="T57" fmla="*/ 173 h 433"/>
                  <a:gd name="T58" fmla="*/ 44 w 300"/>
                  <a:gd name="T59" fmla="*/ 187 h 433"/>
                  <a:gd name="T60" fmla="*/ 49 w 300"/>
                  <a:gd name="T61" fmla="*/ 208 h 433"/>
                  <a:gd name="T62" fmla="*/ 33 w 300"/>
                  <a:gd name="T63" fmla="*/ 198 h 433"/>
                  <a:gd name="T64" fmla="*/ 34 w 300"/>
                  <a:gd name="T65" fmla="*/ 211 h 433"/>
                  <a:gd name="T66" fmla="*/ 43 w 300"/>
                  <a:gd name="T67" fmla="*/ 226 h 433"/>
                  <a:gd name="T68" fmla="*/ 30 w 300"/>
                  <a:gd name="T69" fmla="*/ 221 h 433"/>
                  <a:gd name="T70" fmla="*/ 24 w 300"/>
                  <a:gd name="T71" fmla="*/ 226 h 433"/>
                  <a:gd name="T72" fmla="*/ 36 w 300"/>
                  <a:gd name="T73" fmla="*/ 235 h 433"/>
                  <a:gd name="T74" fmla="*/ 39 w 300"/>
                  <a:gd name="T75" fmla="*/ 245 h 433"/>
                  <a:gd name="T76" fmla="*/ 23 w 300"/>
                  <a:gd name="T77" fmla="*/ 243 h 433"/>
                  <a:gd name="T78" fmla="*/ 30 w 300"/>
                  <a:gd name="T79" fmla="*/ 269 h 433"/>
                  <a:gd name="T80" fmla="*/ 25 w 300"/>
                  <a:gd name="T81" fmla="*/ 291 h 433"/>
                  <a:gd name="T82" fmla="*/ 28 w 300"/>
                  <a:gd name="T83" fmla="*/ 302 h 433"/>
                  <a:gd name="T84" fmla="*/ 16 w 300"/>
                  <a:gd name="T85" fmla="*/ 301 h 433"/>
                  <a:gd name="T86" fmla="*/ 13 w 300"/>
                  <a:gd name="T87" fmla="*/ 309 h 433"/>
                  <a:gd name="T88" fmla="*/ 12 w 300"/>
                  <a:gd name="T89" fmla="*/ 321 h 433"/>
                  <a:gd name="T90" fmla="*/ 12 w 300"/>
                  <a:gd name="T91" fmla="*/ 337 h 433"/>
                  <a:gd name="T92" fmla="*/ 7 w 300"/>
                  <a:gd name="T93" fmla="*/ 348 h 433"/>
                  <a:gd name="T94" fmla="*/ 1 w 300"/>
                  <a:gd name="T95" fmla="*/ 350 h 433"/>
                  <a:gd name="T96" fmla="*/ 25 w 300"/>
                  <a:gd name="T97" fmla="*/ 368 h 433"/>
                  <a:gd name="T98" fmla="*/ 60 w 300"/>
                  <a:gd name="T99" fmla="*/ 369 h 433"/>
                  <a:gd name="T100" fmla="*/ 105 w 300"/>
                  <a:gd name="T101" fmla="*/ 409 h 433"/>
                  <a:gd name="T102" fmla="*/ 128 w 300"/>
                  <a:gd name="T103" fmla="*/ 404 h 4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433"/>
                  <a:gd name="T158" fmla="*/ 300 w 300"/>
                  <a:gd name="T159" fmla="*/ 433 h 4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433">
                    <a:moveTo>
                      <a:pt x="133" y="418"/>
                    </a:moveTo>
                    <a:lnTo>
                      <a:pt x="148" y="420"/>
                    </a:lnTo>
                    <a:lnTo>
                      <a:pt x="175" y="414"/>
                    </a:lnTo>
                    <a:lnTo>
                      <a:pt x="170" y="407"/>
                    </a:lnTo>
                    <a:lnTo>
                      <a:pt x="198" y="402"/>
                    </a:lnTo>
                    <a:lnTo>
                      <a:pt x="199" y="403"/>
                    </a:lnTo>
                    <a:lnTo>
                      <a:pt x="216" y="406"/>
                    </a:lnTo>
                    <a:lnTo>
                      <a:pt x="220" y="381"/>
                    </a:lnTo>
                    <a:lnTo>
                      <a:pt x="237" y="389"/>
                    </a:lnTo>
                    <a:lnTo>
                      <a:pt x="238" y="388"/>
                    </a:lnTo>
                    <a:lnTo>
                      <a:pt x="246" y="398"/>
                    </a:lnTo>
                    <a:lnTo>
                      <a:pt x="266" y="397"/>
                    </a:lnTo>
                    <a:lnTo>
                      <a:pt x="267" y="406"/>
                    </a:lnTo>
                    <a:lnTo>
                      <a:pt x="274" y="406"/>
                    </a:lnTo>
                    <a:lnTo>
                      <a:pt x="282" y="402"/>
                    </a:lnTo>
                    <a:lnTo>
                      <a:pt x="285" y="401"/>
                    </a:lnTo>
                    <a:lnTo>
                      <a:pt x="288" y="372"/>
                    </a:lnTo>
                    <a:lnTo>
                      <a:pt x="299" y="369"/>
                    </a:lnTo>
                    <a:lnTo>
                      <a:pt x="286" y="350"/>
                    </a:lnTo>
                    <a:lnTo>
                      <a:pt x="287" y="341"/>
                    </a:lnTo>
                    <a:lnTo>
                      <a:pt x="259" y="346"/>
                    </a:lnTo>
                    <a:lnTo>
                      <a:pt x="258" y="345"/>
                    </a:lnTo>
                    <a:lnTo>
                      <a:pt x="248" y="347"/>
                    </a:lnTo>
                    <a:lnTo>
                      <a:pt x="239" y="338"/>
                    </a:lnTo>
                    <a:lnTo>
                      <a:pt x="223" y="325"/>
                    </a:lnTo>
                    <a:lnTo>
                      <a:pt x="219" y="336"/>
                    </a:lnTo>
                    <a:lnTo>
                      <a:pt x="193" y="325"/>
                    </a:lnTo>
                    <a:lnTo>
                      <a:pt x="189" y="316"/>
                    </a:lnTo>
                    <a:lnTo>
                      <a:pt x="181" y="298"/>
                    </a:lnTo>
                    <a:lnTo>
                      <a:pt x="178" y="280"/>
                    </a:lnTo>
                    <a:lnTo>
                      <a:pt x="189" y="275"/>
                    </a:lnTo>
                    <a:lnTo>
                      <a:pt x="211" y="270"/>
                    </a:lnTo>
                    <a:lnTo>
                      <a:pt x="212" y="269"/>
                    </a:lnTo>
                    <a:lnTo>
                      <a:pt x="214" y="255"/>
                    </a:lnTo>
                    <a:lnTo>
                      <a:pt x="212" y="257"/>
                    </a:lnTo>
                    <a:lnTo>
                      <a:pt x="195" y="243"/>
                    </a:lnTo>
                    <a:lnTo>
                      <a:pt x="197" y="232"/>
                    </a:lnTo>
                    <a:lnTo>
                      <a:pt x="201" y="216"/>
                    </a:lnTo>
                    <a:lnTo>
                      <a:pt x="216" y="204"/>
                    </a:lnTo>
                    <a:lnTo>
                      <a:pt x="208" y="195"/>
                    </a:lnTo>
                    <a:lnTo>
                      <a:pt x="207" y="187"/>
                    </a:lnTo>
                    <a:lnTo>
                      <a:pt x="209" y="171"/>
                    </a:lnTo>
                    <a:lnTo>
                      <a:pt x="222" y="173"/>
                    </a:lnTo>
                    <a:lnTo>
                      <a:pt x="233" y="149"/>
                    </a:lnTo>
                    <a:lnTo>
                      <a:pt x="225" y="121"/>
                    </a:lnTo>
                    <a:lnTo>
                      <a:pt x="224" y="122"/>
                    </a:lnTo>
                    <a:lnTo>
                      <a:pt x="211" y="111"/>
                    </a:lnTo>
                    <a:lnTo>
                      <a:pt x="211" y="110"/>
                    </a:lnTo>
                    <a:lnTo>
                      <a:pt x="213" y="101"/>
                    </a:lnTo>
                    <a:lnTo>
                      <a:pt x="199" y="92"/>
                    </a:lnTo>
                    <a:lnTo>
                      <a:pt x="198" y="92"/>
                    </a:lnTo>
                    <a:lnTo>
                      <a:pt x="209" y="78"/>
                    </a:lnTo>
                    <a:lnTo>
                      <a:pt x="226" y="75"/>
                    </a:lnTo>
                    <a:lnTo>
                      <a:pt x="228" y="51"/>
                    </a:lnTo>
                    <a:lnTo>
                      <a:pt x="241" y="41"/>
                    </a:lnTo>
                    <a:lnTo>
                      <a:pt x="243" y="12"/>
                    </a:lnTo>
                    <a:lnTo>
                      <a:pt x="233" y="12"/>
                    </a:lnTo>
                    <a:lnTo>
                      <a:pt x="209" y="1"/>
                    </a:lnTo>
                    <a:lnTo>
                      <a:pt x="208" y="0"/>
                    </a:lnTo>
                    <a:lnTo>
                      <a:pt x="198" y="27"/>
                    </a:lnTo>
                    <a:lnTo>
                      <a:pt x="182" y="31"/>
                    </a:lnTo>
                    <a:lnTo>
                      <a:pt x="173" y="44"/>
                    </a:lnTo>
                    <a:lnTo>
                      <a:pt x="163" y="59"/>
                    </a:lnTo>
                    <a:lnTo>
                      <a:pt x="149" y="61"/>
                    </a:lnTo>
                    <a:lnTo>
                      <a:pt x="148" y="62"/>
                    </a:lnTo>
                    <a:lnTo>
                      <a:pt x="113" y="92"/>
                    </a:lnTo>
                    <a:lnTo>
                      <a:pt x="94" y="87"/>
                    </a:lnTo>
                    <a:lnTo>
                      <a:pt x="79" y="85"/>
                    </a:lnTo>
                    <a:lnTo>
                      <a:pt x="78" y="85"/>
                    </a:lnTo>
                    <a:lnTo>
                      <a:pt x="65" y="76"/>
                    </a:lnTo>
                    <a:lnTo>
                      <a:pt x="35" y="79"/>
                    </a:lnTo>
                    <a:lnTo>
                      <a:pt x="19" y="93"/>
                    </a:lnTo>
                    <a:lnTo>
                      <a:pt x="21" y="98"/>
                    </a:lnTo>
                    <a:lnTo>
                      <a:pt x="26" y="100"/>
                    </a:lnTo>
                    <a:lnTo>
                      <a:pt x="31" y="106"/>
                    </a:lnTo>
                    <a:lnTo>
                      <a:pt x="33" y="120"/>
                    </a:lnTo>
                    <a:lnTo>
                      <a:pt x="35" y="128"/>
                    </a:lnTo>
                    <a:lnTo>
                      <a:pt x="40" y="132"/>
                    </a:lnTo>
                    <a:lnTo>
                      <a:pt x="41" y="137"/>
                    </a:lnTo>
                    <a:lnTo>
                      <a:pt x="39" y="139"/>
                    </a:lnTo>
                    <a:lnTo>
                      <a:pt x="31" y="138"/>
                    </a:lnTo>
                    <a:lnTo>
                      <a:pt x="28" y="142"/>
                    </a:lnTo>
                    <a:lnTo>
                      <a:pt x="29" y="145"/>
                    </a:lnTo>
                    <a:lnTo>
                      <a:pt x="35" y="151"/>
                    </a:lnTo>
                    <a:lnTo>
                      <a:pt x="39" y="156"/>
                    </a:lnTo>
                    <a:lnTo>
                      <a:pt x="43" y="164"/>
                    </a:lnTo>
                    <a:lnTo>
                      <a:pt x="43" y="179"/>
                    </a:lnTo>
                    <a:lnTo>
                      <a:pt x="42" y="184"/>
                    </a:lnTo>
                    <a:lnTo>
                      <a:pt x="44" y="190"/>
                    </a:lnTo>
                    <a:lnTo>
                      <a:pt x="46" y="194"/>
                    </a:lnTo>
                    <a:lnTo>
                      <a:pt x="55" y="211"/>
                    </a:lnTo>
                    <a:lnTo>
                      <a:pt x="55" y="215"/>
                    </a:lnTo>
                    <a:lnTo>
                      <a:pt x="51" y="215"/>
                    </a:lnTo>
                    <a:lnTo>
                      <a:pt x="48" y="214"/>
                    </a:lnTo>
                    <a:lnTo>
                      <a:pt x="37" y="205"/>
                    </a:lnTo>
                    <a:lnTo>
                      <a:pt x="34" y="205"/>
                    </a:lnTo>
                    <a:lnTo>
                      <a:pt x="32" y="208"/>
                    </a:lnTo>
                    <a:lnTo>
                      <a:pt x="31" y="211"/>
                    </a:lnTo>
                    <a:lnTo>
                      <a:pt x="35" y="219"/>
                    </a:lnTo>
                    <a:lnTo>
                      <a:pt x="37" y="226"/>
                    </a:lnTo>
                    <a:lnTo>
                      <a:pt x="44" y="230"/>
                    </a:lnTo>
                    <a:lnTo>
                      <a:pt x="45" y="234"/>
                    </a:lnTo>
                    <a:lnTo>
                      <a:pt x="44" y="235"/>
                    </a:lnTo>
                    <a:lnTo>
                      <a:pt x="40" y="235"/>
                    </a:lnTo>
                    <a:lnTo>
                      <a:pt x="31" y="229"/>
                    </a:lnTo>
                    <a:lnTo>
                      <a:pt x="27" y="229"/>
                    </a:lnTo>
                    <a:lnTo>
                      <a:pt x="25" y="232"/>
                    </a:lnTo>
                    <a:lnTo>
                      <a:pt x="25" y="234"/>
                    </a:lnTo>
                    <a:lnTo>
                      <a:pt x="27" y="238"/>
                    </a:lnTo>
                    <a:lnTo>
                      <a:pt x="33" y="241"/>
                    </a:lnTo>
                    <a:lnTo>
                      <a:pt x="37" y="243"/>
                    </a:lnTo>
                    <a:lnTo>
                      <a:pt x="41" y="248"/>
                    </a:lnTo>
                    <a:lnTo>
                      <a:pt x="42" y="252"/>
                    </a:lnTo>
                    <a:lnTo>
                      <a:pt x="41" y="254"/>
                    </a:lnTo>
                    <a:lnTo>
                      <a:pt x="36" y="254"/>
                    </a:lnTo>
                    <a:lnTo>
                      <a:pt x="34" y="253"/>
                    </a:lnTo>
                    <a:lnTo>
                      <a:pt x="24" y="252"/>
                    </a:lnTo>
                    <a:lnTo>
                      <a:pt x="23" y="257"/>
                    </a:lnTo>
                    <a:lnTo>
                      <a:pt x="28" y="270"/>
                    </a:lnTo>
                    <a:lnTo>
                      <a:pt x="31" y="279"/>
                    </a:lnTo>
                    <a:lnTo>
                      <a:pt x="31" y="290"/>
                    </a:lnTo>
                    <a:lnTo>
                      <a:pt x="30" y="294"/>
                    </a:lnTo>
                    <a:lnTo>
                      <a:pt x="26" y="301"/>
                    </a:lnTo>
                    <a:lnTo>
                      <a:pt x="26" y="304"/>
                    </a:lnTo>
                    <a:lnTo>
                      <a:pt x="29" y="308"/>
                    </a:lnTo>
                    <a:lnTo>
                      <a:pt x="29" y="313"/>
                    </a:lnTo>
                    <a:lnTo>
                      <a:pt x="24" y="314"/>
                    </a:lnTo>
                    <a:lnTo>
                      <a:pt x="21" y="312"/>
                    </a:lnTo>
                    <a:lnTo>
                      <a:pt x="17" y="312"/>
                    </a:lnTo>
                    <a:lnTo>
                      <a:pt x="16" y="313"/>
                    </a:lnTo>
                    <a:lnTo>
                      <a:pt x="14" y="319"/>
                    </a:lnTo>
                    <a:lnTo>
                      <a:pt x="14" y="320"/>
                    </a:lnTo>
                    <a:lnTo>
                      <a:pt x="15" y="322"/>
                    </a:lnTo>
                    <a:lnTo>
                      <a:pt x="13" y="331"/>
                    </a:lnTo>
                    <a:lnTo>
                      <a:pt x="12" y="333"/>
                    </a:lnTo>
                    <a:lnTo>
                      <a:pt x="12" y="336"/>
                    </a:lnTo>
                    <a:lnTo>
                      <a:pt x="12" y="338"/>
                    </a:lnTo>
                    <a:lnTo>
                      <a:pt x="12" y="349"/>
                    </a:lnTo>
                    <a:lnTo>
                      <a:pt x="10" y="355"/>
                    </a:lnTo>
                    <a:lnTo>
                      <a:pt x="9" y="356"/>
                    </a:lnTo>
                    <a:lnTo>
                      <a:pt x="7" y="361"/>
                    </a:lnTo>
                    <a:lnTo>
                      <a:pt x="6" y="362"/>
                    </a:lnTo>
                    <a:lnTo>
                      <a:pt x="2" y="363"/>
                    </a:lnTo>
                    <a:lnTo>
                      <a:pt x="1" y="363"/>
                    </a:lnTo>
                    <a:lnTo>
                      <a:pt x="0" y="362"/>
                    </a:lnTo>
                    <a:lnTo>
                      <a:pt x="14" y="381"/>
                    </a:lnTo>
                    <a:lnTo>
                      <a:pt x="26" y="381"/>
                    </a:lnTo>
                    <a:lnTo>
                      <a:pt x="36" y="372"/>
                    </a:lnTo>
                    <a:lnTo>
                      <a:pt x="42" y="395"/>
                    </a:lnTo>
                    <a:lnTo>
                      <a:pt x="62" y="382"/>
                    </a:lnTo>
                    <a:lnTo>
                      <a:pt x="72" y="393"/>
                    </a:lnTo>
                    <a:lnTo>
                      <a:pt x="85" y="418"/>
                    </a:lnTo>
                    <a:lnTo>
                      <a:pt x="109" y="424"/>
                    </a:lnTo>
                    <a:lnTo>
                      <a:pt x="114" y="432"/>
                    </a:lnTo>
                    <a:lnTo>
                      <a:pt x="115" y="431"/>
                    </a:lnTo>
                    <a:lnTo>
                      <a:pt x="133" y="418"/>
                    </a:lnTo>
                  </a:path>
                </a:pathLst>
              </a:custGeom>
              <a:solidFill>
                <a:schemeClr val="accent2"/>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5" name="Freeform 63"/>
              <p:cNvSpPr>
                <a:spLocks/>
              </p:cNvSpPr>
              <p:nvPr/>
            </p:nvSpPr>
            <p:spPr bwMode="auto">
              <a:xfrm>
                <a:off x="4164015" y="4464054"/>
                <a:ext cx="612775" cy="890589"/>
              </a:xfrm>
              <a:custGeom>
                <a:avLst/>
                <a:gdLst>
                  <a:gd name="T0" fmla="*/ 98 w 400"/>
                  <a:gd name="T1" fmla="*/ 295 h 581"/>
                  <a:gd name="T2" fmla="*/ 95 w 400"/>
                  <a:gd name="T3" fmla="*/ 346 h 581"/>
                  <a:gd name="T4" fmla="*/ 59 w 400"/>
                  <a:gd name="T5" fmla="*/ 427 h 581"/>
                  <a:gd name="T6" fmla="*/ 83 w 400"/>
                  <a:gd name="T7" fmla="*/ 478 h 581"/>
                  <a:gd name="T8" fmla="*/ 68 w 400"/>
                  <a:gd name="T9" fmla="*/ 516 h 581"/>
                  <a:gd name="T10" fmla="*/ 19 w 400"/>
                  <a:gd name="T11" fmla="*/ 559 h 581"/>
                  <a:gd name="T12" fmla="*/ 13 w 400"/>
                  <a:gd name="T13" fmla="*/ 542 h 581"/>
                  <a:gd name="T14" fmla="*/ 25 w 400"/>
                  <a:gd name="T15" fmla="*/ 497 h 581"/>
                  <a:gd name="T16" fmla="*/ 37 w 400"/>
                  <a:gd name="T17" fmla="*/ 482 h 581"/>
                  <a:gd name="T18" fmla="*/ 21 w 400"/>
                  <a:gd name="T19" fmla="*/ 469 h 581"/>
                  <a:gd name="T20" fmla="*/ 25 w 400"/>
                  <a:gd name="T21" fmla="*/ 455 h 581"/>
                  <a:gd name="T22" fmla="*/ 25 w 400"/>
                  <a:gd name="T23" fmla="*/ 437 h 581"/>
                  <a:gd name="T24" fmla="*/ 7 w 400"/>
                  <a:gd name="T25" fmla="*/ 433 h 581"/>
                  <a:gd name="T26" fmla="*/ 9 w 400"/>
                  <a:gd name="T27" fmla="*/ 410 h 581"/>
                  <a:gd name="T28" fmla="*/ 6 w 400"/>
                  <a:gd name="T29" fmla="*/ 394 h 581"/>
                  <a:gd name="T30" fmla="*/ 16 w 400"/>
                  <a:gd name="T31" fmla="*/ 361 h 581"/>
                  <a:gd name="T32" fmla="*/ 3 w 400"/>
                  <a:gd name="T33" fmla="*/ 362 h 581"/>
                  <a:gd name="T34" fmla="*/ 4 w 400"/>
                  <a:gd name="T35" fmla="*/ 342 h 581"/>
                  <a:gd name="T36" fmla="*/ 15 w 400"/>
                  <a:gd name="T37" fmla="*/ 319 h 581"/>
                  <a:gd name="T38" fmla="*/ 14 w 400"/>
                  <a:gd name="T39" fmla="*/ 307 h 581"/>
                  <a:gd name="T40" fmla="*/ 29 w 400"/>
                  <a:gd name="T41" fmla="*/ 292 h 581"/>
                  <a:gd name="T42" fmla="*/ 38 w 400"/>
                  <a:gd name="T43" fmla="*/ 282 h 581"/>
                  <a:gd name="T44" fmla="*/ 51 w 400"/>
                  <a:gd name="T45" fmla="*/ 285 h 581"/>
                  <a:gd name="T46" fmla="*/ 58 w 400"/>
                  <a:gd name="T47" fmla="*/ 265 h 581"/>
                  <a:gd name="T48" fmla="*/ 63 w 400"/>
                  <a:gd name="T49" fmla="*/ 250 h 581"/>
                  <a:gd name="T50" fmla="*/ 58 w 400"/>
                  <a:gd name="T51" fmla="*/ 238 h 581"/>
                  <a:gd name="T52" fmla="*/ 51 w 400"/>
                  <a:gd name="T53" fmla="*/ 230 h 581"/>
                  <a:gd name="T54" fmla="*/ 61 w 400"/>
                  <a:gd name="T55" fmla="*/ 230 h 581"/>
                  <a:gd name="T56" fmla="*/ 77 w 400"/>
                  <a:gd name="T57" fmla="*/ 234 h 581"/>
                  <a:gd name="T58" fmla="*/ 80 w 400"/>
                  <a:gd name="T59" fmla="*/ 221 h 581"/>
                  <a:gd name="T60" fmla="*/ 74 w 400"/>
                  <a:gd name="T61" fmla="*/ 203 h 581"/>
                  <a:gd name="T62" fmla="*/ 79 w 400"/>
                  <a:gd name="T63" fmla="*/ 179 h 581"/>
                  <a:gd name="T64" fmla="*/ 88 w 400"/>
                  <a:gd name="T65" fmla="*/ 173 h 581"/>
                  <a:gd name="T66" fmla="*/ 110 w 400"/>
                  <a:gd name="T67" fmla="*/ 179 h 581"/>
                  <a:gd name="T68" fmla="*/ 134 w 400"/>
                  <a:gd name="T69" fmla="*/ 176 h 581"/>
                  <a:gd name="T70" fmla="*/ 167 w 400"/>
                  <a:gd name="T71" fmla="*/ 184 h 581"/>
                  <a:gd name="T72" fmla="*/ 179 w 400"/>
                  <a:gd name="T73" fmla="*/ 169 h 581"/>
                  <a:gd name="T74" fmla="*/ 194 w 400"/>
                  <a:gd name="T75" fmla="*/ 160 h 581"/>
                  <a:gd name="T76" fmla="*/ 183 w 400"/>
                  <a:gd name="T77" fmla="*/ 132 h 581"/>
                  <a:gd name="T78" fmla="*/ 178 w 400"/>
                  <a:gd name="T79" fmla="*/ 114 h 581"/>
                  <a:gd name="T80" fmla="*/ 188 w 400"/>
                  <a:gd name="T81" fmla="*/ 98 h 581"/>
                  <a:gd name="T82" fmla="*/ 198 w 400"/>
                  <a:gd name="T83" fmla="*/ 90 h 581"/>
                  <a:gd name="T84" fmla="*/ 206 w 400"/>
                  <a:gd name="T85" fmla="*/ 85 h 581"/>
                  <a:gd name="T86" fmla="*/ 217 w 400"/>
                  <a:gd name="T87" fmla="*/ 73 h 581"/>
                  <a:gd name="T88" fmla="*/ 225 w 400"/>
                  <a:gd name="T89" fmla="*/ 63 h 581"/>
                  <a:gd name="T90" fmla="*/ 234 w 400"/>
                  <a:gd name="T91" fmla="*/ 56 h 581"/>
                  <a:gd name="T92" fmla="*/ 245 w 400"/>
                  <a:gd name="T93" fmla="*/ 44 h 581"/>
                  <a:gd name="T94" fmla="*/ 244 w 400"/>
                  <a:gd name="T95" fmla="*/ 23 h 581"/>
                  <a:gd name="T96" fmla="*/ 256 w 400"/>
                  <a:gd name="T97" fmla="*/ 5 h 581"/>
                  <a:gd name="T98" fmla="*/ 283 w 400"/>
                  <a:gd name="T99" fmla="*/ 29 h 581"/>
                  <a:gd name="T100" fmla="*/ 351 w 400"/>
                  <a:gd name="T101" fmla="*/ 43 h 581"/>
                  <a:gd name="T102" fmla="*/ 362 w 400"/>
                  <a:gd name="T103" fmla="*/ 77 h 581"/>
                  <a:gd name="T104" fmla="*/ 355 w 400"/>
                  <a:gd name="T105" fmla="*/ 93 h 581"/>
                  <a:gd name="T106" fmla="*/ 356 w 400"/>
                  <a:gd name="T107" fmla="*/ 137 h 581"/>
                  <a:gd name="T108" fmla="*/ 304 w 400"/>
                  <a:gd name="T109" fmla="*/ 155 h 581"/>
                  <a:gd name="T110" fmla="*/ 219 w 400"/>
                  <a:gd name="T111" fmla="*/ 179 h 581"/>
                  <a:gd name="T112" fmla="*/ 216 w 400"/>
                  <a:gd name="T113" fmla="*/ 230 h 581"/>
                  <a:gd name="T114" fmla="*/ 171 w 400"/>
                  <a:gd name="T115" fmla="*/ 318 h 5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0"/>
                  <a:gd name="T175" fmla="*/ 0 h 581"/>
                  <a:gd name="T176" fmla="*/ 400 w 400"/>
                  <a:gd name="T177" fmla="*/ 581 h 5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0" h="581">
                    <a:moveTo>
                      <a:pt x="174" y="330"/>
                    </a:moveTo>
                    <a:lnTo>
                      <a:pt x="161" y="343"/>
                    </a:lnTo>
                    <a:lnTo>
                      <a:pt x="126" y="329"/>
                    </a:lnTo>
                    <a:lnTo>
                      <a:pt x="102" y="306"/>
                    </a:lnTo>
                    <a:lnTo>
                      <a:pt x="97" y="316"/>
                    </a:lnTo>
                    <a:lnTo>
                      <a:pt x="95" y="332"/>
                    </a:lnTo>
                    <a:lnTo>
                      <a:pt x="93" y="347"/>
                    </a:lnTo>
                    <a:lnTo>
                      <a:pt x="98" y="358"/>
                    </a:lnTo>
                    <a:lnTo>
                      <a:pt x="82" y="376"/>
                    </a:lnTo>
                    <a:lnTo>
                      <a:pt x="76" y="385"/>
                    </a:lnTo>
                    <a:lnTo>
                      <a:pt x="62" y="439"/>
                    </a:lnTo>
                    <a:lnTo>
                      <a:pt x="61" y="442"/>
                    </a:lnTo>
                    <a:lnTo>
                      <a:pt x="65" y="460"/>
                    </a:lnTo>
                    <a:lnTo>
                      <a:pt x="76" y="462"/>
                    </a:lnTo>
                    <a:lnTo>
                      <a:pt x="76" y="489"/>
                    </a:lnTo>
                    <a:lnTo>
                      <a:pt x="86" y="495"/>
                    </a:lnTo>
                    <a:lnTo>
                      <a:pt x="87" y="503"/>
                    </a:lnTo>
                    <a:lnTo>
                      <a:pt x="76" y="512"/>
                    </a:lnTo>
                    <a:lnTo>
                      <a:pt x="79" y="527"/>
                    </a:lnTo>
                    <a:lnTo>
                      <a:pt x="70" y="534"/>
                    </a:lnTo>
                    <a:lnTo>
                      <a:pt x="66" y="563"/>
                    </a:lnTo>
                    <a:lnTo>
                      <a:pt x="37" y="565"/>
                    </a:lnTo>
                    <a:lnTo>
                      <a:pt x="21" y="580"/>
                    </a:lnTo>
                    <a:lnTo>
                      <a:pt x="20" y="579"/>
                    </a:lnTo>
                    <a:lnTo>
                      <a:pt x="18" y="570"/>
                    </a:lnTo>
                    <a:lnTo>
                      <a:pt x="13" y="566"/>
                    </a:lnTo>
                    <a:lnTo>
                      <a:pt x="13" y="564"/>
                    </a:lnTo>
                    <a:lnTo>
                      <a:pt x="13" y="561"/>
                    </a:lnTo>
                    <a:lnTo>
                      <a:pt x="17" y="550"/>
                    </a:lnTo>
                    <a:lnTo>
                      <a:pt x="20" y="537"/>
                    </a:lnTo>
                    <a:lnTo>
                      <a:pt x="26" y="522"/>
                    </a:lnTo>
                    <a:lnTo>
                      <a:pt x="26" y="515"/>
                    </a:lnTo>
                    <a:lnTo>
                      <a:pt x="28" y="510"/>
                    </a:lnTo>
                    <a:lnTo>
                      <a:pt x="31" y="508"/>
                    </a:lnTo>
                    <a:lnTo>
                      <a:pt x="36" y="502"/>
                    </a:lnTo>
                    <a:lnTo>
                      <a:pt x="38" y="499"/>
                    </a:lnTo>
                    <a:lnTo>
                      <a:pt x="38" y="494"/>
                    </a:lnTo>
                    <a:lnTo>
                      <a:pt x="35" y="490"/>
                    </a:lnTo>
                    <a:lnTo>
                      <a:pt x="25" y="487"/>
                    </a:lnTo>
                    <a:lnTo>
                      <a:pt x="22" y="486"/>
                    </a:lnTo>
                    <a:lnTo>
                      <a:pt x="21" y="483"/>
                    </a:lnTo>
                    <a:lnTo>
                      <a:pt x="23" y="474"/>
                    </a:lnTo>
                    <a:lnTo>
                      <a:pt x="26" y="472"/>
                    </a:lnTo>
                    <a:lnTo>
                      <a:pt x="26" y="471"/>
                    </a:lnTo>
                    <a:lnTo>
                      <a:pt x="30" y="462"/>
                    </a:lnTo>
                    <a:lnTo>
                      <a:pt x="32" y="456"/>
                    </a:lnTo>
                    <a:lnTo>
                      <a:pt x="31" y="453"/>
                    </a:lnTo>
                    <a:lnTo>
                      <a:pt x="26" y="453"/>
                    </a:lnTo>
                    <a:lnTo>
                      <a:pt x="23" y="453"/>
                    </a:lnTo>
                    <a:lnTo>
                      <a:pt x="19" y="453"/>
                    </a:lnTo>
                    <a:lnTo>
                      <a:pt x="12" y="451"/>
                    </a:lnTo>
                    <a:lnTo>
                      <a:pt x="7" y="448"/>
                    </a:lnTo>
                    <a:lnTo>
                      <a:pt x="5" y="444"/>
                    </a:lnTo>
                    <a:lnTo>
                      <a:pt x="5" y="440"/>
                    </a:lnTo>
                    <a:lnTo>
                      <a:pt x="7" y="435"/>
                    </a:lnTo>
                    <a:lnTo>
                      <a:pt x="9" y="425"/>
                    </a:lnTo>
                    <a:lnTo>
                      <a:pt x="10" y="419"/>
                    </a:lnTo>
                    <a:lnTo>
                      <a:pt x="7" y="416"/>
                    </a:lnTo>
                    <a:lnTo>
                      <a:pt x="5" y="413"/>
                    </a:lnTo>
                    <a:lnTo>
                      <a:pt x="6" y="408"/>
                    </a:lnTo>
                    <a:lnTo>
                      <a:pt x="5" y="396"/>
                    </a:lnTo>
                    <a:lnTo>
                      <a:pt x="14" y="383"/>
                    </a:lnTo>
                    <a:lnTo>
                      <a:pt x="16" y="378"/>
                    </a:lnTo>
                    <a:lnTo>
                      <a:pt x="17" y="374"/>
                    </a:lnTo>
                    <a:lnTo>
                      <a:pt x="13" y="371"/>
                    </a:lnTo>
                    <a:lnTo>
                      <a:pt x="10" y="371"/>
                    </a:lnTo>
                    <a:lnTo>
                      <a:pt x="5" y="375"/>
                    </a:lnTo>
                    <a:lnTo>
                      <a:pt x="3" y="375"/>
                    </a:lnTo>
                    <a:lnTo>
                      <a:pt x="1" y="373"/>
                    </a:lnTo>
                    <a:lnTo>
                      <a:pt x="0" y="371"/>
                    </a:lnTo>
                    <a:lnTo>
                      <a:pt x="3" y="357"/>
                    </a:lnTo>
                    <a:lnTo>
                      <a:pt x="4" y="354"/>
                    </a:lnTo>
                    <a:lnTo>
                      <a:pt x="6" y="348"/>
                    </a:lnTo>
                    <a:lnTo>
                      <a:pt x="9" y="346"/>
                    </a:lnTo>
                    <a:lnTo>
                      <a:pt x="15" y="338"/>
                    </a:lnTo>
                    <a:lnTo>
                      <a:pt x="16" y="330"/>
                    </a:lnTo>
                    <a:lnTo>
                      <a:pt x="11" y="323"/>
                    </a:lnTo>
                    <a:lnTo>
                      <a:pt x="10" y="320"/>
                    </a:lnTo>
                    <a:lnTo>
                      <a:pt x="11" y="319"/>
                    </a:lnTo>
                    <a:lnTo>
                      <a:pt x="14" y="318"/>
                    </a:lnTo>
                    <a:lnTo>
                      <a:pt x="17" y="318"/>
                    </a:lnTo>
                    <a:lnTo>
                      <a:pt x="23" y="319"/>
                    </a:lnTo>
                    <a:lnTo>
                      <a:pt x="27" y="314"/>
                    </a:lnTo>
                    <a:lnTo>
                      <a:pt x="30" y="302"/>
                    </a:lnTo>
                    <a:lnTo>
                      <a:pt x="32" y="295"/>
                    </a:lnTo>
                    <a:lnTo>
                      <a:pt x="34" y="292"/>
                    </a:lnTo>
                    <a:lnTo>
                      <a:pt x="38" y="291"/>
                    </a:lnTo>
                    <a:lnTo>
                      <a:pt x="39" y="292"/>
                    </a:lnTo>
                    <a:lnTo>
                      <a:pt x="43" y="295"/>
                    </a:lnTo>
                    <a:lnTo>
                      <a:pt x="44" y="295"/>
                    </a:lnTo>
                    <a:lnTo>
                      <a:pt x="49" y="296"/>
                    </a:lnTo>
                    <a:lnTo>
                      <a:pt x="53" y="295"/>
                    </a:lnTo>
                    <a:lnTo>
                      <a:pt x="56" y="292"/>
                    </a:lnTo>
                    <a:lnTo>
                      <a:pt x="57" y="291"/>
                    </a:lnTo>
                    <a:lnTo>
                      <a:pt x="55" y="281"/>
                    </a:lnTo>
                    <a:lnTo>
                      <a:pt x="60" y="274"/>
                    </a:lnTo>
                    <a:lnTo>
                      <a:pt x="65" y="271"/>
                    </a:lnTo>
                    <a:lnTo>
                      <a:pt x="67" y="269"/>
                    </a:lnTo>
                    <a:lnTo>
                      <a:pt x="66" y="262"/>
                    </a:lnTo>
                    <a:lnTo>
                      <a:pt x="65" y="259"/>
                    </a:lnTo>
                    <a:lnTo>
                      <a:pt x="64" y="257"/>
                    </a:lnTo>
                    <a:lnTo>
                      <a:pt x="63" y="255"/>
                    </a:lnTo>
                    <a:lnTo>
                      <a:pt x="62" y="251"/>
                    </a:lnTo>
                    <a:lnTo>
                      <a:pt x="60" y="247"/>
                    </a:lnTo>
                    <a:lnTo>
                      <a:pt x="59" y="246"/>
                    </a:lnTo>
                    <a:lnTo>
                      <a:pt x="57" y="246"/>
                    </a:lnTo>
                    <a:lnTo>
                      <a:pt x="53" y="242"/>
                    </a:lnTo>
                    <a:lnTo>
                      <a:pt x="53" y="238"/>
                    </a:lnTo>
                    <a:lnTo>
                      <a:pt x="55" y="235"/>
                    </a:lnTo>
                    <a:lnTo>
                      <a:pt x="57" y="233"/>
                    </a:lnTo>
                    <a:lnTo>
                      <a:pt x="60" y="234"/>
                    </a:lnTo>
                    <a:lnTo>
                      <a:pt x="63" y="238"/>
                    </a:lnTo>
                    <a:lnTo>
                      <a:pt x="65" y="241"/>
                    </a:lnTo>
                    <a:lnTo>
                      <a:pt x="70" y="241"/>
                    </a:lnTo>
                    <a:lnTo>
                      <a:pt x="75" y="240"/>
                    </a:lnTo>
                    <a:lnTo>
                      <a:pt x="80" y="242"/>
                    </a:lnTo>
                    <a:lnTo>
                      <a:pt x="84" y="242"/>
                    </a:lnTo>
                    <a:lnTo>
                      <a:pt x="86" y="239"/>
                    </a:lnTo>
                    <a:lnTo>
                      <a:pt x="86" y="233"/>
                    </a:lnTo>
                    <a:lnTo>
                      <a:pt x="83" y="229"/>
                    </a:lnTo>
                    <a:lnTo>
                      <a:pt x="75" y="222"/>
                    </a:lnTo>
                    <a:lnTo>
                      <a:pt x="73" y="219"/>
                    </a:lnTo>
                    <a:lnTo>
                      <a:pt x="73" y="215"/>
                    </a:lnTo>
                    <a:lnTo>
                      <a:pt x="77" y="210"/>
                    </a:lnTo>
                    <a:lnTo>
                      <a:pt x="79" y="208"/>
                    </a:lnTo>
                    <a:lnTo>
                      <a:pt x="79" y="206"/>
                    </a:lnTo>
                    <a:lnTo>
                      <a:pt x="82" y="196"/>
                    </a:lnTo>
                    <a:lnTo>
                      <a:pt x="82" y="185"/>
                    </a:lnTo>
                    <a:lnTo>
                      <a:pt x="85" y="178"/>
                    </a:lnTo>
                    <a:lnTo>
                      <a:pt x="88" y="175"/>
                    </a:lnTo>
                    <a:lnTo>
                      <a:pt x="89" y="175"/>
                    </a:lnTo>
                    <a:lnTo>
                      <a:pt x="91" y="179"/>
                    </a:lnTo>
                    <a:lnTo>
                      <a:pt x="92" y="184"/>
                    </a:lnTo>
                    <a:lnTo>
                      <a:pt x="95" y="190"/>
                    </a:lnTo>
                    <a:lnTo>
                      <a:pt x="103" y="191"/>
                    </a:lnTo>
                    <a:lnTo>
                      <a:pt x="114" y="185"/>
                    </a:lnTo>
                    <a:lnTo>
                      <a:pt x="121" y="182"/>
                    </a:lnTo>
                    <a:lnTo>
                      <a:pt x="128" y="181"/>
                    </a:lnTo>
                    <a:lnTo>
                      <a:pt x="132" y="180"/>
                    </a:lnTo>
                    <a:lnTo>
                      <a:pt x="139" y="182"/>
                    </a:lnTo>
                    <a:lnTo>
                      <a:pt x="140" y="182"/>
                    </a:lnTo>
                    <a:lnTo>
                      <a:pt x="163" y="190"/>
                    </a:lnTo>
                    <a:lnTo>
                      <a:pt x="165" y="191"/>
                    </a:lnTo>
                    <a:lnTo>
                      <a:pt x="173" y="191"/>
                    </a:lnTo>
                    <a:lnTo>
                      <a:pt x="177" y="190"/>
                    </a:lnTo>
                    <a:lnTo>
                      <a:pt x="179" y="189"/>
                    </a:lnTo>
                    <a:lnTo>
                      <a:pt x="181" y="187"/>
                    </a:lnTo>
                    <a:lnTo>
                      <a:pt x="186" y="175"/>
                    </a:lnTo>
                    <a:lnTo>
                      <a:pt x="187" y="173"/>
                    </a:lnTo>
                    <a:lnTo>
                      <a:pt x="196" y="173"/>
                    </a:lnTo>
                    <a:lnTo>
                      <a:pt x="200" y="169"/>
                    </a:lnTo>
                    <a:lnTo>
                      <a:pt x="201" y="166"/>
                    </a:lnTo>
                    <a:lnTo>
                      <a:pt x="201" y="164"/>
                    </a:lnTo>
                    <a:lnTo>
                      <a:pt x="199" y="158"/>
                    </a:lnTo>
                    <a:lnTo>
                      <a:pt x="195" y="149"/>
                    </a:lnTo>
                    <a:lnTo>
                      <a:pt x="190" y="137"/>
                    </a:lnTo>
                    <a:lnTo>
                      <a:pt x="184" y="130"/>
                    </a:lnTo>
                    <a:lnTo>
                      <a:pt x="181" y="124"/>
                    </a:lnTo>
                    <a:lnTo>
                      <a:pt x="181" y="122"/>
                    </a:lnTo>
                    <a:lnTo>
                      <a:pt x="184" y="118"/>
                    </a:lnTo>
                    <a:lnTo>
                      <a:pt x="192" y="118"/>
                    </a:lnTo>
                    <a:lnTo>
                      <a:pt x="194" y="114"/>
                    </a:lnTo>
                    <a:lnTo>
                      <a:pt x="194" y="110"/>
                    </a:lnTo>
                    <a:lnTo>
                      <a:pt x="195" y="102"/>
                    </a:lnTo>
                    <a:lnTo>
                      <a:pt x="197" y="96"/>
                    </a:lnTo>
                    <a:lnTo>
                      <a:pt x="201" y="92"/>
                    </a:lnTo>
                    <a:lnTo>
                      <a:pt x="203" y="92"/>
                    </a:lnTo>
                    <a:lnTo>
                      <a:pt x="205" y="93"/>
                    </a:lnTo>
                    <a:lnTo>
                      <a:pt x="207" y="101"/>
                    </a:lnTo>
                    <a:lnTo>
                      <a:pt x="211" y="101"/>
                    </a:lnTo>
                    <a:lnTo>
                      <a:pt x="214" y="99"/>
                    </a:lnTo>
                    <a:lnTo>
                      <a:pt x="213" y="88"/>
                    </a:lnTo>
                    <a:lnTo>
                      <a:pt x="215" y="84"/>
                    </a:lnTo>
                    <a:lnTo>
                      <a:pt x="218" y="82"/>
                    </a:lnTo>
                    <a:lnTo>
                      <a:pt x="222" y="80"/>
                    </a:lnTo>
                    <a:lnTo>
                      <a:pt x="225" y="76"/>
                    </a:lnTo>
                    <a:lnTo>
                      <a:pt x="225" y="74"/>
                    </a:lnTo>
                    <a:lnTo>
                      <a:pt x="225" y="73"/>
                    </a:lnTo>
                    <a:lnTo>
                      <a:pt x="227" y="71"/>
                    </a:lnTo>
                    <a:lnTo>
                      <a:pt x="233" y="65"/>
                    </a:lnTo>
                    <a:lnTo>
                      <a:pt x="240" y="64"/>
                    </a:lnTo>
                    <a:lnTo>
                      <a:pt x="241" y="62"/>
                    </a:lnTo>
                    <a:lnTo>
                      <a:pt x="242" y="61"/>
                    </a:lnTo>
                    <a:lnTo>
                      <a:pt x="242" y="58"/>
                    </a:lnTo>
                    <a:lnTo>
                      <a:pt x="243" y="54"/>
                    </a:lnTo>
                    <a:lnTo>
                      <a:pt x="248" y="51"/>
                    </a:lnTo>
                    <a:lnTo>
                      <a:pt x="252" y="46"/>
                    </a:lnTo>
                    <a:lnTo>
                      <a:pt x="254" y="46"/>
                    </a:lnTo>
                    <a:lnTo>
                      <a:pt x="254" y="45"/>
                    </a:lnTo>
                    <a:lnTo>
                      <a:pt x="255" y="43"/>
                    </a:lnTo>
                    <a:lnTo>
                      <a:pt x="256" y="34"/>
                    </a:lnTo>
                    <a:lnTo>
                      <a:pt x="253" y="24"/>
                    </a:lnTo>
                    <a:lnTo>
                      <a:pt x="252" y="19"/>
                    </a:lnTo>
                    <a:lnTo>
                      <a:pt x="255" y="16"/>
                    </a:lnTo>
                    <a:lnTo>
                      <a:pt x="261" y="13"/>
                    </a:lnTo>
                    <a:lnTo>
                      <a:pt x="265" y="5"/>
                    </a:lnTo>
                    <a:lnTo>
                      <a:pt x="270" y="0"/>
                    </a:lnTo>
                    <a:lnTo>
                      <a:pt x="286" y="35"/>
                    </a:lnTo>
                    <a:lnTo>
                      <a:pt x="288" y="33"/>
                    </a:lnTo>
                    <a:lnTo>
                      <a:pt x="293" y="30"/>
                    </a:lnTo>
                    <a:lnTo>
                      <a:pt x="324" y="53"/>
                    </a:lnTo>
                    <a:lnTo>
                      <a:pt x="347" y="44"/>
                    </a:lnTo>
                    <a:lnTo>
                      <a:pt x="355" y="51"/>
                    </a:lnTo>
                    <a:lnTo>
                      <a:pt x="364" y="45"/>
                    </a:lnTo>
                    <a:lnTo>
                      <a:pt x="398" y="71"/>
                    </a:lnTo>
                    <a:lnTo>
                      <a:pt x="399" y="72"/>
                    </a:lnTo>
                    <a:lnTo>
                      <a:pt x="391" y="80"/>
                    </a:lnTo>
                    <a:lnTo>
                      <a:pt x="375" y="80"/>
                    </a:lnTo>
                    <a:lnTo>
                      <a:pt x="363" y="73"/>
                    </a:lnTo>
                    <a:lnTo>
                      <a:pt x="351" y="84"/>
                    </a:lnTo>
                    <a:lnTo>
                      <a:pt x="362" y="97"/>
                    </a:lnTo>
                    <a:lnTo>
                      <a:pt x="368" y="96"/>
                    </a:lnTo>
                    <a:lnTo>
                      <a:pt x="383" y="130"/>
                    </a:lnTo>
                    <a:lnTo>
                      <a:pt x="386" y="129"/>
                    </a:lnTo>
                    <a:lnTo>
                      <a:pt x="383" y="159"/>
                    </a:lnTo>
                    <a:lnTo>
                      <a:pt x="369" y="142"/>
                    </a:lnTo>
                    <a:lnTo>
                      <a:pt x="348" y="130"/>
                    </a:lnTo>
                    <a:lnTo>
                      <a:pt x="325" y="133"/>
                    </a:lnTo>
                    <a:lnTo>
                      <a:pt x="316" y="158"/>
                    </a:lnTo>
                    <a:lnTo>
                      <a:pt x="315" y="161"/>
                    </a:lnTo>
                    <a:lnTo>
                      <a:pt x="305" y="168"/>
                    </a:lnTo>
                    <a:lnTo>
                      <a:pt x="286" y="165"/>
                    </a:lnTo>
                    <a:lnTo>
                      <a:pt x="255" y="169"/>
                    </a:lnTo>
                    <a:lnTo>
                      <a:pt x="227" y="185"/>
                    </a:lnTo>
                    <a:lnTo>
                      <a:pt x="226" y="211"/>
                    </a:lnTo>
                    <a:lnTo>
                      <a:pt x="234" y="211"/>
                    </a:lnTo>
                    <a:lnTo>
                      <a:pt x="238" y="235"/>
                    </a:lnTo>
                    <a:lnTo>
                      <a:pt x="224" y="238"/>
                    </a:lnTo>
                    <a:lnTo>
                      <a:pt x="221" y="242"/>
                    </a:lnTo>
                    <a:lnTo>
                      <a:pt x="189" y="295"/>
                    </a:lnTo>
                    <a:lnTo>
                      <a:pt x="192" y="309"/>
                    </a:lnTo>
                    <a:lnTo>
                      <a:pt x="177" y="329"/>
                    </a:lnTo>
                    <a:lnTo>
                      <a:pt x="174" y="330"/>
                    </a:lnTo>
                  </a:path>
                </a:pathLst>
              </a:custGeom>
              <a:solidFill>
                <a:srgbClr val="0070C0"/>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7" name="Freeform 65"/>
              <p:cNvSpPr>
                <a:spLocks/>
              </p:cNvSpPr>
              <p:nvPr/>
            </p:nvSpPr>
            <p:spPr bwMode="auto">
              <a:xfrm>
                <a:off x="4360865" y="6180144"/>
                <a:ext cx="131763" cy="115888"/>
              </a:xfrm>
              <a:custGeom>
                <a:avLst/>
                <a:gdLst>
                  <a:gd name="T0" fmla="*/ 62 w 86"/>
                  <a:gd name="T1" fmla="*/ 61 h 76"/>
                  <a:gd name="T2" fmla="*/ 62 w 86"/>
                  <a:gd name="T3" fmla="*/ 58 h 76"/>
                  <a:gd name="T4" fmla="*/ 65 w 86"/>
                  <a:gd name="T5" fmla="*/ 52 h 76"/>
                  <a:gd name="T6" fmla="*/ 72 w 86"/>
                  <a:gd name="T7" fmla="*/ 44 h 76"/>
                  <a:gd name="T8" fmla="*/ 73 w 86"/>
                  <a:gd name="T9" fmla="*/ 43 h 76"/>
                  <a:gd name="T10" fmla="*/ 77 w 86"/>
                  <a:gd name="T11" fmla="*/ 37 h 76"/>
                  <a:gd name="T12" fmla="*/ 75 w 86"/>
                  <a:gd name="T13" fmla="*/ 30 h 76"/>
                  <a:gd name="T14" fmla="*/ 71 w 86"/>
                  <a:gd name="T15" fmla="*/ 21 h 76"/>
                  <a:gd name="T16" fmla="*/ 74 w 86"/>
                  <a:gd name="T17" fmla="*/ 14 h 76"/>
                  <a:gd name="T18" fmla="*/ 82 w 86"/>
                  <a:gd name="T19" fmla="*/ 3 h 76"/>
                  <a:gd name="T20" fmla="*/ 82 w 86"/>
                  <a:gd name="T21" fmla="*/ 0 h 76"/>
                  <a:gd name="T22" fmla="*/ 74 w 86"/>
                  <a:gd name="T23" fmla="*/ 1 h 76"/>
                  <a:gd name="T24" fmla="*/ 60 w 86"/>
                  <a:gd name="T25" fmla="*/ 5 h 76"/>
                  <a:gd name="T26" fmla="*/ 33 w 86"/>
                  <a:gd name="T27" fmla="*/ 11 h 76"/>
                  <a:gd name="T28" fmla="*/ 26 w 86"/>
                  <a:gd name="T29" fmla="*/ 11 h 76"/>
                  <a:gd name="T30" fmla="*/ 21 w 86"/>
                  <a:gd name="T31" fmla="*/ 6 h 76"/>
                  <a:gd name="T32" fmla="*/ 20 w 86"/>
                  <a:gd name="T33" fmla="*/ 6 h 76"/>
                  <a:gd name="T34" fmla="*/ 17 w 86"/>
                  <a:gd name="T35" fmla="*/ 10 h 76"/>
                  <a:gd name="T36" fmla="*/ 16 w 86"/>
                  <a:gd name="T37" fmla="*/ 15 h 76"/>
                  <a:gd name="T38" fmla="*/ 14 w 86"/>
                  <a:gd name="T39" fmla="*/ 19 h 76"/>
                  <a:gd name="T40" fmla="*/ 13 w 86"/>
                  <a:gd name="T41" fmla="*/ 21 h 76"/>
                  <a:gd name="T42" fmla="*/ 14 w 86"/>
                  <a:gd name="T43" fmla="*/ 24 h 76"/>
                  <a:gd name="T44" fmla="*/ 17 w 86"/>
                  <a:gd name="T45" fmla="*/ 26 h 76"/>
                  <a:gd name="T46" fmla="*/ 17 w 86"/>
                  <a:gd name="T47" fmla="*/ 32 h 76"/>
                  <a:gd name="T48" fmla="*/ 17 w 86"/>
                  <a:gd name="T49" fmla="*/ 35 h 76"/>
                  <a:gd name="T50" fmla="*/ 15 w 86"/>
                  <a:gd name="T51" fmla="*/ 37 h 76"/>
                  <a:gd name="T52" fmla="*/ 6 w 86"/>
                  <a:gd name="T53" fmla="*/ 43 h 76"/>
                  <a:gd name="T54" fmla="*/ 2 w 86"/>
                  <a:gd name="T55" fmla="*/ 47 h 76"/>
                  <a:gd name="T56" fmla="*/ 1 w 86"/>
                  <a:gd name="T57" fmla="*/ 49 h 76"/>
                  <a:gd name="T58" fmla="*/ 0 w 86"/>
                  <a:gd name="T59" fmla="*/ 60 h 76"/>
                  <a:gd name="T60" fmla="*/ 5 w 86"/>
                  <a:gd name="T61" fmla="*/ 69 h 76"/>
                  <a:gd name="T62" fmla="*/ 8 w 86"/>
                  <a:gd name="T63" fmla="*/ 71 h 76"/>
                  <a:gd name="T64" fmla="*/ 14 w 86"/>
                  <a:gd name="T65" fmla="*/ 71 h 76"/>
                  <a:gd name="T66" fmla="*/ 20 w 86"/>
                  <a:gd name="T67" fmla="*/ 71 h 76"/>
                  <a:gd name="T68" fmla="*/ 29 w 86"/>
                  <a:gd name="T69" fmla="*/ 67 h 76"/>
                  <a:gd name="T70" fmla="*/ 35 w 86"/>
                  <a:gd name="T71" fmla="*/ 67 h 76"/>
                  <a:gd name="T72" fmla="*/ 45 w 86"/>
                  <a:gd name="T73" fmla="*/ 71 h 76"/>
                  <a:gd name="T74" fmla="*/ 52 w 86"/>
                  <a:gd name="T75" fmla="*/ 72 h 76"/>
                  <a:gd name="T76" fmla="*/ 57 w 86"/>
                  <a:gd name="T77" fmla="*/ 71 h 76"/>
                  <a:gd name="T78" fmla="*/ 62 w 86"/>
                  <a:gd name="T79" fmla="*/ 66 h 76"/>
                  <a:gd name="T80" fmla="*/ 62 w 86"/>
                  <a:gd name="T81" fmla="*/ 61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76"/>
                  <a:gd name="T125" fmla="*/ 86 w 86"/>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76">
                    <a:moveTo>
                      <a:pt x="64" y="63"/>
                    </a:moveTo>
                    <a:lnTo>
                      <a:pt x="64" y="60"/>
                    </a:lnTo>
                    <a:lnTo>
                      <a:pt x="67" y="54"/>
                    </a:lnTo>
                    <a:lnTo>
                      <a:pt x="75" y="46"/>
                    </a:lnTo>
                    <a:lnTo>
                      <a:pt x="76" y="45"/>
                    </a:lnTo>
                    <a:lnTo>
                      <a:pt x="80" y="39"/>
                    </a:lnTo>
                    <a:lnTo>
                      <a:pt x="78" y="31"/>
                    </a:lnTo>
                    <a:lnTo>
                      <a:pt x="74" y="22"/>
                    </a:lnTo>
                    <a:lnTo>
                      <a:pt x="77" y="15"/>
                    </a:lnTo>
                    <a:lnTo>
                      <a:pt x="85" y="3"/>
                    </a:lnTo>
                    <a:lnTo>
                      <a:pt x="85" y="0"/>
                    </a:lnTo>
                    <a:lnTo>
                      <a:pt x="77" y="1"/>
                    </a:lnTo>
                    <a:lnTo>
                      <a:pt x="62" y="5"/>
                    </a:lnTo>
                    <a:lnTo>
                      <a:pt x="34" y="11"/>
                    </a:lnTo>
                    <a:lnTo>
                      <a:pt x="27" y="11"/>
                    </a:lnTo>
                    <a:lnTo>
                      <a:pt x="22" y="6"/>
                    </a:lnTo>
                    <a:lnTo>
                      <a:pt x="21" y="6"/>
                    </a:lnTo>
                    <a:lnTo>
                      <a:pt x="18" y="10"/>
                    </a:lnTo>
                    <a:lnTo>
                      <a:pt x="17" y="16"/>
                    </a:lnTo>
                    <a:lnTo>
                      <a:pt x="15" y="20"/>
                    </a:lnTo>
                    <a:lnTo>
                      <a:pt x="13" y="22"/>
                    </a:lnTo>
                    <a:lnTo>
                      <a:pt x="14" y="25"/>
                    </a:lnTo>
                    <a:lnTo>
                      <a:pt x="18" y="27"/>
                    </a:lnTo>
                    <a:lnTo>
                      <a:pt x="18" y="33"/>
                    </a:lnTo>
                    <a:lnTo>
                      <a:pt x="18" y="36"/>
                    </a:lnTo>
                    <a:lnTo>
                      <a:pt x="16" y="39"/>
                    </a:lnTo>
                    <a:lnTo>
                      <a:pt x="6" y="45"/>
                    </a:lnTo>
                    <a:lnTo>
                      <a:pt x="2" y="49"/>
                    </a:lnTo>
                    <a:lnTo>
                      <a:pt x="1" y="51"/>
                    </a:lnTo>
                    <a:lnTo>
                      <a:pt x="0" y="62"/>
                    </a:lnTo>
                    <a:lnTo>
                      <a:pt x="5" y="72"/>
                    </a:lnTo>
                    <a:lnTo>
                      <a:pt x="8" y="74"/>
                    </a:lnTo>
                    <a:lnTo>
                      <a:pt x="14" y="74"/>
                    </a:lnTo>
                    <a:lnTo>
                      <a:pt x="21" y="74"/>
                    </a:lnTo>
                    <a:lnTo>
                      <a:pt x="30" y="70"/>
                    </a:lnTo>
                    <a:lnTo>
                      <a:pt x="36" y="70"/>
                    </a:lnTo>
                    <a:lnTo>
                      <a:pt x="47" y="74"/>
                    </a:lnTo>
                    <a:lnTo>
                      <a:pt x="54" y="75"/>
                    </a:lnTo>
                    <a:lnTo>
                      <a:pt x="59" y="74"/>
                    </a:lnTo>
                    <a:lnTo>
                      <a:pt x="64" y="69"/>
                    </a:lnTo>
                    <a:lnTo>
                      <a:pt x="64" y="63"/>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8" name="Freeform 66"/>
              <p:cNvSpPr>
                <a:spLocks/>
              </p:cNvSpPr>
              <p:nvPr/>
            </p:nvSpPr>
            <p:spPr bwMode="auto">
              <a:xfrm>
                <a:off x="4305302" y="6127756"/>
                <a:ext cx="93663" cy="73025"/>
              </a:xfrm>
              <a:custGeom>
                <a:avLst/>
                <a:gdLst>
                  <a:gd name="T0" fmla="*/ 4 w 61"/>
                  <a:gd name="T1" fmla="*/ 26 h 48"/>
                  <a:gd name="T2" fmla="*/ 0 w 61"/>
                  <a:gd name="T3" fmla="*/ 19 h 48"/>
                  <a:gd name="T4" fmla="*/ 2 w 61"/>
                  <a:gd name="T5" fmla="*/ 6 h 48"/>
                  <a:gd name="T6" fmla="*/ 7 w 61"/>
                  <a:gd name="T7" fmla="*/ 4 h 48"/>
                  <a:gd name="T8" fmla="*/ 17 w 61"/>
                  <a:gd name="T9" fmla="*/ 7 h 48"/>
                  <a:gd name="T10" fmla="*/ 29 w 61"/>
                  <a:gd name="T11" fmla="*/ 7 h 48"/>
                  <a:gd name="T12" fmla="*/ 32 w 61"/>
                  <a:gd name="T13" fmla="*/ 6 h 48"/>
                  <a:gd name="T14" fmla="*/ 38 w 61"/>
                  <a:gd name="T15" fmla="*/ 3 h 48"/>
                  <a:gd name="T16" fmla="*/ 44 w 61"/>
                  <a:gd name="T17" fmla="*/ 0 h 48"/>
                  <a:gd name="T18" fmla="*/ 51 w 61"/>
                  <a:gd name="T19" fmla="*/ 0 h 48"/>
                  <a:gd name="T20" fmla="*/ 54 w 61"/>
                  <a:gd name="T21" fmla="*/ 1 h 48"/>
                  <a:gd name="T22" fmla="*/ 56 w 61"/>
                  <a:gd name="T23" fmla="*/ 2 h 48"/>
                  <a:gd name="T24" fmla="*/ 57 w 61"/>
                  <a:gd name="T25" fmla="*/ 4 h 48"/>
                  <a:gd name="T26" fmla="*/ 58 w 61"/>
                  <a:gd name="T27" fmla="*/ 9 h 48"/>
                  <a:gd name="T28" fmla="*/ 57 w 61"/>
                  <a:gd name="T29" fmla="*/ 12 h 48"/>
                  <a:gd name="T30" fmla="*/ 50 w 61"/>
                  <a:gd name="T31" fmla="*/ 17 h 48"/>
                  <a:gd name="T32" fmla="*/ 45 w 61"/>
                  <a:gd name="T33" fmla="*/ 25 h 48"/>
                  <a:gd name="T34" fmla="*/ 40 w 61"/>
                  <a:gd name="T35" fmla="*/ 32 h 48"/>
                  <a:gd name="T36" fmla="*/ 34 w 61"/>
                  <a:gd name="T37" fmla="*/ 35 h 48"/>
                  <a:gd name="T38" fmla="*/ 29 w 61"/>
                  <a:gd name="T39" fmla="*/ 40 h 48"/>
                  <a:gd name="T40" fmla="*/ 25 w 61"/>
                  <a:gd name="T41" fmla="*/ 45 h 48"/>
                  <a:gd name="T42" fmla="*/ 18 w 61"/>
                  <a:gd name="T43" fmla="*/ 45 h 48"/>
                  <a:gd name="T44" fmla="*/ 14 w 61"/>
                  <a:gd name="T45" fmla="*/ 42 h 48"/>
                  <a:gd name="T46" fmla="*/ 13 w 61"/>
                  <a:gd name="T47" fmla="*/ 39 h 48"/>
                  <a:gd name="T48" fmla="*/ 13 w 61"/>
                  <a:gd name="T49" fmla="*/ 35 h 48"/>
                  <a:gd name="T50" fmla="*/ 13 w 61"/>
                  <a:gd name="T51" fmla="*/ 31 h 48"/>
                  <a:gd name="T52" fmla="*/ 12 w 61"/>
                  <a:gd name="T53" fmla="*/ 29 h 48"/>
                  <a:gd name="T54" fmla="*/ 4 w 61"/>
                  <a:gd name="T55" fmla="*/ 26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48"/>
                  <a:gd name="T86" fmla="*/ 61 w 61"/>
                  <a:gd name="T87" fmla="*/ 48 h 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48">
                    <a:moveTo>
                      <a:pt x="4" y="27"/>
                    </a:moveTo>
                    <a:lnTo>
                      <a:pt x="0" y="20"/>
                    </a:lnTo>
                    <a:lnTo>
                      <a:pt x="2" y="6"/>
                    </a:lnTo>
                    <a:lnTo>
                      <a:pt x="7" y="4"/>
                    </a:lnTo>
                    <a:lnTo>
                      <a:pt x="18" y="7"/>
                    </a:lnTo>
                    <a:lnTo>
                      <a:pt x="30" y="7"/>
                    </a:lnTo>
                    <a:lnTo>
                      <a:pt x="33" y="6"/>
                    </a:lnTo>
                    <a:lnTo>
                      <a:pt x="39" y="3"/>
                    </a:lnTo>
                    <a:lnTo>
                      <a:pt x="46" y="0"/>
                    </a:lnTo>
                    <a:lnTo>
                      <a:pt x="53" y="0"/>
                    </a:lnTo>
                    <a:lnTo>
                      <a:pt x="56" y="1"/>
                    </a:lnTo>
                    <a:lnTo>
                      <a:pt x="58" y="2"/>
                    </a:lnTo>
                    <a:lnTo>
                      <a:pt x="59" y="4"/>
                    </a:lnTo>
                    <a:lnTo>
                      <a:pt x="60" y="9"/>
                    </a:lnTo>
                    <a:lnTo>
                      <a:pt x="59" y="12"/>
                    </a:lnTo>
                    <a:lnTo>
                      <a:pt x="52" y="18"/>
                    </a:lnTo>
                    <a:lnTo>
                      <a:pt x="47" y="26"/>
                    </a:lnTo>
                    <a:lnTo>
                      <a:pt x="41" y="33"/>
                    </a:lnTo>
                    <a:lnTo>
                      <a:pt x="35" y="36"/>
                    </a:lnTo>
                    <a:lnTo>
                      <a:pt x="30" y="42"/>
                    </a:lnTo>
                    <a:lnTo>
                      <a:pt x="26" y="47"/>
                    </a:lnTo>
                    <a:lnTo>
                      <a:pt x="19" y="47"/>
                    </a:lnTo>
                    <a:lnTo>
                      <a:pt x="14" y="44"/>
                    </a:lnTo>
                    <a:lnTo>
                      <a:pt x="13" y="41"/>
                    </a:lnTo>
                    <a:lnTo>
                      <a:pt x="13" y="36"/>
                    </a:lnTo>
                    <a:lnTo>
                      <a:pt x="13" y="32"/>
                    </a:lnTo>
                    <a:lnTo>
                      <a:pt x="12" y="30"/>
                    </a:lnTo>
                    <a:lnTo>
                      <a:pt x="4" y="27"/>
                    </a:lnTo>
                  </a:path>
                </a:pathLst>
              </a:custGeom>
              <a:solidFill>
                <a:srgbClr val="00589A"/>
              </a:solid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sp>
            <p:nvSpPr>
              <p:cNvPr id="49" name="Freeform 67"/>
              <p:cNvSpPr>
                <a:spLocks/>
              </p:cNvSpPr>
              <p:nvPr/>
            </p:nvSpPr>
            <p:spPr bwMode="auto">
              <a:xfrm>
                <a:off x="4240215" y="6057906"/>
                <a:ext cx="50800" cy="92075"/>
              </a:xfrm>
              <a:custGeom>
                <a:avLst/>
                <a:gdLst>
                  <a:gd name="T0" fmla="*/ 16 w 33"/>
                  <a:gd name="T1" fmla="*/ 11 h 60"/>
                  <a:gd name="T2" fmla="*/ 15 w 33"/>
                  <a:gd name="T3" fmla="*/ 9 h 60"/>
                  <a:gd name="T4" fmla="*/ 12 w 33"/>
                  <a:gd name="T5" fmla="*/ 3 h 60"/>
                  <a:gd name="T6" fmla="*/ 9 w 33"/>
                  <a:gd name="T7" fmla="*/ 0 h 60"/>
                  <a:gd name="T8" fmla="*/ 6 w 33"/>
                  <a:gd name="T9" fmla="*/ 0 h 60"/>
                  <a:gd name="T10" fmla="*/ 2 w 33"/>
                  <a:gd name="T11" fmla="*/ 2 h 60"/>
                  <a:gd name="T12" fmla="*/ 0 w 33"/>
                  <a:gd name="T13" fmla="*/ 7 h 60"/>
                  <a:gd name="T14" fmla="*/ 0 w 33"/>
                  <a:gd name="T15" fmla="*/ 14 h 60"/>
                  <a:gd name="T16" fmla="*/ 1 w 33"/>
                  <a:gd name="T17" fmla="*/ 15 h 60"/>
                  <a:gd name="T18" fmla="*/ 6 w 33"/>
                  <a:gd name="T19" fmla="*/ 29 h 60"/>
                  <a:gd name="T20" fmla="*/ 14 w 33"/>
                  <a:gd name="T21" fmla="*/ 35 h 60"/>
                  <a:gd name="T22" fmla="*/ 16 w 33"/>
                  <a:gd name="T23" fmla="*/ 38 h 60"/>
                  <a:gd name="T24" fmla="*/ 16 w 33"/>
                  <a:gd name="T25" fmla="*/ 41 h 60"/>
                  <a:gd name="T26" fmla="*/ 13 w 33"/>
                  <a:gd name="T27" fmla="*/ 48 h 60"/>
                  <a:gd name="T28" fmla="*/ 14 w 33"/>
                  <a:gd name="T29" fmla="*/ 51 h 60"/>
                  <a:gd name="T30" fmla="*/ 15 w 33"/>
                  <a:gd name="T31" fmla="*/ 55 h 60"/>
                  <a:gd name="T32" fmla="*/ 19 w 33"/>
                  <a:gd name="T33" fmla="*/ 57 h 60"/>
                  <a:gd name="T34" fmla="*/ 22 w 33"/>
                  <a:gd name="T35" fmla="*/ 56 h 60"/>
                  <a:gd name="T36" fmla="*/ 26 w 33"/>
                  <a:gd name="T37" fmla="*/ 53 h 60"/>
                  <a:gd name="T38" fmla="*/ 28 w 33"/>
                  <a:gd name="T39" fmla="*/ 50 h 60"/>
                  <a:gd name="T40" fmla="*/ 31 w 33"/>
                  <a:gd name="T41" fmla="*/ 39 h 60"/>
                  <a:gd name="T42" fmla="*/ 30 w 33"/>
                  <a:gd name="T43" fmla="*/ 30 h 60"/>
                  <a:gd name="T44" fmla="*/ 18 w 33"/>
                  <a:gd name="T45" fmla="*/ 15 h 60"/>
                  <a:gd name="T46" fmla="*/ 17 w 33"/>
                  <a:gd name="T47" fmla="*/ 12 h 60"/>
                  <a:gd name="T48" fmla="*/ 16 w 33"/>
                  <a:gd name="T49" fmla="*/ 12 h 60"/>
                  <a:gd name="T50" fmla="*/ 16 w 33"/>
                  <a:gd name="T51" fmla="*/ 11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
                  <a:gd name="T79" fmla="*/ 0 h 60"/>
                  <a:gd name="T80" fmla="*/ 33 w 33"/>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 h="60">
                    <a:moveTo>
                      <a:pt x="17" y="11"/>
                    </a:moveTo>
                    <a:lnTo>
                      <a:pt x="15" y="9"/>
                    </a:lnTo>
                    <a:lnTo>
                      <a:pt x="12" y="3"/>
                    </a:lnTo>
                    <a:lnTo>
                      <a:pt x="9" y="0"/>
                    </a:lnTo>
                    <a:lnTo>
                      <a:pt x="6" y="0"/>
                    </a:lnTo>
                    <a:lnTo>
                      <a:pt x="2" y="2"/>
                    </a:lnTo>
                    <a:lnTo>
                      <a:pt x="0" y="7"/>
                    </a:lnTo>
                    <a:lnTo>
                      <a:pt x="0" y="14"/>
                    </a:lnTo>
                    <a:lnTo>
                      <a:pt x="1" y="16"/>
                    </a:lnTo>
                    <a:lnTo>
                      <a:pt x="6" y="30"/>
                    </a:lnTo>
                    <a:lnTo>
                      <a:pt x="14" y="36"/>
                    </a:lnTo>
                    <a:lnTo>
                      <a:pt x="17" y="39"/>
                    </a:lnTo>
                    <a:lnTo>
                      <a:pt x="16" y="42"/>
                    </a:lnTo>
                    <a:lnTo>
                      <a:pt x="13" y="50"/>
                    </a:lnTo>
                    <a:lnTo>
                      <a:pt x="14" y="53"/>
                    </a:lnTo>
                    <a:lnTo>
                      <a:pt x="15" y="57"/>
                    </a:lnTo>
                    <a:lnTo>
                      <a:pt x="20" y="59"/>
                    </a:lnTo>
                    <a:lnTo>
                      <a:pt x="23" y="58"/>
                    </a:lnTo>
                    <a:lnTo>
                      <a:pt x="27" y="55"/>
                    </a:lnTo>
                    <a:lnTo>
                      <a:pt x="29" y="52"/>
                    </a:lnTo>
                    <a:lnTo>
                      <a:pt x="32" y="40"/>
                    </a:lnTo>
                    <a:lnTo>
                      <a:pt x="31" y="31"/>
                    </a:lnTo>
                    <a:lnTo>
                      <a:pt x="19" y="15"/>
                    </a:lnTo>
                    <a:lnTo>
                      <a:pt x="18" y="12"/>
                    </a:lnTo>
                    <a:lnTo>
                      <a:pt x="17" y="12"/>
                    </a:lnTo>
                    <a:lnTo>
                      <a:pt x="17" y="11"/>
                    </a:lnTo>
                  </a:path>
                </a:pathLst>
              </a:custGeom>
              <a:grpFill/>
              <a:ln w="6350" cap="rnd">
                <a:solidFill>
                  <a:schemeClr val="accent2">
                    <a:lumMod val="20000"/>
                    <a:lumOff val="80000"/>
                  </a:schemeClr>
                </a:solidFill>
                <a:round/>
                <a:headEnd/>
                <a:tailEnd/>
              </a:ln>
            </p:spPr>
            <p:txBody>
              <a:bodyPr/>
              <a:lstStyle/>
              <a:p>
                <a:pPr fontAlgn="auto">
                  <a:spcBef>
                    <a:spcPts val="0"/>
                  </a:spcBef>
                  <a:spcAft>
                    <a:spcPts val="0"/>
                  </a:spcAft>
                </a:pPr>
                <a:endParaRPr lang="fi-FI" sz="1600" dirty="0">
                  <a:solidFill>
                    <a:srgbClr val="004B8D"/>
                  </a:solidFill>
                  <a:latin typeface="Arial"/>
                </a:endParaRPr>
              </a:p>
            </p:txBody>
          </p:sp>
        </p:grpSp>
        <p:grpSp>
          <p:nvGrpSpPr>
            <p:cNvPr id="7" name="Group 180"/>
            <p:cNvGrpSpPr/>
            <p:nvPr/>
          </p:nvGrpSpPr>
          <p:grpSpPr>
            <a:xfrm>
              <a:off x="6654867" y="1554853"/>
              <a:ext cx="1606230" cy="3219761"/>
              <a:chOff x="3852438" y="2647957"/>
              <a:chExt cx="1869965" cy="3748431"/>
            </a:xfrm>
          </p:grpSpPr>
          <p:sp>
            <p:nvSpPr>
              <p:cNvPr id="8" name="Rectangle 77"/>
              <p:cNvSpPr>
                <a:spLocks noChangeArrowheads="1"/>
              </p:cNvSpPr>
              <p:nvPr/>
            </p:nvSpPr>
            <p:spPr bwMode="auto">
              <a:xfrm>
                <a:off x="4667196" y="2647957"/>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0,6</a:t>
                </a:r>
                <a:endParaRPr lang="fi-FI" sz="1000" b="1" dirty="0">
                  <a:solidFill>
                    <a:schemeClr val="bg1"/>
                  </a:solidFill>
                  <a:latin typeface="Arial"/>
                </a:endParaRPr>
              </a:p>
            </p:txBody>
          </p:sp>
          <p:sp>
            <p:nvSpPr>
              <p:cNvPr id="9" name="Rectangle 78"/>
              <p:cNvSpPr>
                <a:spLocks noChangeArrowheads="1"/>
              </p:cNvSpPr>
              <p:nvPr/>
            </p:nvSpPr>
            <p:spPr bwMode="auto">
              <a:xfrm>
                <a:off x="5104370" y="5789628"/>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1,7</a:t>
                </a:r>
                <a:endParaRPr lang="fi-FI" sz="1000" b="1" dirty="0">
                  <a:solidFill>
                    <a:schemeClr val="bg1"/>
                  </a:solidFill>
                  <a:latin typeface="Arial"/>
                </a:endParaRPr>
              </a:p>
            </p:txBody>
          </p:sp>
          <p:sp>
            <p:nvSpPr>
              <p:cNvPr id="10" name="Rectangle 79"/>
              <p:cNvSpPr>
                <a:spLocks noChangeArrowheads="1"/>
              </p:cNvSpPr>
              <p:nvPr/>
            </p:nvSpPr>
            <p:spPr bwMode="auto">
              <a:xfrm>
                <a:off x="4108882" y="5021275"/>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0,9</a:t>
                </a:r>
                <a:endParaRPr lang="fi-FI" sz="1000" b="1" dirty="0">
                  <a:solidFill>
                    <a:schemeClr val="bg1"/>
                  </a:solidFill>
                  <a:latin typeface="Arial"/>
                </a:endParaRPr>
              </a:p>
            </p:txBody>
          </p:sp>
          <p:sp>
            <p:nvSpPr>
              <p:cNvPr id="11" name="Rectangle 80"/>
              <p:cNvSpPr>
                <a:spLocks noChangeArrowheads="1"/>
              </p:cNvSpPr>
              <p:nvPr/>
            </p:nvSpPr>
            <p:spPr bwMode="auto">
              <a:xfrm>
                <a:off x="5086296" y="5435614"/>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smtClean="0">
                    <a:solidFill>
                      <a:schemeClr val="bg1"/>
                    </a:solidFill>
                    <a:latin typeface="Arial"/>
                  </a:rPr>
                  <a:t>0,4</a:t>
                </a:r>
                <a:endParaRPr lang="fi-FI" sz="1000" b="1" dirty="0">
                  <a:solidFill>
                    <a:schemeClr val="bg1"/>
                  </a:solidFill>
                  <a:latin typeface="Arial"/>
                </a:endParaRPr>
              </a:p>
            </p:txBody>
          </p:sp>
          <p:sp>
            <p:nvSpPr>
              <p:cNvPr id="12" name="Rectangle 81"/>
              <p:cNvSpPr>
                <a:spLocks noChangeArrowheads="1"/>
              </p:cNvSpPr>
              <p:nvPr/>
            </p:nvSpPr>
            <p:spPr bwMode="auto">
              <a:xfrm>
                <a:off x="4340413" y="5888055"/>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0,8</a:t>
                </a:r>
                <a:endParaRPr lang="fi-FI" sz="1000" b="1" dirty="0">
                  <a:solidFill>
                    <a:schemeClr val="bg1"/>
                  </a:solidFill>
                  <a:latin typeface="Arial"/>
                </a:endParaRPr>
              </a:p>
            </p:txBody>
          </p:sp>
          <p:sp>
            <p:nvSpPr>
              <p:cNvPr id="13" name="Rectangle 82"/>
              <p:cNvSpPr>
                <a:spLocks noChangeArrowheads="1"/>
              </p:cNvSpPr>
              <p:nvPr/>
            </p:nvSpPr>
            <p:spPr bwMode="auto">
              <a:xfrm>
                <a:off x="5168355" y="4327643"/>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0,3</a:t>
                </a:r>
                <a:endParaRPr lang="fi-FI" sz="1000" b="1" dirty="0">
                  <a:solidFill>
                    <a:schemeClr val="bg1"/>
                  </a:solidFill>
                  <a:latin typeface="Arial"/>
                </a:endParaRPr>
              </a:p>
            </p:txBody>
          </p:sp>
          <p:sp>
            <p:nvSpPr>
              <p:cNvPr id="14" name="Rectangle 83"/>
              <p:cNvSpPr>
                <a:spLocks noChangeArrowheads="1"/>
              </p:cNvSpPr>
              <p:nvPr/>
            </p:nvSpPr>
            <p:spPr bwMode="auto">
              <a:xfrm>
                <a:off x="4341879" y="4651387"/>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0,3</a:t>
                </a:r>
                <a:endParaRPr lang="fi-FI" sz="1000" b="1" dirty="0">
                  <a:solidFill>
                    <a:schemeClr val="bg1"/>
                  </a:solidFill>
                  <a:latin typeface="Arial"/>
                </a:endParaRPr>
              </a:p>
            </p:txBody>
          </p:sp>
          <p:sp>
            <p:nvSpPr>
              <p:cNvPr id="15" name="Rectangle 84"/>
              <p:cNvSpPr>
                <a:spLocks noChangeArrowheads="1"/>
              </p:cNvSpPr>
              <p:nvPr/>
            </p:nvSpPr>
            <p:spPr bwMode="auto">
              <a:xfrm>
                <a:off x="4567550" y="5132401"/>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2,2</a:t>
                </a:r>
                <a:endParaRPr lang="fi-FI" sz="1000" b="1" dirty="0">
                  <a:solidFill>
                    <a:schemeClr val="bg1"/>
                  </a:solidFill>
                  <a:latin typeface="Arial"/>
                </a:endParaRPr>
              </a:p>
            </p:txBody>
          </p:sp>
          <p:sp>
            <p:nvSpPr>
              <p:cNvPr id="16" name="Rectangle 85"/>
              <p:cNvSpPr>
                <a:spLocks noChangeArrowheads="1"/>
              </p:cNvSpPr>
              <p:nvPr/>
            </p:nvSpPr>
            <p:spPr bwMode="auto">
              <a:xfrm>
                <a:off x="4828388" y="5921390"/>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0,6</a:t>
                </a:r>
                <a:endParaRPr lang="fi-FI" sz="1000" b="1" dirty="0">
                  <a:solidFill>
                    <a:schemeClr val="bg1"/>
                  </a:solidFill>
                  <a:latin typeface="Arial"/>
                </a:endParaRPr>
              </a:p>
            </p:txBody>
          </p:sp>
          <p:sp>
            <p:nvSpPr>
              <p:cNvPr id="17" name="Rectangle 86"/>
              <p:cNvSpPr>
                <a:spLocks noChangeArrowheads="1"/>
              </p:cNvSpPr>
              <p:nvPr/>
            </p:nvSpPr>
            <p:spPr bwMode="auto">
              <a:xfrm>
                <a:off x="4161611" y="5526102"/>
                <a:ext cx="287396"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13,9</a:t>
                </a:r>
                <a:endParaRPr lang="fi-FI" sz="1000" b="1" dirty="0">
                  <a:solidFill>
                    <a:schemeClr val="bg1"/>
                  </a:solidFill>
                  <a:latin typeface="Arial"/>
                </a:endParaRPr>
              </a:p>
            </p:txBody>
          </p:sp>
          <p:sp>
            <p:nvSpPr>
              <p:cNvPr id="18" name="Rectangle 87"/>
              <p:cNvSpPr>
                <a:spLocks noChangeArrowheads="1"/>
              </p:cNvSpPr>
              <p:nvPr/>
            </p:nvSpPr>
            <p:spPr bwMode="auto">
              <a:xfrm>
                <a:off x="5517120" y="4965713"/>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0,5</a:t>
                </a:r>
                <a:endParaRPr lang="fi-FI" sz="1000" b="1" dirty="0">
                  <a:solidFill>
                    <a:schemeClr val="bg1"/>
                  </a:solidFill>
                  <a:latin typeface="Arial"/>
                </a:endParaRPr>
              </a:p>
            </p:txBody>
          </p:sp>
          <p:sp>
            <p:nvSpPr>
              <p:cNvPr id="19" name="Rectangle 88"/>
              <p:cNvSpPr>
                <a:spLocks noChangeArrowheads="1"/>
              </p:cNvSpPr>
              <p:nvPr/>
            </p:nvSpPr>
            <p:spPr bwMode="auto">
              <a:xfrm>
                <a:off x="4525759" y="4327643"/>
                <a:ext cx="287396"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11,8</a:t>
                </a:r>
                <a:endParaRPr lang="fi-FI" sz="1000" b="1" dirty="0">
                  <a:solidFill>
                    <a:schemeClr val="bg1"/>
                  </a:solidFill>
                  <a:latin typeface="Arial"/>
                </a:endParaRPr>
              </a:p>
            </p:txBody>
          </p:sp>
          <p:sp>
            <p:nvSpPr>
              <p:cNvPr id="20" name="Rectangle 89"/>
              <p:cNvSpPr>
                <a:spLocks noChangeArrowheads="1"/>
              </p:cNvSpPr>
              <p:nvPr/>
            </p:nvSpPr>
            <p:spPr bwMode="auto">
              <a:xfrm>
                <a:off x="4991045" y="4883164"/>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1,5</a:t>
                </a:r>
                <a:endParaRPr lang="fi-FI" sz="1000" b="1" dirty="0">
                  <a:solidFill>
                    <a:schemeClr val="bg1"/>
                  </a:solidFill>
                  <a:latin typeface="Arial"/>
                </a:endParaRPr>
              </a:p>
            </p:txBody>
          </p:sp>
          <p:sp>
            <p:nvSpPr>
              <p:cNvPr id="21" name="Rectangle 90"/>
              <p:cNvSpPr>
                <a:spLocks noChangeArrowheads="1"/>
              </p:cNvSpPr>
              <p:nvPr/>
            </p:nvSpPr>
            <p:spPr bwMode="auto">
              <a:xfrm>
                <a:off x="4627629" y="5703902"/>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1,5</a:t>
                </a:r>
                <a:endParaRPr lang="fi-FI" sz="1000" b="1" dirty="0">
                  <a:solidFill>
                    <a:schemeClr val="bg1"/>
                  </a:solidFill>
                  <a:latin typeface="Arial"/>
                </a:endParaRPr>
              </a:p>
            </p:txBody>
          </p:sp>
          <p:sp>
            <p:nvSpPr>
              <p:cNvPr id="22" name="Rectangle 91"/>
              <p:cNvSpPr>
                <a:spLocks noChangeArrowheads="1"/>
              </p:cNvSpPr>
              <p:nvPr/>
            </p:nvSpPr>
            <p:spPr bwMode="auto">
              <a:xfrm>
                <a:off x="3852438" y="5594366"/>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1,9</a:t>
                </a:r>
                <a:endParaRPr lang="fi-FI" sz="1000" b="1" dirty="0">
                  <a:solidFill>
                    <a:schemeClr val="bg1"/>
                  </a:solidFill>
                  <a:latin typeface="Arial"/>
                </a:endParaRPr>
              </a:p>
            </p:txBody>
          </p:sp>
          <p:sp>
            <p:nvSpPr>
              <p:cNvPr id="23" name="Rectangle 92"/>
              <p:cNvSpPr>
                <a:spLocks noChangeArrowheads="1"/>
              </p:cNvSpPr>
              <p:nvPr/>
            </p:nvSpPr>
            <p:spPr bwMode="auto">
              <a:xfrm>
                <a:off x="4331496" y="6175589"/>
                <a:ext cx="287396"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48,9</a:t>
                </a:r>
                <a:endParaRPr lang="fi-FI" sz="1000" b="1" dirty="0">
                  <a:solidFill>
                    <a:schemeClr val="bg1"/>
                  </a:solidFill>
                  <a:latin typeface="Arial"/>
                </a:endParaRPr>
              </a:p>
            </p:txBody>
          </p:sp>
          <p:sp>
            <p:nvSpPr>
              <p:cNvPr id="24" name="Rectangle 93"/>
              <p:cNvSpPr>
                <a:spLocks noChangeArrowheads="1"/>
              </p:cNvSpPr>
              <p:nvPr/>
            </p:nvSpPr>
            <p:spPr bwMode="auto">
              <a:xfrm>
                <a:off x="3955016" y="6026165"/>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7,4</a:t>
                </a:r>
                <a:endParaRPr lang="fi-FI" sz="1000" b="1" dirty="0">
                  <a:solidFill>
                    <a:schemeClr val="bg1"/>
                  </a:solidFill>
                  <a:latin typeface="Arial"/>
                </a:endParaRPr>
              </a:p>
            </p:txBody>
          </p:sp>
          <p:sp>
            <p:nvSpPr>
              <p:cNvPr id="25" name="Rectangle 94"/>
              <p:cNvSpPr>
                <a:spLocks noChangeArrowheads="1"/>
              </p:cNvSpPr>
              <p:nvPr/>
            </p:nvSpPr>
            <p:spPr bwMode="auto">
              <a:xfrm>
                <a:off x="3909456" y="4841902"/>
                <a:ext cx="205283"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r>
                  <a:rPr lang="fi-FI" sz="1000" b="1" dirty="0" smtClean="0">
                    <a:solidFill>
                      <a:schemeClr val="bg1"/>
                    </a:solidFill>
                    <a:latin typeface="Arial"/>
                  </a:rPr>
                  <a:t>4,8</a:t>
                </a:r>
                <a:endParaRPr lang="fi-FI" sz="1000" b="1" dirty="0">
                  <a:solidFill>
                    <a:schemeClr val="bg1"/>
                  </a:solidFill>
                  <a:latin typeface="Arial"/>
                </a:endParaRPr>
              </a:p>
            </p:txBody>
          </p:sp>
          <p:sp>
            <p:nvSpPr>
              <p:cNvPr id="26" name="Rectangle 95"/>
              <p:cNvSpPr>
                <a:spLocks noChangeArrowheads="1"/>
              </p:cNvSpPr>
              <p:nvPr/>
            </p:nvSpPr>
            <p:spPr bwMode="auto">
              <a:xfrm>
                <a:off x="4787938" y="6226190"/>
                <a:ext cx="76" cy="170198"/>
              </a:xfrm>
              <a:prstGeom prst="rect">
                <a:avLst/>
              </a:prstGeom>
              <a:noFill/>
              <a:ln w="12700">
                <a:noFill/>
                <a:miter lim="800000"/>
                <a:headEnd/>
                <a:tailEnd/>
              </a:ln>
            </p:spPr>
            <p:txBody>
              <a:bodyPr wrap="none" lIns="0" tIns="0" rIns="0" bIns="0">
                <a:spAutoFit/>
              </a:bodyPr>
              <a:lstStyle/>
              <a:p>
                <a:pPr algn="ctr" defTabSz="868363" eaLnBrk="0" fontAlgn="auto" hangingPunct="0">
                  <a:lnSpc>
                    <a:spcPct val="95000"/>
                  </a:lnSpc>
                  <a:spcBef>
                    <a:spcPct val="0"/>
                  </a:spcBef>
                  <a:spcAft>
                    <a:spcPts val="0"/>
                  </a:spcAft>
                </a:pPr>
                <a:endParaRPr lang="fi-FI" sz="1000" b="1" dirty="0">
                  <a:solidFill>
                    <a:schemeClr val="bg1"/>
                  </a:solidFill>
                  <a:latin typeface="Arial"/>
                </a:endParaRPr>
              </a:p>
            </p:txBody>
          </p:sp>
        </p:grpSp>
      </p:grpSp>
      <p:sp>
        <p:nvSpPr>
          <p:cNvPr id="109" name="Text Placeholder 116"/>
          <p:cNvSpPr txBox="1">
            <a:spLocks/>
          </p:cNvSpPr>
          <p:nvPr/>
        </p:nvSpPr>
        <p:spPr>
          <a:xfrm>
            <a:off x="360723" y="4327411"/>
            <a:ext cx="2112616" cy="307863"/>
          </a:xfrm>
          <a:prstGeom prst="rect">
            <a:avLst/>
          </a:prstGeom>
        </p:spPr>
        <p:txBody>
          <a:bodyPr vert="horz" lIns="0" tIns="0" rIns="0" bIns="0" rtlCol="0">
            <a:noAutofit/>
          </a:bodyPr>
          <a:lstStyle/>
          <a:p>
            <a:pPr fontAlgn="auto">
              <a:lnSpc>
                <a:spcPct val="120000"/>
              </a:lnSpc>
              <a:spcBef>
                <a:spcPts val="0"/>
              </a:spcBef>
              <a:spcAft>
                <a:spcPts val="600"/>
              </a:spcAft>
              <a:defRPr/>
            </a:pPr>
            <a:r>
              <a:rPr lang="fi-FI" sz="1100" dirty="0" smtClean="0">
                <a:solidFill>
                  <a:srgbClr val="000000"/>
                </a:solidFill>
                <a:latin typeface="Arial"/>
              </a:rPr>
              <a:t>Lähteet: Tekes ja Tilastokeskus</a:t>
            </a:r>
          </a:p>
          <a:p>
            <a:pPr fontAlgn="auto">
              <a:lnSpc>
                <a:spcPct val="120000"/>
              </a:lnSpc>
              <a:spcBef>
                <a:spcPts val="0"/>
              </a:spcBef>
              <a:spcAft>
                <a:spcPts val="600"/>
              </a:spcAft>
              <a:defRPr/>
            </a:pPr>
            <a:endParaRPr lang="fi-FI" sz="1100" dirty="0">
              <a:solidFill>
                <a:srgbClr val="000000"/>
              </a:solidFill>
              <a:latin typeface="Arial"/>
            </a:endParaRPr>
          </a:p>
        </p:txBody>
      </p:sp>
      <p:sp>
        <p:nvSpPr>
          <p:cNvPr id="110" name="Rectangle 2"/>
          <p:cNvSpPr>
            <a:spLocks noChangeArrowheads="1"/>
          </p:cNvSpPr>
          <p:nvPr/>
        </p:nvSpPr>
        <p:spPr bwMode="auto">
          <a:xfrm>
            <a:off x="1054898" y="1554853"/>
            <a:ext cx="1872966" cy="492443"/>
          </a:xfrm>
          <a:prstGeom prst="rect">
            <a:avLst/>
          </a:prstGeom>
          <a:noFill/>
          <a:ln w="12700">
            <a:noFill/>
            <a:miter lim="800000"/>
            <a:headEnd/>
            <a:tailEnd/>
          </a:ln>
        </p:spPr>
        <p:txBody>
          <a:bodyPr wrap="square" lIns="0" tIns="0" rIns="0" bIns="0">
            <a:spAutoFit/>
          </a:bodyPr>
          <a:lstStyle/>
          <a:p>
            <a:pPr defTabSz="762000" eaLnBrk="0" fontAlgn="auto" hangingPunct="0">
              <a:spcBef>
                <a:spcPct val="0"/>
              </a:spcBef>
              <a:spcAft>
                <a:spcPts val="0"/>
              </a:spcAft>
            </a:pPr>
            <a:r>
              <a:rPr lang="fi-FI" sz="1600" dirty="0" smtClean="0">
                <a:solidFill>
                  <a:srgbClr val="000000"/>
                </a:solidFill>
                <a:latin typeface="Arial"/>
              </a:rPr>
              <a:t>Tekesin rahoitus yrityksille 2016, %</a:t>
            </a:r>
            <a:endParaRPr lang="fi-FI" sz="1600" dirty="0">
              <a:solidFill>
                <a:srgbClr val="000000"/>
              </a:solidFill>
              <a:latin typeface="Arial"/>
            </a:endParaRPr>
          </a:p>
        </p:txBody>
      </p:sp>
      <p:sp>
        <p:nvSpPr>
          <p:cNvPr id="111" name="Rectangle 3"/>
          <p:cNvSpPr>
            <a:spLocks noChangeArrowheads="1"/>
          </p:cNvSpPr>
          <p:nvPr/>
        </p:nvSpPr>
        <p:spPr bwMode="auto">
          <a:xfrm>
            <a:off x="4749299" y="1575804"/>
            <a:ext cx="2270973" cy="492443"/>
          </a:xfrm>
          <a:prstGeom prst="rect">
            <a:avLst/>
          </a:prstGeom>
          <a:noFill/>
          <a:ln w="12700">
            <a:noFill/>
            <a:miter lim="800000"/>
            <a:headEnd/>
            <a:tailEnd/>
          </a:ln>
        </p:spPr>
        <p:txBody>
          <a:bodyPr wrap="square" lIns="0" tIns="0" rIns="0" bIns="0">
            <a:spAutoFit/>
          </a:bodyPr>
          <a:lstStyle/>
          <a:p>
            <a:pPr defTabSz="762000" eaLnBrk="0" fontAlgn="auto" hangingPunct="0">
              <a:spcBef>
                <a:spcPct val="0"/>
              </a:spcBef>
              <a:spcAft>
                <a:spcPts val="0"/>
              </a:spcAft>
            </a:pPr>
            <a:r>
              <a:rPr lang="fi-FI" sz="1600" dirty="0">
                <a:solidFill>
                  <a:srgbClr val="000000"/>
                </a:solidFill>
                <a:latin typeface="Arial"/>
              </a:rPr>
              <a:t>Yritysten </a:t>
            </a:r>
            <a:r>
              <a:rPr lang="fi-FI" sz="1600" dirty="0" smtClean="0">
                <a:solidFill>
                  <a:srgbClr val="000000"/>
                </a:solidFill>
                <a:latin typeface="Arial"/>
              </a:rPr>
              <a:t>omat tutkimus- ja kehitysmenot 2015, %</a:t>
            </a:r>
            <a:endParaRPr lang="fi-FI" sz="1600" dirty="0">
              <a:solidFill>
                <a:srgbClr val="000000"/>
              </a:solidFill>
              <a:latin typeface="Arial"/>
            </a:endParaRPr>
          </a:p>
        </p:txBody>
      </p:sp>
      <p:sp>
        <p:nvSpPr>
          <p:cNvPr id="112" name="Rectangle 5"/>
          <p:cNvSpPr>
            <a:spLocks noChangeArrowheads="1"/>
          </p:cNvSpPr>
          <p:nvPr/>
        </p:nvSpPr>
        <p:spPr bwMode="auto">
          <a:xfrm>
            <a:off x="967991" y="2220474"/>
            <a:ext cx="1843128" cy="387798"/>
          </a:xfrm>
          <a:prstGeom prst="rect">
            <a:avLst/>
          </a:prstGeom>
          <a:noFill/>
          <a:ln w="12700">
            <a:noFill/>
            <a:miter lim="800000"/>
            <a:headEnd/>
            <a:tailEnd/>
          </a:ln>
        </p:spPr>
        <p:txBody>
          <a:bodyPr wrap="square" lIns="0" tIns="0" rIns="0" bIns="0" anchorCtr="1">
            <a:spAutoFit/>
          </a:bodyPr>
          <a:lstStyle/>
          <a:p>
            <a:pPr defTabSz="868363" eaLnBrk="0" fontAlgn="auto" hangingPunct="0">
              <a:lnSpc>
                <a:spcPct val="90000"/>
              </a:lnSpc>
              <a:spcBef>
                <a:spcPct val="0"/>
              </a:spcBef>
              <a:spcAft>
                <a:spcPts val="0"/>
              </a:spcAft>
            </a:pPr>
            <a:r>
              <a:rPr lang="fi-FI" sz="1400" b="1" dirty="0" smtClean="0">
                <a:solidFill>
                  <a:srgbClr val="000000"/>
                </a:solidFill>
                <a:latin typeface="Arial"/>
              </a:rPr>
              <a:t>Yhteensä </a:t>
            </a:r>
          </a:p>
          <a:p>
            <a:pPr defTabSz="868363" eaLnBrk="0" fontAlgn="auto" hangingPunct="0">
              <a:lnSpc>
                <a:spcPct val="90000"/>
              </a:lnSpc>
              <a:spcBef>
                <a:spcPct val="0"/>
              </a:spcBef>
              <a:spcAft>
                <a:spcPts val="0"/>
              </a:spcAft>
            </a:pPr>
            <a:r>
              <a:rPr lang="fi-FI" sz="1400" b="1" dirty="0" smtClean="0">
                <a:solidFill>
                  <a:srgbClr val="000000"/>
                </a:solidFill>
                <a:latin typeface="Arial"/>
              </a:rPr>
              <a:t>369 miljoonaa euroa</a:t>
            </a:r>
            <a:endParaRPr lang="fi-FI" sz="1400" b="1" dirty="0">
              <a:solidFill>
                <a:srgbClr val="000000"/>
              </a:solidFill>
              <a:latin typeface="Arial"/>
            </a:endParaRPr>
          </a:p>
        </p:txBody>
      </p:sp>
      <p:sp>
        <p:nvSpPr>
          <p:cNvPr id="113" name="Rectangle 6"/>
          <p:cNvSpPr>
            <a:spLocks noChangeArrowheads="1"/>
          </p:cNvSpPr>
          <p:nvPr/>
        </p:nvSpPr>
        <p:spPr bwMode="auto">
          <a:xfrm>
            <a:off x="4662855" y="2196066"/>
            <a:ext cx="1762816" cy="387798"/>
          </a:xfrm>
          <a:prstGeom prst="rect">
            <a:avLst/>
          </a:prstGeom>
          <a:noFill/>
          <a:ln w="12700">
            <a:noFill/>
            <a:miter lim="800000"/>
            <a:headEnd/>
            <a:tailEnd/>
          </a:ln>
        </p:spPr>
        <p:txBody>
          <a:bodyPr wrap="square" lIns="0" tIns="0" rIns="0" bIns="0" anchorCtr="1">
            <a:spAutoFit/>
          </a:bodyPr>
          <a:lstStyle/>
          <a:p>
            <a:pPr defTabSz="868363" eaLnBrk="0" fontAlgn="auto" hangingPunct="0">
              <a:lnSpc>
                <a:spcPct val="90000"/>
              </a:lnSpc>
              <a:spcBef>
                <a:spcPct val="0"/>
              </a:spcBef>
              <a:spcAft>
                <a:spcPts val="0"/>
              </a:spcAft>
            </a:pPr>
            <a:r>
              <a:rPr lang="fi-FI" sz="1400" b="1" dirty="0">
                <a:solidFill>
                  <a:srgbClr val="000000"/>
                </a:solidFill>
                <a:latin typeface="Arial"/>
              </a:rPr>
              <a:t>Yhteensä</a:t>
            </a:r>
            <a:br>
              <a:rPr lang="fi-FI" sz="1400" b="1" dirty="0">
                <a:solidFill>
                  <a:srgbClr val="000000"/>
                </a:solidFill>
                <a:latin typeface="Arial"/>
              </a:rPr>
            </a:br>
            <a:r>
              <a:rPr lang="fi-FI" sz="1400" b="1" dirty="0" smtClean="0">
                <a:solidFill>
                  <a:srgbClr val="000000"/>
                </a:solidFill>
                <a:latin typeface="Arial"/>
              </a:rPr>
              <a:t>4,0 miljardia euroa</a:t>
            </a:r>
            <a:endParaRPr lang="fi-FI" sz="1400" b="1" dirty="0">
              <a:solidFill>
                <a:srgbClr val="000000"/>
              </a:solidFill>
              <a:latin typeface="Arial"/>
            </a:endParaRPr>
          </a:p>
        </p:txBody>
      </p:sp>
      <p:sp>
        <p:nvSpPr>
          <p:cNvPr id="114" name="Rectangle 7"/>
          <p:cNvSpPr>
            <a:spLocks noChangeArrowheads="1"/>
          </p:cNvSpPr>
          <p:nvPr/>
        </p:nvSpPr>
        <p:spPr bwMode="auto">
          <a:xfrm>
            <a:off x="330363" y="647513"/>
            <a:ext cx="3629199" cy="246221"/>
          </a:xfrm>
          <a:prstGeom prst="rect">
            <a:avLst/>
          </a:prstGeom>
          <a:noFill/>
          <a:ln w="12700" algn="ctr">
            <a:noFill/>
            <a:miter lim="800000"/>
            <a:headEnd/>
            <a:tailEnd/>
          </a:ln>
        </p:spPr>
        <p:txBody>
          <a:bodyPr wrap="square" lIns="0" tIns="0" rIns="0" bIns="0">
            <a:spAutoFit/>
          </a:bodyPr>
          <a:lstStyle/>
          <a:p>
            <a:pPr defTabSz="762000" eaLnBrk="0" fontAlgn="auto" hangingPunct="0">
              <a:spcBef>
                <a:spcPct val="0"/>
              </a:spcBef>
              <a:spcAft>
                <a:spcPts val="0"/>
              </a:spcAft>
            </a:pPr>
            <a:r>
              <a:rPr lang="fi-FI" sz="1600" dirty="0">
                <a:solidFill>
                  <a:srgbClr val="004B8D"/>
                </a:solidFill>
                <a:latin typeface="Arial"/>
              </a:rPr>
              <a:t>Projektin suorituspaikan mukaan</a:t>
            </a:r>
          </a:p>
        </p:txBody>
      </p:sp>
      <p:sp>
        <p:nvSpPr>
          <p:cNvPr id="121" name="Päivämäärän paikkamerkki 120"/>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122" name="Alatunnisteen paikkamerkki 121"/>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668897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40468">
            <a:off x="523347" y="3219745"/>
            <a:ext cx="1135094" cy="629111"/>
          </a:xfrm>
          <a:prstGeom prst="rect">
            <a:avLst/>
          </a:prstGeom>
        </p:spPr>
      </p:pic>
      <p:sp>
        <p:nvSpPr>
          <p:cNvPr id="3" name="Otsikko 1"/>
          <p:cNvSpPr txBox="1">
            <a:spLocks/>
          </p:cNvSpPr>
          <p:nvPr/>
        </p:nvSpPr>
        <p:spPr>
          <a:xfrm>
            <a:off x="540000" y="360000"/>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dirty="0" smtClean="0"/>
              <a:t>Innovaatioseteli sai yritykset liikkeelle</a:t>
            </a:r>
            <a:endParaRPr lang="fi-FI" dirty="0"/>
          </a:p>
        </p:txBody>
      </p:sp>
      <p:pic>
        <p:nvPicPr>
          <p:cNvPr id="4" name="Kuv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900000">
            <a:off x="1445550" y="3224811"/>
            <a:ext cx="1117232" cy="795794"/>
          </a:xfrm>
          <a:prstGeom prst="rect">
            <a:avLst/>
          </a:prstGeom>
        </p:spPr>
      </p:pic>
      <p:sp>
        <p:nvSpPr>
          <p:cNvPr id="6" name="Tekstiruutu 5"/>
          <p:cNvSpPr txBox="1"/>
          <p:nvPr/>
        </p:nvSpPr>
        <p:spPr>
          <a:xfrm>
            <a:off x="528915" y="1127486"/>
            <a:ext cx="1724651" cy="1377300"/>
          </a:xfrm>
          <a:prstGeom prst="rect">
            <a:avLst/>
          </a:prstGeom>
          <a:noFill/>
        </p:spPr>
        <p:txBody>
          <a:bodyPr wrap="square" rtlCol="0">
            <a:spAutoFit/>
          </a:bodyPr>
          <a:lstStyle/>
          <a:p>
            <a:pPr>
              <a:spcAft>
                <a:spcPts val="300"/>
              </a:spcAft>
            </a:pPr>
            <a:r>
              <a:rPr lang="fi-FI" sz="1400" dirty="0"/>
              <a:t>Hakemuksia </a:t>
            </a:r>
            <a:endParaRPr lang="fi-FI" sz="1400" dirty="0" smtClean="0"/>
          </a:p>
          <a:p>
            <a:pPr>
              <a:spcAft>
                <a:spcPts val="300"/>
              </a:spcAft>
            </a:pPr>
            <a:r>
              <a:rPr lang="fi-FI" sz="2400" dirty="0" smtClean="0">
                <a:solidFill>
                  <a:schemeClr val="accent4"/>
                </a:solidFill>
                <a:latin typeface="Arial Black" panose="020B0A04020102020204" pitchFamily="34" charset="0"/>
              </a:rPr>
              <a:t>2 370</a:t>
            </a:r>
            <a:endParaRPr lang="fi-FI" sz="1400" dirty="0"/>
          </a:p>
          <a:p>
            <a:pPr>
              <a:spcAft>
                <a:spcPts val="300"/>
              </a:spcAft>
            </a:pPr>
            <a:r>
              <a:rPr lang="fi-FI" sz="1400" dirty="0" smtClean="0"/>
              <a:t>Hyväksytty </a:t>
            </a:r>
          </a:p>
          <a:p>
            <a:pPr>
              <a:spcAft>
                <a:spcPts val="300"/>
              </a:spcAft>
            </a:pPr>
            <a:r>
              <a:rPr lang="fi-FI" sz="2400" dirty="0" smtClean="0">
                <a:solidFill>
                  <a:schemeClr val="accent4"/>
                </a:solidFill>
                <a:latin typeface="Arial Black" panose="020B0A04020102020204" pitchFamily="34" charset="0"/>
              </a:rPr>
              <a:t>1</a:t>
            </a:r>
            <a:r>
              <a:rPr lang="fi-FI" dirty="0" smtClean="0">
                <a:solidFill>
                  <a:schemeClr val="accent4"/>
                </a:solidFill>
                <a:latin typeface="Arial Black" panose="020B0A04020102020204" pitchFamily="34" charset="0"/>
              </a:rPr>
              <a:t> </a:t>
            </a:r>
            <a:r>
              <a:rPr lang="fi-FI" sz="2400" dirty="0" smtClean="0">
                <a:solidFill>
                  <a:schemeClr val="accent4"/>
                </a:solidFill>
                <a:latin typeface="Arial Black" panose="020B0A04020102020204" pitchFamily="34" charset="0"/>
              </a:rPr>
              <a:t>116</a:t>
            </a:r>
            <a:endParaRPr lang="fi-FI" sz="1400" dirty="0">
              <a:solidFill>
                <a:schemeClr val="accent4"/>
              </a:solidFill>
            </a:endParaRPr>
          </a:p>
        </p:txBody>
      </p:sp>
      <p:sp>
        <p:nvSpPr>
          <p:cNvPr id="7" name="Tekstiruutu 6"/>
          <p:cNvSpPr txBox="1"/>
          <p:nvPr/>
        </p:nvSpPr>
        <p:spPr>
          <a:xfrm>
            <a:off x="3268382" y="3673426"/>
            <a:ext cx="2020959" cy="738664"/>
          </a:xfrm>
          <a:prstGeom prst="rect">
            <a:avLst/>
          </a:prstGeom>
          <a:noFill/>
        </p:spPr>
        <p:txBody>
          <a:bodyPr wrap="square" rtlCol="0">
            <a:spAutoFit/>
          </a:bodyPr>
          <a:lstStyle/>
          <a:p>
            <a:r>
              <a:rPr lang="fi-FI" sz="1400" dirty="0"/>
              <a:t>Satoja palveluntarjoajia ja yli </a:t>
            </a:r>
            <a:r>
              <a:rPr lang="fi-FI" sz="1400" dirty="0" smtClean="0"/>
              <a:t>3 000 palvelua</a:t>
            </a:r>
            <a:endParaRPr lang="fi-FI" sz="1400" dirty="0"/>
          </a:p>
          <a:p>
            <a:endParaRPr lang="fi-FI" sz="1400" dirty="0"/>
          </a:p>
        </p:txBody>
      </p:sp>
      <p:sp>
        <p:nvSpPr>
          <p:cNvPr id="9" name="Tekstiruutu 8"/>
          <p:cNvSpPr txBox="1"/>
          <p:nvPr/>
        </p:nvSpPr>
        <p:spPr>
          <a:xfrm>
            <a:off x="5999855" y="1450276"/>
            <a:ext cx="1357392" cy="954107"/>
          </a:xfrm>
          <a:prstGeom prst="rect">
            <a:avLst/>
          </a:prstGeom>
          <a:noFill/>
        </p:spPr>
        <p:txBody>
          <a:bodyPr wrap="square" rtlCol="0">
            <a:spAutoFit/>
          </a:bodyPr>
          <a:lstStyle/>
          <a:p>
            <a:r>
              <a:rPr lang="fi-FI" sz="1400" dirty="0"/>
              <a:t>Nopea päätös, </a:t>
            </a:r>
            <a:r>
              <a:rPr lang="fi-FI" sz="1400" dirty="0" smtClean="0"/>
              <a:t/>
            </a:r>
            <a:br>
              <a:rPr lang="fi-FI" sz="1400" dirty="0" smtClean="0"/>
            </a:br>
            <a:r>
              <a:rPr lang="fi-FI" sz="1400" dirty="0" smtClean="0"/>
              <a:t>käsittelyaika </a:t>
            </a:r>
            <a:r>
              <a:rPr lang="fi-FI" sz="1400" dirty="0"/>
              <a:t>mediaani </a:t>
            </a:r>
            <a:endParaRPr lang="fi-FI" sz="1400" dirty="0" smtClean="0"/>
          </a:p>
          <a:p>
            <a:endParaRPr lang="fi-FI" sz="1400" dirty="0"/>
          </a:p>
        </p:txBody>
      </p:sp>
      <p:sp>
        <p:nvSpPr>
          <p:cNvPr id="10" name="Tekstiruutu 9"/>
          <p:cNvSpPr txBox="1"/>
          <p:nvPr/>
        </p:nvSpPr>
        <p:spPr>
          <a:xfrm>
            <a:off x="3192952" y="1423852"/>
            <a:ext cx="1994520" cy="892552"/>
          </a:xfrm>
          <a:prstGeom prst="rect">
            <a:avLst/>
          </a:prstGeom>
          <a:noFill/>
        </p:spPr>
        <p:txBody>
          <a:bodyPr wrap="square" rtlCol="0">
            <a:spAutoFit/>
          </a:bodyPr>
          <a:lstStyle/>
          <a:p>
            <a:r>
              <a:rPr lang="fi-FI" sz="1400" dirty="0"/>
              <a:t>Rahaa </a:t>
            </a:r>
            <a:r>
              <a:rPr lang="fi-FI" sz="1400" dirty="0" smtClean="0"/>
              <a:t>myönnetty </a:t>
            </a:r>
            <a:br>
              <a:rPr lang="fi-FI" sz="1400" dirty="0" smtClean="0"/>
            </a:br>
            <a:r>
              <a:rPr lang="fi-FI" sz="2400" dirty="0" smtClean="0">
                <a:solidFill>
                  <a:schemeClr val="accent4"/>
                </a:solidFill>
                <a:latin typeface="Arial Black" panose="020B0A04020102020204" pitchFamily="34" charset="0"/>
              </a:rPr>
              <a:t>6,9 M€</a:t>
            </a:r>
            <a:endParaRPr lang="fi-FI" sz="2400" dirty="0">
              <a:solidFill>
                <a:schemeClr val="accent4"/>
              </a:solidFill>
              <a:latin typeface="Arial Black" panose="020B0A04020102020204" pitchFamily="34" charset="0"/>
            </a:endParaRPr>
          </a:p>
          <a:p>
            <a:endParaRPr lang="fi-FI" sz="1400" dirty="0"/>
          </a:p>
        </p:txBody>
      </p:sp>
      <p:grpSp>
        <p:nvGrpSpPr>
          <p:cNvPr id="11" name="Ryhmä 10"/>
          <p:cNvGrpSpPr/>
          <p:nvPr/>
        </p:nvGrpSpPr>
        <p:grpSpPr>
          <a:xfrm>
            <a:off x="7376016" y="1059582"/>
            <a:ext cx="1097826" cy="1315022"/>
            <a:chOff x="6912112" y="828000"/>
            <a:chExt cx="1316718" cy="1577220"/>
          </a:xfrm>
        </p:grpSpPr>
        <p:grpSp>
          <p:nvGrpSpPr>
            <p:cNvPr id="12" name="Ryhmä 11"/>
            <p:cNvGrpSpPr/>
            <p:nvPr/>
          </p:nvGrpSpPr>
          <p:grpSpPr>
            <a:xfrm>
              <a:off x="6912112" y="1001927"/>
              <a:ext cx="1316718" cy="1403293"/>
              <a:chOff x="7671622" y="479773"/>
              <a:chExt cx="1152128" cy="1227881"/>
            </a:xfrm>
          </p:grpSpPr>
          <p:sp>
            <p:nvSpPr>
              <p:cNvPr id="32" name="Saman puolen kulmista pyöristetty suorakulmio 31"/>
              <p:cNvSpPr/>
              <p:nvPr/>
            </p:nvSpPr>
            <p:spPr>
              <a:xfrm>
                <a:off x="7671622" y="479773"/>
                <a:ext cx="1152128" cy="335516"/>
              </a:xfrm>
              <a:prstGeom prst="round2SameRect">
                <a:avLst/>
              </a:prstGeom>
              <a:solidFill>
                <a:srgbClr val="00B0F0"/>
              </a:solidFill>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33" name="Taitettu kulma 32"/>
              <p:cNvSpPr/>
              <p:nvPr/>
            </p:nvSpPr>
            <p:spPr>
              <a:xfrm>
                <a:off x="7671622" y="815289"/>
                <a:ext cx="1152128" cy="892365"/>
              </a:xfrm>
              <a:prstGeom prst="foldedCorner">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grpSp>
        <p:sp>
          <p:nvSpPr>
            <p:cNvPr id="13" name="Ellipsi 12"/>
            <p:cNvSpPr/>
            <p:nvPr/>
          </p:nvSpPr>
          <p:spPr>
            <a:xfrm>
              <a:off x="7092280" y="1070106"/>
              <a:ext cx="132485" cy="132485"/>
            </a:xfrm>
            <a:prstGeom prst="ellipse">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4" name="Ellipsi 13"/>
            <p:cNvSpPr/>
            <p:nvPr/>
          </p:nvSpPr>
          <p:spPr>
            <a:xfrm>
              <a:off x="7379169" y="1070106"/>
              <a:ext cx="132485" cy="132485"/>
            </a:xfrm>
            <a:prstGeom prst="ellipse">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5" name="Ellipsi 14"/>
            <p:cNvSpPr/>
            <p:nvPr/>
          </p:nvSpPr>
          <p:spPr>
            <a:xfrm>
              <a:off x="7666058" y="1070106"/>
              <a:ext cx="132485" cy="132485"/>
            </a:xfrm>
            <a:prstGeom prst="ellipse">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6" name="Ellipsi 15"/>
            <p:cNvSpPr/>
            <p:nvPr/>
          </p:nvSpPr>
          <p:spPr>
            <a:xfrm>
              <a:off x="7952947" y="1070106"/>
              <a:ext cx="132485" cy="132485"/>
            </a:xfrm>
            <a:prstGeom prst="ellipse">
              <a:avLst/>
            </a:prstGeom>
            <a:ln w="12700"/>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grpSp>
          <p:nvGrpSpPr>
            <p:cNvPr id="17" name="Ryhmä 16"/>
            <p:cNvGrpSpPr/>
            <p:nvPr/>
          </p:nvGrpSpPr>
          <p:grpSpPr>
            <a:xfrm>
              <a:off x="7164288" y="828000"/>
              <a:ext cx="0" cy="335466"/>
              <a:chOff x="7164288" y="690250"/>
              <a:chExt cx="0" cy="335466"/>
            </a:xfrm>
          </p:grpSpPr>
          <p:cxnSp>
            <p:nvCxnSpPr>
              <p:cNvPr id="30" name="Suora yhdysviiva 29"/>
              <p:cNvCxnSpPr/>
              <p:nvPr/>
            </p:nvCxnSpPr>
            <p:spPr>
              <a:xfrm>
                <a:off x="7164288" y="728392"/>
                <a:ext cx="0" cy="297324"/>
              </a:xfrm>
              <a:prstGeom prst="line">
                <a:avLst/>
              </a:prstGeom>
              <a:ln w="762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uora yhdysviiva 30"/>
              <p:cNvCxnSpPr/>
              <p:nvPr/>
            </p:nvCxnSpPr>
            <p:spPr>
              <a:xfrm>
                <a:off x="7164288" y="690250"/>
                <a:ext cx="0" cy="297324"/>
              </a:xfrm>
              <a:prstGeom prst="line">
                <a:avLst/>
              </a:prstGeom>
              <a:ln w="50800"/>
            </p:spPr>
            <p:style>
              <a:lnRef idx="1">
                <a:schemeClr val="accent2"/>
              </a:lnRef>
              <a:fillRef idx="0">
                <a:schemeClr val="accent2"/>
              </a:fillRef>
              <a:effectRef idx="0">
                <a:schemeClr val="accent2"/>
              </a:effectRef>
              <a:fontRef idx="minor">
                <a:schemeClr val="tx1"/>
              </a:fontRef>
            </p:style>
          </p:cxnSp>
        </p:grpSp>
        <p:grpSp>
          <p:nvGrpSpPr>
            <p:cNvPr id="18" name="Ryhmä 17"/>
            <p:cNvGrpSpPr/>
            <p:nvPr/>
          </p:nvGrpSpPr>
          <p:grpSpPr>
            <a:xfrm>
              <a:off x="7452320" y="828000"/>
              <a:ext cx="0" cy="335466"/>
              <a:chOff x="7164288" y="690250"/>
              <a:chExt cx="0" cy="335466"/>
            </a:xfrm>
          </p:grpSpPr>
          <p:cxnSp>
            <p:nvCxnSpPr>
              <p:cNvPr id="28" name="Suora yhdysviiva 27"/>
              <p:cNvCxnSpPr/>
              <p:nvPr/>
            </p:nvCxnSpPr>
            <p:spPr>
              <a:xfrm>
                <a:off x="7164288" y="728392"/>
                <a:ext cx="0" cy="297324"/>
              </a:xfrm>
              <a:prstGeom prst="line">
                <a:avLst/>
              </a:prstGeom>
              <a:ln w="762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uora yhdysviiva 28"/>
              <p:cNvCxnSpPr/>
              <p:nvPr/>
            </p:nvCxnSpPr>
            <p:spPr>
              <a:xfrm>
                <a:off x="7164288" y="690250"/>
                <a:ext cx="0" cy="297324"/>
              </a:xfrm>
              <a:prstGeom prst="line">
                <a:avLst/>
              </a:prstGeom>
              <a:ln w="50800"/>
            </p:spPr>
            <p:style>
              <a:lnRef idx="1">
                <a:schemeClr val="accent2"/>
              </a:lnRef>
              <a:fillRef idx="0">
                <a:schemeClr val="accent2"/>
              </a:fillRef>
              <a:effectRef idx="0">
                <a:schemeClr val="accent2"/>
              </a:effectRef>
              <a:fontRef idx="minor">
                <a:schemeClr val="tx1"/>
              </a:fontRef>
            </p:style>
          </p:cxnSp>
        </p:grpSp>
        <p:grpSp>
          <p:nvGrpSpPr>
            <p:cNvPr id="19" name="Ryhmä 18"/>
            <p:cNvGrpSpPr/>
            <p:nvPr/>
          </p:nvGrpSpPr>
          <p:grpSpPr>
            <a:xfrm>
              <a:off x="7740352" y="828000"/>
              <a:ext cx="0" cy="335466"/>
              <a:chOff x="7164288" y="690250"/>
              <a:chExt cx="0" cy="335466"/>
            </a:xfrm>
          </p:grpSpPr>
          <p:cxnSp>
            <p:nvCxnSpPr>
              <p:cNvPr id="26" name="Suora yhdysviiva 25"/>
              <p:cNvCxnSpPr/>
              <p:nvPr/>
            </p:nvCxnSpPr>
            <p:spPr>
              <a:xfrm>
                <a:off x="7164288" y="728392"/>
                <a:ext cx="0" cy="297324"/>
              </a:xfrm>
              <a:prstGeom prst="line">
                <a:avLst/>
              </a:prstGeom>
              <a:ln w="762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uora yhdysviiva 26"/>
              <p:cNvCxnSpPr/>
              <p:nvPr/>
            </p:nvCxnSpPr>
            <p:spPr>
              <a:xfrm>
                <a:off x="7164288" y="690250"/>
                <a:ext cx="0" cy="297324"/>
              </a:xfrm>
              <a:prstGeom prst="line">
                <a:avLst/>
              </a:prstGeom>
              <a:ln w="50800"/>
            </p:spPr>
            <p:style>
              <a:lnRef idx="1">
                <a:schemeClr val="accent2"/>
              </a:lnRef>
              <a:fillRef idx="0">
                <a:schemeClr val="accent2"/>
              </a:fillRef>
              <a:effectRef idx="0">
                <a:schemeClr val="accent2"/>
              </a:effectRef>
              <a:fontRef idx="minor">
                <a:schemeClr val="tx1"/>
              </a:fontRef>
            </p:style>
          </p:cxnSp>
        </p:grpSp>
        <p:grpSp>
          <p:nvGrpSpPr>
            <p:cNvPr id="20" name="Ryhmä 19"/>
            <p:cNvGrpSpPr/>
            <p:nvPr/>
          </p:nvGrpSpPr>
          <p:grpSpPr>
            <a:xfrm>
              <a:off x="8028384" y="834194"/>
              <a:ext cx="0" cy="335466"/>
              <a:chOff x="7164288" y="690250"/>
              <a:chExt cx="0" cy="335466"/>
            </a:xfrm>
          </p:grpSpPr>
          <p:cxnSp>
            <p:nvCxnSpPr>
              <p:cNvPr id="24" name="Suora yhdysviiva 23"/>
              <p:cNvCxnSpPr/>
              <p:nvPr/>
            </p:nvCxnSpPr>
            <p:spPr>
              <a:xfrm>
                <a:off x="7164288" y="728392"/>
                <a:ext cx="0" cy="297324"/>
              </a:xfrm>
              <a:prstGeom prst="line">
                <a:avLst/>
              </a:prstGeom>
              <a:ln w="762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5" name="Suora yhdysviiva 24"/>
              <p:cNvCxnSpPr/>
              <p:nvPr/>
            </p:nvCxnSpPr>
            <p:spPr>
              <a:xfrm>
                <a:off x="7164288" y="690250"/>
                <a:ext cx="0" cy="297324"/>
              </a:xfrm>
              <a:prstGeom prst="line">
                <a:avLst/>
              </a:prstGeom>
              <a:ln w="50800"/>
            </p:spPr>
            <p:style>
              <a:lnRef idx="1">
                <a:schemeClr val="accent2"/>
              </a:lnRef>
              <a:fillRef idx="0">
                <a:schemeClr val="accent2"/>
              </a:fillRef>
              <a:effectRef idx="0">
                <a:schemeClr val="accent2"/>
              </a:effectRef>
              <a:fontRef idx="minor">
                <a:schemeClr val="tx1"/>
              </a:fontRef>
            </p:style>
          </p:cxnSp>
        </p:grpSp>
        <p:sp>
          <p:nvSpPr>
            <p:cNvPr id="22" name="Tekstiruutu 21"/>
            <p:cNvSpPr txBox="1"/>
            <p:nvPr/>
          </p:nvSpPr>
          <p:spPr>
            <a:xfrm>
              <a:off x="7295345" y="1667590"/>
              <a:ext cx="550253" cy="633696"/>
            </a:xfrm>
            <a:prstGeom prst="rect">
              <a:avLst/>
            </a:prstGeom>
            <a:noFill/>
          </p:spPr>
          <p:txBody>
            <a:bodyPr wrap="none" rtlCol="0">
              <a:spAutoFit/>
            </a:bodyPr>
            <a:lstStyle/>
            <a:p>
              <a:pPr algn="ctr">
                <a:lnSpc>
                  <a:spcPts val="1700"/>
                </a:lnSpc>
              </a:pPr>
              <a:r>
                <a:rPr lang="fi-FI" sz="3200" dirty="0" smtClean="0">
                  <a:solidFill>
                    <a:srgbClr val="0070C0"/>
                  </a:solidFill>
                  <a:latin typeface="Arial Black" panose="020B0A04020102020204" pitchFamily="34" charset="0"/>
                  <a:cs typeface="Arial" panose="020B0604020202020204" pitchFamily="34" charset="0"/>
                </a:rPr>
                <a:t>5</a:t>
              </a:r>
            </a:p>
            <a:p>
              <a:pPr algn="ctr">
                <a:lnSpc>
                  <a:spcPts val="1700"/>
                </a:lnSpc>
              </a:pPr>
              <a:r>
                <a:rPr lang="fi-FI" sz="1400" dirty="0" smtClean="0">
                  <a:solidFill>
                    <a:srgbClr val="0070C0"/>
                  </a:solidFill>
                  <a:cs typeface="Arial" panose="020B0604020202020204" pitchFamily="34" charset="0"/>
                </a:rPr>
                <a:t>vrk</a:t>
              </a:r>
            </a:p>
          </p:txBody>
        </p:sp>
      </p:grpSp>
      <p:pic>
        <p:nvPicPr>
          <p:cNvPr id="35" name="Kuva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507611" y="1247404"/>
            <a:ext cx="1216517" cy="1216517"/>
          </a:xfrm>
          <a:prstGeom prst="rect">
            <a:avLst/>
          </a:prstGeom>
        </p:spPr>
      </p:pic>
      <p:sp>
        <p:nvSpPr>
          <p:cNvPr id="47" name="Suorakulmio 46"/>
          <p:cNvSpPr/>
          <p:nvPr/>
        </p:nvSpPr>
        <p:spPr>
          <a:xfrm>
            <a:off x="395536" y="3664802"/>
            <a:ext cx="2308991" cy="4962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pSp>
        <p:nvGrpSpPr>
          <p:cNvPr id="48" name="Ryhmä 47"/>
          <p:cNvGrpSpPr/>
          <p:nvPr/>
        </p:nvGrpSpPr>
        <p:grpSpPr>
          <a:xfrm>
            <a:off x="5796136" y="2923442"/>
            <a:ext cx="3082817" cy="1696048"/>
            <a:chOff x="5796136" y="3003798"/>
            <a:chExt cx="3082817" cy="1696048"/>
          </a:xfrm>
        </p:grpSpPr>
        <p:sp>
          <p:nvSpPr>
            <p:cNvPr id="2" name="Sisällön paikkamerkki 8"/>
            <p:cNvSpPr txBox="1">
              <a:spLocks/>
            </p:cNvSpPr>
            <p:nvPr/>
          </p:nvSpPr>
          <p:spPr>
            <a:xfrm>
              <a:off x="6084168" y="3399441"/>
              <a:ext cx="2794785" cy="1300405"/>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None/>
              </a:pPr>
              <a:r>
                <a:rPr lang="fi-FI" sz="1400" dirty="0">
                  <a:latin typeface="+mn-lt"/>
                </a:rPr>
                <a:t> </a:t>
              </a:r>
              <a:r>
                <a:rPr lang="fi-FI" sz="1400" dirty="0" smtClean="0">
                  <a:latin typeface="+mn-lt"/>
                </a:rPr>
                <a:t> @</a:t>
              </a:r>
              <a:r>
                <a:rPr lang="fi-FI" sz="1400" dirty="0" err="1" smtClean="0">
                  <a:latin typeface="+mn-lt"/>
                </a:rPr>
                <a:t>Tekesfi</a:t>
              </a:r>
              <a:r>
                <a:rPr lang="fi-FI" sz="1400" dirty="0" smtClean="0">
                  <a:latin typeface="+mn-lt"/>
                </a:rPr>
                <a:t> #innovaatioseteli on huikea juttu: haku sujuvaa, päätös nopeasti, homma toimii!”</a:t>
              </a:r>
            </a:p>
            <a:p>
              <a:endParaRPr lang="fi-FI" sz="1400" dirty="0">
                <a:latin typeface="+mn-lt"/>
              </a:endParaRPr>
            </a:p>
          </p:txBody>
        </p:sp>
        <p:sp>
          <p:nvSpPr>
            <p:cNvPr id="46" name="Tekstiruutu 45"/>
            <p:cNvSpPr txBox="1"/>
            <p:nvPr/>
          </p:nvSpPr>
          <p:spPr>
            <a:xfrm>
              <a:off x="5796136" y="3003798"/>
              <a:ext cx="559769" cy="1446550"/>
            </a:xfrm>
            <a:prstGeom prst="rect">
              <a:avLst/>
            </a:prstGeom>
            <a:noFill/>
          </p:spPr>
          <p:txBody>
            <a:bodyPr wrap="none" rtlCol="0">
              <a:spAutoFit/>
            </a:bodyPr>
            <a:lstStyle/>
            <a:p>
              <a:r>
                <a:rPr lang="fi-FI" sz="8800" dirty="0" smtClean="0">
                  <a:solidFill>
                    <a:srgbClr val="0070C0"/>
                  </a:solidFill>
                </a:rPr>
                <a:t>”</a:t>
              </a:r>
              <a:endParaRPr lang="fi-FI" sz="8800" dirty="0">
                <a:solidFill>
                  <a:srgbClr val="0070C0"/>
                </a:solidFill>
              </a:endParaRPr>
            </a:p>
          </p:txBody>
        </p:sp>
      </p:grpSp>
      <p:sp>
        <p:nvSpPr>
          <p:cNvPr id="8" name="Tekstiruutu 7"/>
          <p:cNvSpPr txBox="1"/>
          <p:nvPr/>
        </p:nvSpPr>
        <p:spPr>
          <a:xfrm>
            <a:off x="528914" y="3679156"/>
            <a:ext cx="1724651" cy="954107"/>
          </a:xfrm>
          <a:prstGeom prst="rect">
            <a:avLst/>
          </a:prstGeom>
          <a:noFill/>
        </p:spPr>
        <p:txBody>
          <a:bodyPr wrap="square" rtlCol="0">
            <a:spAutoFit/>
          </a:bodyPr>
          <a:lstStyle/>
          <a:p>
            <a:r>
              <a:rPr lang="fi-FI" sz="1400" dirty="0" smtClean="0"/>
              <a:t>Innovaatioseteli herätti kiinnostusta mediassa</a:t>
            </a:r>
            <a:endParaRPr lang="fi-FI" sz="1400" dirty="0"/>
          </a:p>
          <a:p>
            <a:r>
              <a:rPr lang="fi-FI" sz="1400" dirty="0" smtClean="0"/>
              <a:t> </a:t>
            </a:r>
            <a:endParaRPr lang="fi-FI" sz="1400" dirty="0"/>
          </a:p>
        </p:txBody>
      </p:sp>
      <p:pic>
        <p:nvPicPr>
          <p:cNvPr id="49" name="Kuva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724" y="2859782"/>
            <a:ext cx="1350171" cy="823604"/>
          </a:xfrm>
          <a:prstGeom prst="rect">
            <a:avLst/>
          </a:prstGeom>
        </p:spPr>
      </p:pic>
      <p:cxnSp>
        <p:nvCxnSpPr>
          <p:cNvPr id="23" name="Suora yhdysviiva 22"/>
          <p:cNvCxnSpPr/>
          <p:nvPr/>
        </p:nvCxnSpPr>
        <p:spPr>
          <a:xfrm flipV="1">
            <a:off x="540000" y="3651870"/>
            <a:ext cx="2031668" cy="1435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9" name="Päivämäärän paikkamerkki 38"/>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41" name="Alatunnisteen paikkamerkki 40"/>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pic>
        <p:nvPicPr>
          <p:cNvPr id="21" name="Kuva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7734" y="1189169"/>
            <a:ext cx="1282995" cy="1282995"/>
          </a:xfrm>
          <a:prstGeom prst="rect">
            <a:avLst/>
          </a:prstGeom>
        </p:spPr>
      </p:pic>
    </p:spTree>
    <p:extLst>
      <p:ext uri="{BB962C8B-B14F-4D97-AF65-F5344CB8AC3E}">
        <p14:creationId xmlns:p14="http://schemas.microsoft.com/office/powerpoint/2010/main" val="2652856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orakulmio 20"/>
          <p:cNvSpPr/>
          <p:nvPr/>
        </p:nvSpPr>
        <p:spPr>
          <a:xfrm>
            <a:off x="7452320" y="915566"/>
            <a:ext cx="1505249" cy="3052778"/>
          </a:xfrm>
          <a:prstGeom prst="rect">
            <a:avLst/>
          </a:prstGeom>
          <a:gradFill flip="none" rotWithShape="1">
            <a:gsLst>
              <a:gs pos="0">
                <a:srgbClr val="FFFFFF"/>
              </a:gs>
              <a:gs pos="55000">
                <a:srgbClr val="FFFFFF">
                  <a:alpha val="0"/>
                </a:srgbClr>
              </a:gs>
            </a:gsLst>
            <a:lin ang="2700000" scaled="1"/>
            <a:tileRect/>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22" name="Otsikko 1"/>
          <p:cNvSpPr txBox="1">
            <a:spLocks/>
          </p:cNvSpPr>
          <p:nvPr/>
        </p:nvSpPr>
        <p:spPr>
          <a:xfrm>
            <a:off x="260364" y="278812"/>
            <a:ext cx="6624396" cy="736044"/>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rgbClr val="000000"/>
                </a:solidFill>
                <a:effectLst/>
                <a:uLnTx/>
                <a:uFillTx/>
                <a:latin typeface="Arial" pitchFamily="34" charset="0"/>
                <a:ea typeface="+mj-ea"/>
                <a:cs typeface="Arial" pitchFamily="34" charset="0"/>
              </a:rPr>
              <a:t>Yrityksen kansainvälistymisen kasvupaketti 2017</a:t>
            </a:r>
            <a:endParaRPr kumimoji="0" lang="fi-FI" sz="2400" b="0"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
        <p:nvSpPr>
          <p:cNvPr id="23" name="Sisällön paikkamerkki 2"/>
          <p:cNvSpPr txBox="1">
            <a:spLocks/>
          </p:cNvSpPr>
          <p:nvPr/>
        </p:nvSpPr>
        <p:spPr>
          <a:xfrm>
            <a:off x="257155" y="771550"/>
            <a:ext cx="4026813" cy="919679"/>
          </a:xfrm>
          <a:prstGeom prst="rect">
            <a:avLst/>
          </a:prstGeom>
        </p:spPr>
        <p:txBody>
          <a:bodyPr vert="horz" lIns="0" tIns="0" rIns="0" bIns="0" rtlCol="0">
            <a:noAutofit/>
          </a:bodyPr>
          <a:lstStyle>
            <a:lvl1pPr marL="0" indent="0" algn="ctr" defTabSz="457200" rtl="0" eaLnBrk="1" latinLnBrk="0" hangingPunct="1">
              <a:spcBef>
                <a:spcPts val="0"/>
              </a:spcBef>
              <a:spcAft>
                <a:spcPts val="600"/>
              </a:spcAft>
              <a:buSzPct val="120000"/>
              <a:buFont typeface="Wingdings" pitchFamily="2" charset="2"/>
              <a:buNone/>
              <a:defRPr lang="fi-FI" sz="2000" kern="1200">
                <a:solidFill>
                  <a:schemeClr val="tx1">
                    <a:tint val="75000"/>
                  </a:schemeClr>
                </a:solidFill>
                <a:latin typeface="Arial" pitchFamily="34" charset="0"/>
                <a:ea typeface="+mn-ea"/>
                <a:cs typeface="Arial" pitchFamily="34" charset="0"/>
              </a:defRPr>
            </a:lvl1pPr>
            <a:lvl2pPr marL="457200" indent="0" algn="ctr" defTabSz="457200" rtl="0" eaLnBrk="1" latinLnBrk="0" hangingPunct="1">
              <a:spcBef>
                <a:spcPts val="0"/>
              </a:spcBef>
              <a:spcAft>
                <a:spcPts val="600"/>
              </a:spcAft>
              <a:buSzPct val="120000"/>
              <a:buFont typeface="Wingdings" pitchFamily="2" charset="2"/>
              <a:buNone/>
              <a:defRPr lang="fi-FI" sz="1800" kern="1200">
                <a:solidFill>
                  <a:schemeClr val="tx1">
                    <a:tint val="75000"/>
                  </a:schemeClr>
                </a:solidFill>
                <a:latin typeface="Arial" pitchFamily="34" charset="0"/>
                <a:ea typeface="+mn-ea"/>
                <a:cs typeface="Arial" pitchFamily="34" charset="0"/>
              </a:defRPr>
            </a:lvl2pPr>
            <a:lvl3pPr marL="914400" indent="0" algn="ctr" defTabSz="457200" rtl="0" eaLnBrk="1" latinLnBrk="0" hangingPunct="1">
              <a:spcBef>
                <a:spcPts val="0"/>
              </a:spcBef>
              <a:spcAft>
                <a:spcPts val="600"/>
              </a:spcAft>
              <a:buSzPct val="125000"/>
              <a:buFont typeface="Wingdings" pitchFamily="2" charset="2"/>
              <a:buNone/>
              <a:tabLst/>
              <a:defRPr lang="en-US" sz="1600" kern="1200">
                <a:solidFill>
                  <a:schemeClr val="tx1">
                    <a:tint val="75000"/>
                  </a:schemeClr>
                </a:solidFill>
                <a:latin typeface="Arial" pitchFamily="34" charset="0"/>
                <a:ea typeface="+mn-ea"/>
                <a:cs typeface="Arial" pitchFamily="34" charset="0"/>
              </a:defRPr>
            </a:lvl3pPr>
            <a:lvl4pPr marL="1371600" indent="0" algn="ctr" defTabSz="457200" rtl="0" eaLnBrk="1" latinLnBrk="0" hangingPunct="1">
              <a:spcBef>
                <a:spcPct val="20000"/>
              </a:spcBef>
              <a:buFont typeface="Arial"/>
              <a:buNone/>
              <a:defRPr sz="1600" kern="1200">
                <a:solidFill>
                  <a:schemeClr val="tx1">
                    <a:tint val="75000"/>
                  </a:schemeClr>
                </a:solidFill>
                <a:latin typeface="Arial" pitchFamily="34" charset="0"/>
                <a:ea typeface="+mn-ea"/>
                <a:cs typeface="Arial" pitchFamily="34" charset="0"/>
              </a:defRPr>
            </a:lvl4pPr>
            <a:lvl5pPr marL="1828800" indent="0" algn="ctr" defTabSz="457200" rtl="0" eaLnBrk="1" latinLnBrk="0" hangingPunct="1">
              <a:spcBef>
                <a:spcPct val="20000"/>
              </a:spcBef>
              <a:buFont typeface="Arial"/>
              <a:buNone/>
              <a:defRPr sz="1600" kern="1200">
                <a:solidFill>
                  <a:schemeClr val="tx1">
                    <a:tint val="75000"/>
                  </a:schemeClr>
                </a:solidFill>
                <a:latin typeface="Arial"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spcAft>
                <a:spcPts val="0"/>
              </a:spcAft>
              <a:buFont typeface="Arial" panose="020B0604020202020204" pitchFamily="34" charset="0"/>
              <a:buChar char="•"/>
              <a:defRPr/>
            </a:pPr>
            <a:r>
              <a:rPr lang="fi-FI" sz="1600" dirty="0">
                <a:solidFill>
                  <a:schemeClr val="tx1"/>
                </a:solidFill>
              </a:rPr>
              <a:t>100 milj. euron rahoituspaketti </a:t>
            </a:r>
            <a:endParaRPr lang="fi-FI" sz="1600" dirty="0" smtClean="0">
              <a:solidFill>
                <a:schemeClr val="tx1"/>
              </a:solidFill>
            </a:endParaRPr>
          </a:p>
          <a:p>
            <a:pPr marL="285750" indent="-285750" algn="l">
              <a:spcAft>
                <a:spcPts val="0"/>
              </a:spcAft>
              <a:buFont typeface="Arial" panose="020B0604020202020204" pitchFamily="34" charset="0"/>
              <a:buChar char="•"/>
              <a:defRPr/>
            </a:pPr>
            <a:r>
              <a:rPr kumimoji="0" lang="fi-FI" sz="1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Yritys voi aloittaa yrityksen tarpeisiin sopivalta portaalta </a:t>
            </a:r>
          </a:p>
          <a:p>
            <a:pPr marL="285750" marR="0" lvl="0" indent="-285750" algn="l" defTabSz="4572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endParaRPr kumimoji="0" lang="fi-FI"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 name="Tekstiruutu 23"/>
          <p:cNvSpPr txBox="1"/>
          <p:nvPr/>
        </p:nvSpPr>
        <p:spPr>
          <a:xfrm>
            <a:off x="395535" y="4105597"/>
            <a:ext cx="1580753" cy="410369"/>
          </a:xfrm>
          <a:prstGeom prst="rect">
            <a:avLst/>
          </a:prstGeom>
          <a:noFill/>
        </p:spPr>
        <p:txBody>
          <a:bodyPr wrap="square" lIns="0" tIns="0" rIns="0" bIns="0" rtlCol="0">
            <a:spAutoFit/>
          </a:bodyPr>
          <a:lstStyle/>
          <a:p>
            <a:pPr marL="0" marR="0" lvl="0" indent="0" defTabSz="914400" eaLnBrk="1" fontAlgn="auto" latinLnBrk="0" hangingPunct="1">
              <a:lnSpc>
                <a:spcPts val="1600"/>
              </a:lnSpc>
              <a:spcBef>
                <a:spcPts val="600"/>
              </a:spcBef>
              <a:spcAft>
                <a:spcPts val="0"/>
              </a:spcAft>
              <a:buClrTx/>
              <a:buSzTx/>
              <a:buFontTx/>
              <a:buNone/>
              <a:tabLst/>
              <a:defRPr/>
            </a:pPr>
            <a:r>
              <a:rPr kumimoji="0" lang="fi-FI" sz="1200" b="0" i="0" u="none" strike="noStrike" kern="0" cap="none" spc="0" normalizeH="0" baseline="0" noProof="0" dirty="0" smtClean="0">
                <a:ln>
                  <a:noFill/>
                </a:ln>
                <a:solidFill>
                  <a:srgbClr val="000000"/>
                </a:solidFill>
                <a:effectLst/>
                <a:uLnTx/>
                <a:uFillTx/>
              </a:rPr>
              <a:t>Kehittäminen alkuun, palvelujen osto</a:t>
            </a:r>
            <a:endParaRPr kumimoji="0" lang="fi-FI" sz="1200" b="0" i="0" u="none" strike="noStrike" kern="0" cap="none" spc="0" normalizeH="0" baseline="0" noProof="0" dirty="0">
              <a:ln>
                <a:noFill/>
              </a:ln>
              <a:solidFill>
                <a:srgbClr val="000000"/>
              </a:solidFill>
              <a:effectLst/>
              <a:uLnTx/>
              <a:uFillTx/>
            </a:endParaRPr>
          </a:p>
        </p:txBody>
      </p:sp>
      <p:sp>
        <p:nvSpPr>
          <p:cNvPr id="25" name="Tekstiruutu 24"/>
          <p:cNvSpPr txBox="1"/>
          <p:nvPr/>
        </p:nvSpPr>
        <p:spPr>
          <a:xfrm>
            <a:off x="2178329" y="4105597"/>
            <a:ext cx="1601583" cy="410369"/>
          </a:xfrm>
          <a:prstGeom prst="rect">
            <a:avLst/>
          </a:prstGeom>
          <a:noFill/>
        </p:spPr>
        <p:txBody>
          <a:bodyPr wrap="square" lIns="0" tIns="0" rIns="0" bIns="0" rtlCol="0">
            <a:spAutoFit/>
          </a:bodyPr>
          <a:lstStyle/>
          <a:p>
            <a:pPr marL="0" marR="0" lvl="0" indent="0" defTabSz="914400" eaLnBrk="1" fontAlgn="auto" latinLnBrk="0" hangingPunct="1">
              <a:lnSpc>
                <a:spcPts val="1600"/>
              </a:lnSpc>
              <a:spcBef>
                <a:spcPts val="600"/>
              </a:spcBef>
              <a:spcAft>
                <a:spcPts val="0"/>
              </a:spcAft>
              <a:buClrTx/>
              <a:buSzTx/>
              <a:buFontTx/>
              <a:buNone/>
              <a:tabLst/>
              <a:defRPr/>
            </a:pPr>
            <a:r>
              <a:rPr kumimoji="0" lang="fi-FI" sz="1200" b="0" i="0" u="none" strike="noStrike" kern="0" cap="none" spc="0" normalizeH="0" baseline="0" noProof="0" dirty="0" smtClean="0">
                <a:ln>
                  <a:noFill/>
                </a:ln>
                <a:solidFill>
                  <a:srgbClr val="000000"/>
                </a:solidFill>
                <a:effectLst/>
                <a:uLnTx/>
                <a:uFillTx/>
              </a:rPr>
              <a:t>Kansainvälistymis-palvelujen osto</a:t>
            </a:r>
            <a:endParaRPr kumimoji="0" lang="fi-FI" sz="1200" b="0" i="0" u="none" strike="noStrike" kern="0" cap="none" spc="0" normalizeH="0" baseline="0" noProof="0" dirty="0">
              <a:ln>
                <a:noFill/>
              </a:ln>
              <a:solidFill>
                <a:srgbClr val="000000"/>
              </a:solidFill>
              <a:effectLst/>
              <a:uLnTx/>
              <a:uFillTx/>
            </a:endParaRPr>
          </a:p>
        </p:txBody>
      </p:sp>
      <p:sp>
        <p:nvSpPr>
          <p:cNvPr id="26" name="Tekstiruutu 25"/>
          <p:cNvSpPr txBox="1"/>
          <p:nvPr/>
        </p:nvSpPr>
        <p:spPr>
          <a:xfrm>
            <a:off x="3975952" y="4105597"/>
            <a:ext cx="1769639" cy="615553"/>
          </a:xfrm>
          <a:prstGeom prst="rect">
            <a:avLst/>
          </a:prstGeom>
          <a:noFill/>
        </p:spPr>
        <p:txBody>
          <a:bodyPr wrap="square" lIns="0" tIns="0" rIns="0" bIns="0" rtlCol="0">
            <a:spAutoFit/>
          </a:bodyPr>
          <a:lstStyle/>
          <a:p>
            <a:pPr lvl="0">
              <a:lnSpc>
                <a:spcPts val="1600"/>
              </a:lnSpc>
              <a:spcBef>
                <a:spcPts val="600"/>
              </a:spcBef>
              <a:defRPr/>
            </a:pPr>
            <a:r>
              <a:rPr lang="fi-FI" sz="1200" dirty="0">
                <a:solidFill>
                  <a:srgbClr val="000000"/>
                </a:solidFill>
              </a:rPr>
              <a:t>Harppaus yrityksen digiosaamiseen asiantuntijan avulla</a:t>
            </a:r>
          </a:p>
        </p:txBody>
      </p:sp>
      <p:sp>
        <p:nvSpPr>
          <p:cNvPr id="27" name="Tekstiruutu 26"/>
          <p:cNvSpPr txBox="1"/>
          <p:nvPr/>
        </p:nvSpPr>
        <p:spPr>
          <a:xfrm>
            <a:off x="5745590" y="4105597"/>
            <a:ext cx="1853894" cy="410369"/>
          </a:xfrm>
          <a:prstGeom prst="rect">
            <a:avLst/>
          </a:prstGeom>
          <a:noFill/>
        </p:spPr>
        <p:txBody>
          <a:bodyPr wrap="square" lIns="0" tIns="0" rIns="0" bIns="0" rtlCol="0">
            <a:spAutoFit/>
          </a:bodyPr>
          <a:lstStyle/>
          <a:p>
            <a:pPr marL="0" marR="0" lvl="0" indent="0" defTabSz="914400" eaLnBrk="1" fontAlgn="auto" latinLnBrk="0" hangingPunct="1">
              <a:lnSpc>
                <a:spcPts val="1600"/>
              </a:lnSpc>
              <a:spcBef>
                <a:spcPts val="600"/>
              </a:spcBef>
              <a:spcAft>
                <a:spcPts val="0"/>
              </a:spcAft>
              <a:buClrTx/>
              <a:buSzTx/>
              <a:buFontTx/>
              <a:buNone/>
              <a:tabLst/>
              <a:defRPr/>
            </a:pPr>
            <a:r>
              <a:rPr kumimoji="0" lang="fi-FI" sz="1200" b="0" i="0" u="none" strike="noStrike" kern="0" cap="none" spc="0" normalizeH="0" baseline="0" noProof="0" dirty="0" smtClean="0">
                <a:ln>
                  <a:noFill/>
                </a:ln>
                <a:solidFill>
                  <a:srgbClr val="000000"/>
                </a:solidFill>
                <a:effectLst/>
                <a:uLnTx/>
                <a:uFillTx/>
              </a:rPr>
              <a:t>Yrityksen kansainvälisen osaamisen kehittäminen</a:t>
            </a:r>
            <a:endParaRPr kumimoji="0" lang="fi-FI" sz="1200" b="0" i="0" u="none" strike="noStrike" kern="0" cap="none" spc="0" normalizeH="0" baseline="0" noProof="0" dirty="0">
              <a:ln>
                <a:noFill/>
              </a:ln>
              <a:solidFill>
                <a:srgbClr val="000000"/>
              </a:solidFill>
              <a:effectLst/>
              <a:uLnTx/>
              <a:uFillTx/>
            </a:endParaRPr>
          </a:p>
        </p:txBody>
      </p:sp>
      <p:grpSp>
        <p:nvGrpSpPr>
          <p:cNvPr id="28" name="Ryhmä 27"/>
          <p:cNvGrpSpPr/>
          <p:nvPr/>
        </p:nvGrpSpPr>
        <p:grpSpPr>
          <a:xfrm>
            <a:off x="277843" y="834256"/>
            <a:ext cx="8682935" cy="3177652"/>
            <a:chOff x="277843" y="982350"/>
            <a:chExt cx="8682935" cy="3177652"/>
          </a:xfrm>
        </p:grpSpPr>
        <p:sp>
          <p:nvSpPr>
            <p:cNvPr id="29" name="L-muoto 28"/>
            <p:cNvSpPr/>
            <p:nvPr/>
          </p:nvSpPr>
          <p:spPr>
            <a:xfrm rot="5400000">
              <a:off x="388788" y="2622999"/>
              <a:ext cx="1382495" cy="1604385"/>
            </a:xfrm>
            <a:prstGeom prst="corner">
              <a:avLst>
                <a:gd name="adj1" fmla="val 8406"/>
                <a:gd name="adj2" fmla="val 8396"/>
              </a:avLst>
            </a:prstGeom>
            <a:solidFill>
              <a:srgbClr val="F9423A">
                <a:hueOff val="0"/>
                <a:satOff val="0"/>
                <a:lumOff val="0"/>
                <a:alphaOff val="0"/>
              </a:srgbClr>
            </a:solidFill>
            <a:ln w="25400" cap="flat" cmpd="sng" algn="ctr">
              <a:solidFill>
                <a:srgbClr val="F9423A">
                  <a:hueOff val="0"/>
                  <a:satOff val="0"/>
                  <a:lumOff val="0"/>
                  <a:alphaOff val="0"/>
                </a:srgbClr>
              </a:solidFill>
              <a:prstDash val="solid"/>
            </a:ln>
            <a:effectLst/>
          </p:spPr>
        </p:sp>
        <p:sp>
          <p:nvSpPr>
            <p:cNvPr id="30" name="Puolivapaa piirto 29"/>
            <p:cNvSpPr/>
            <p:nvPr/>
          </p:nvSpPr>
          <p:spPr>
            <a:xfrm>
              <a:off x="436678" y="2892892"/>
              <a:ext cx="1445551" cy="1267110"/>
            </a:xfrm>
            <a:custGeom>
              <a:avLst/>
              <a:gdLst>
                <a:gd name="connsiteX0" fmla="*/ 0 w 1445551"/>
                <a:gd name="connsiteY0" fmla="*/ 0 h 1267110"/>
                <a:gd name="connsiteX1" fmla="*/ 1445551 w 1445551"/>
                <a:gd name="connsiteY1" fmla="*/ 0 h 1267110"/>
                <a:gd name="connsiteX2" fmla="*/ 1445551 w 1445551"/>
                <a:gd name="connsiteY2" fmla="*/ 1267110 h 1267110"/>
                <a:gd name="connsiteX3" fmla="*/ 0 w 1445551"/>
                <a:gd name="connsiteY3" fmla="*/ 1267110 h 1267110"/>
                <a:gd name="connsiteX4" fmla="*/ 0 w 1445551"/>
                <a:gd name="connsiteY4" fmla="*/ 0 h 126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51" h="1267110">
                  <a:moveTo>
                    <a:pt x="0" y="0"/>
                  </a:moveTo>
                  <a:lnTo>
                    <a:pt x="1445551" y="0"/>
                  </a:lnTo>
                  <a:lnTo>
                    <a:pt x="1445551" y="1267110"/>
                  </a:lnTo>
                  <a:lnTo>
                    <a:pt x="0" y="1267110"/>
                  </a:lnTo>
                  <a:lnTo>
                    <a:pt x="0" y="0"/>
                  </a:lnTo>
                  <a:close/>
                </a:path>
              </a:pathLst>
            </a:custGeom>
            <a:noFill/>
            <a:ln>
              <a:noFill/>
            </a:ln>
            <a:effectLst/>
          </p:spPr>
          <p:txBody>
            <a:bodyPr spcFirstLastPara="0" vert="horz" wrap="square" lIns="41910" tIns="41910" rIns="41910" bIns="41910"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1"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Innovaatioseteli</a:t>
              </a:r>
            </a:p>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5 000 €</a:t>
              </a:r>
            </a:p>
          </p:txBody>
        </p:sp>
        <p:sp>
          <p:nvSpPr>
            <p:cNvPr id="31" name="L-muoto 30"/>
            <p:cNvSpPr/>
            <p:nvPr/>
          </p:nvSpPr>
          <p:spPr>
            <a:xfrm rot="5400000">
              <a:off x="1937873" y="2405654"/>
              <a:ext cx="1820391" cy="1601176"/>
            </a:xfrm>
            <a:prstGeom prst="corner">
              <a:avLst>
                <a:gd name="adj1" fmla="val 7532"/>
                <a:gd name="adj2" fmla="val 7951"/>
              </a:avLst>
            </a:prstGeom>
            <a:solidFill>
              <a:srgbClr val="F9423A">
                <a:hueOff val="2326292"/>
                <a:satOff val="1478"/>
                <a:lumOff val="-7696"/>
                <a:alphaOff val="0"/>
              </a:srgbClr>
            </a:solidFill>
            <a:ln w="25400" cap="flat" cmpd="sng" algn="ctr">
              <a:solidFill>
                <a:srgbClr val="F9423A">
                  <a:hueOff val="2326292"/>
                  <a:satOff val="1478"/>
                  <a:lumOff val="-7696"/>
                  <a:alphaOff val="0"/>
                </a:srgbClr>
              </a:solidFill>
              <a:prstDash val="solid"/>
            </a:ln>
            <a:effectLst/>
          </p:spPr>
        </p:sp>
        <p:sp>
          <p:nvSpPr>
            <p:cNvPr id="32" name="Puolivapaa piirto 31"/>
            <p:cNvSpPr/>
            <p:nvPr/>
          </p:nvSpPr>
          <p:spPr>
            <a:xfrm>
              <a:off x="2206315" y="2454994"/>
              <a:ext cx="1445551" cy="1267110"/>
            </a:xfrm>
            <a:custGeom>
              <a:avLst/>
              <a:gdLst>
                <a:gd name="connsiteX0" fmla="*/ 0 w 1445551"/>
                <a:gd name="connsiteY0" fmla="*/ 0 h 1267110"/>
                <a:gd name="connsiteX1" fmla="*/ 1445551 w 1445551"/>
                <a:gd name="connsiteY1" fmla="*/ 0 h 1267110"/>
                <a:gd name="connsiteX2" fmla="*/ 1445551 w 1445551"/>
                <a:gd name="connsiteY2" fmla="*/ 1267110 h 1267110"/>
                <a:gd name="connsiteX3" fmla="*/ 0 w 1445551"/>
                <a:gd name="connsiteY3" fmla="*/ 1267110 h 1267110"/>
                <a:gd name="connsiteX4" fmla="*/ 0 w 1445551"/>
                <a:gd name="connsiteY4" fmla="*/ 0 h 126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51" h="1267110">
                  <a:moveTo>
                    <a:pt x="0" y="0"/>
                  </a:moveTo>
                  <a:lnTo>
                    <a:pt x="1445551" y="0"/>
                  </a:lnTo>
                  <a:lnTo>
                    <a:pt x="1445551" y="1267110"/>
                  </a:lnTo>
                  <a:lnTo>
                    <a:pt x="0" y="1267110"/>
                  </a:lnTo>
                  <a:lnTo>
                    <a:pt x="0" y="0"/>
                  </a:lnTo>
                  <a:close/>
                </a:path>
              </a:pathLst>
            </a:custGeom>
            <a:noFill/>
            <a:ln>
              <a:noFill/>
            </a:ln>
            <a:effectLst/>
          </p:spPr>
          <p:txBody>
            <a:bodyPr spcFirstLastPara="0" vert="horz" wrap="square" lIns="41910" tIns="41910" rIns="41910" bIns="41910"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1"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Team Finland Trade </a:t>
              </a:r>
              <a:r>
                <a:rPr kumimoji="0" lang="fi-FI" sz="1400" b="1" i="0" u="none" strike="noStrike" kern="0" cap="none" spc="0" normalizeH="0" baseline="0" noProof="0" dirty="0" err="1" smtClean="0">
                  <a:ln>
                    <a:noFill/>
                  </a:ln>
                  <a:solidFill>
                    <a:srgbClr val="000000">
                      <a:hueOff val="0"/>
                      <a:satOff val="0"/>
                      <a:lumOff val="0"/>
                      <a:alphaOff val="0"/>
                    </a:srgbClr>
                  </a:solidFill>
                  <a:effectLst/>
                  <a:uLnTx/>
                  <a:uFillTx/>
                  <a:latin typeface="Arial"/>
                  <a:ea typeface="+mn-ea"/>
                  <a:cs typeface="+mn-cs"/>
                </a:rPr>
                <a:t>Fair</a:t>
              </a:r>
              <a:endParaRPr kumimoji="0" lang="fi-FI" sz="1400" b="1"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0" i="0" u="none" strike="noStrike" kern="0" cap="none" spc="0" normalizeH="0" baseline="0" noProof="0" dirty="0" err="1" smtClean="0">
                  <a:ln>
                    <a:noFill/>
                  </a:ln>
                  <a:solidFill>
                    <a:srgbClr val="000000">
                      <a:hueOff val="0"/>
                      <a:satOff val="0"/>
                      <a:lumOff val="0"/>
                      <a:alphaOff val="0"/>
                    </a:srgbClr>
                  </a:solidFill>
                  <a:effectLst/>
                  <a:uLnTx/>
                  <a:uFillTx/>
                  <a:latin typeface="Arial"/>
                  <a:ea typeface="+mn-ea"/>
                  <a:cs typeface="+mn-cs"/>
                </a:rPr>
                <a:t>max</a:t>
              </a:r>
              <a: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 30 000 €</a:t>
              </a:r>
            </a:p>
            <a:p>
              <a:pPr marL="0" marR="0" lvl="0" indent="0" defTabSz="488950" eaLnBrk="1" fontAlgn="auto" latinLnBrk="0" hangingPunct="1">
                <a:lnSpc>
                  <a:spcPct val="90000"/>
                </a:lnSpc>
                <a:spcBef>
                  <a:spcPct val="0"/>
                </a:spcBef>
                <a:spcAft>
                  <a:spcPct val="35000"/>
                </a:spcAft>
                <a:buClrTx/>
                <a:buSzTx/>
                <a:buFontTx/>
                <a:buNone/>
                <a:tabLst/>
                <a:defRPr/>
              </a:pPr>
              <a:endPar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1"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Team Finland Explorer</a:t>
              </a:r>
            </a:p>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10 000 €</a:t>
              </a:r>
            </a:p>
          </p:txBody>
        </p:sp>
        <p:sp>
          <p:nvSpPr>
            <p:cNvPr id="33" name="L-muoto 32"/>
            <p:cNvSpPr/>
            <p:nvPr/>
          </p:nvSpPr>
          <p:spPr>
            <a:xfrm rot="5400000">
              <a:off x="3512613" y="2193058"/>
              <a:ext cx="2245588" cy="1601176"/>
            </a:xfrm>
            <a:prstGeom prst="corner">
              <a:avLst>
                <a:gd name="adj1" fmla="val 7962"/>
                <a:gd name="adj2" fmla="val 7093"/>
              </a:avLst>
            </a:prstGeom>
            <a:solidFill>
              <a:srgbClr val="F9423A">
                <a:hueOff val="4652584"/>
                <a:satOff val="2955"/>
                <a:lumOff val="-15392"/>
                <a:alphaOff val="0"/>
              </a:srgbClr>
            </a:solidFill>
            <a:ln w="25400" cap="flat" cmpd="sng" algn="ctr">
              <a:solidFill>
                <a:srgbClr val="F9423A">
                  <a:hueOff val="4652584"/>
                  <a:satOff val="2955"/>
                  <a:lumOff val="-15392"/>
                  <a:alphaOff val="0"/>
                </a:srgbClr>
              </a:solidFill>
              <a:prstDash val="solid"/>
            </a:ln>
            <a:effectLst/>
          </p:spPr>
        </p:sp>
        <p:sp>
          <p:nvSpPr>
            <p:cNvPr id="34" name="Puolivapaa piirto 33"/>
            <p:cNvSpPr/>
            <p:nvPr/>
          </p:nvSpPr>
          <p:spPr>
            <a:xfrm>
              <a:off x="3975952" y="2017095"/>
              <a:ext cx="1445551" cy="1267110"/>
            </a:xfrm>
            <a:custGeom>
              <a:avLst/>
              <a:gdLst>
                <a:gd name="connsiteX0" fmla="*/ 0 w 1445551"/>
                <a:gd name="connsiteY0" fmla="*/ 0 h 1267110"/>
                <a:gd name="connsiteX1" fmla="*/ 1445551 w 1445551"/>
                <a:gd name="connsiteY1" fmla="*/ 0 h 1267110"/>
                <a:gd name="connsiteX2" fmla="*/ 1445551 w 1445551"/>
                <a:gd name="connsiteY2" fmla="*/ 1267110 h 1267110"/>
                <a:gd name="connsiteX3" fmla="*/ 0 w 1445551"/>
                <a:gd name="connsiteY3" fmla="*/ 1267110 h 1267110"/>
                <a:gd name="connsiteX4" fmla="*/ 0 w 1445551"/>
                <a:gd name="connsiteY4" fmla="*/ 0 h 126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51" h="1267110">
                  <a:moveTo>
                    <a:pt x="0" y="0"/>
                  </a:moveTo>
                  <a:lnTo>
                    <a:pt x="1445551" y="0"/>
                  </a:lnTo>
                  <a:lnTo>
                    <a:pt x="1445551" y="1267110"/>
                  </a:lnTo>
                  <a:lnTo>
                    <a:pt x="0" y="1267110"/>
                  </a:lnTo>
                  <a:lnTo>
                    <a:pt x="0" y="0"/>
                  </a:lnTo>
                  <a:close/>
                </a:path>
              </a:pathLst>
            </a:custGeom>
            <a:noFill/>
            <a:ln>
              <a:noFill/>
            </a:ln>
            <a:effectLst/>
          </p:spPr>
          <p:txBody>
            <a:bodyPr spcFirstLastPara="0" vert="horz" wrap="square" lIns="41910" tIns="41910" rIns="41910" bIns="41910"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1" i="0" u="none" strike="noStrike" kern="0" cap="none" spc="0" normalizeH="0" baseline="0" noProof="0" dirty="0" err="1" smtClean="0">
                  <a:ln>
                    <a:noFill/>
                  </a:ln>
                  <a:solidFill>
                    <a:srgbClr val="000000">
                      <a:hueOff val="0"/>
                      <a:satOff val="0"/>
                      <a:lumOff val="0"/>
                      <a:alphaOff val="0"/>
                    </a:srgbClr>
                  </a:solidFill>
                  <a:effectLst/>
                  <a:uLnTx/>
                  <a:uFillTx/>
                  <a:latin typeface="Arial"/>
                  <a:ea typeface="+mn-ea"/>
                  <a:cs typeface="+mn-cs"/>
                </a:rPr>
                <a:t>Digiboosti</a:t>
              </a:r>
              <a:endParaRPr kumimoji="0" lang="fi-FI" sz="1400" b="1"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endParaRPr>
            </a:p>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50 000 €</a:t>
              </a:r>
            </a:p>
          </p:txBody>
        </p:sp>
        <p:sp>
          <p:nvSpPr>
            <p:cNvPr id="35" name="L-muoto 34"/>
            <p:cNvSpPr/>
            <p:nvPr/>
          </p:nvSpPr>
          <p:spPr>
            <a:xfrm rot="5400000">
              <a:off x="5039249" y="1967757"/>
              <a:ext cx="2696190" cy="1601176"/>
            </a:xfrm>
            <a:prstGeom prst="corner">
              <a:avLst>
                <a:gd name="adj1" fmla="val 7962"/>
                <a:gd name="adj2" fmla="val 7522"/>
              </a:avLst>
            </a:prstGeom>
            <a:solidFill>
              <a:srgbClr val="F9423A">
                <a:hueOff val="6978875"/>
                <a:satOff val="4433"/>
                <a:lumOff val="-23088"/>
                <a:alphaOff val="0"/>
              </a:srgbClr>
            </a:solidFill>
            <a:ln w="25400" cap="flat" cmpd="sng" algn="ctr">
              <a:solidFill>
                <a:srgbClr val="F9423A">
                  <a:hueOff val="6978875"/>
                  <a:satOff val="4433"/>
                  <a:lumOff val="-23088"/>
                  <a:alphaOff val="0"/>
                </a:srgbClr>
              </a:solidFill>
              <a:prstDash val="solid"/>
            </a:ln>
            <a:effectLst/>
          </p:spPr>
        </p:sp>
        <p:sp>
          <p:nvSpPr>
            <p:cNvPr id="36" name="Puolivapaa piirto 35"/>
            <p:cNvSpPr/>
            <p:nvPr/>
          </p:nvSpPr>
          <p:spPr>
            <a:xfrm>
              <a:off x="5745590" y="1579197"/>
              <a:ext cx="1445551" cy="1267110"/>
            </a:xfrm>
            <a:custGeom>
              <a:avLst/>
              <a:gdLst>
                <a:gd name="connsiteX0" fmla="*/ 0 w 1445551"/>
                <a:gd name="connsiteY0" fmla="*/ 0 h 1267110"/>
                <a:gd name="connsiteX1" fmla="*/ 1445551 w 1445551"/>
                <a:gd name="connsiteY1" fmla="*/ 0 h 1267110"/>
                <a:gd name="connsiteX2" fmla="*/ 1445551 w 1445551"/>
                <a:gd name="connsiteY2" fmla="*/ 1267110 h 1267110"/>
                <a:gd name="connsiteX3" fmla="*/ 0 w 1445551"/>
                <a:gd name="connsiteY3" fmla="*/ 1267110 h 1267110"/>
                <a:gd name="connsiteX4" fmla="*/ 0 w 1445551"/>
                <a:gd name="connsiteY4" fmla="*/ 0 h 126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51" h="1267110">
                  <a:moveTo>
                    <a:pt x="0" y="0"/>
                  </a:moveTo>
                  <a:lnTo>
                    <a:pt x="1445551" y="0"/>
                  </a:lnTo>
                  <a:lnTo>
                    <a:pt x="1445551" y="1267110"/>
                  </a:lnTo>
                  <a:lnTo>
                    <a:pt x="0" y="1267110"/>
                  </a:lnTo>
                  <a:lnTo>
                    <a:pt x="0" y="0"/>
                  </a:lnTo>
                  <a:close/>
                </a:path>
              </a:pathLst>
            </a:custGeom>
            <a:noFill/>
            <a:ln>
              <a:noFill/>
            </a:ln>
            <a:effectLst/>
          </p:spPr>
          <p:txBody>
            <a:bodyPr spcFirstLastPara="0" vert="horz" wrap="square" lIns="41910" tIns="41910" rIns="41910" bIns="41910"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1"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Tempo ja Kiito </a:t>
              </a:r>
              <a: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 kansainväliseen kasvuun</a:t>
              </a:r>
              <a:b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br>
              <a: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50 000 / </a:t>
              </a:r>
              <a:b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br>
              <a:r>
                <a:rPr kumimoji="0" lang="fi-FI" sz="1400" b="0" i="0" u="none" strike="noStrike" kern="0" cap="none" spc="0" normalizeH="0" baseline="0" noProof="0" dirty="0" smtClean="0">
                  <a:ln>
                    <a:noFill/>
                  </a:ln>
                  <a:solidFill>
                    <a:srgbClr val="000000">
                      <a:hueOff val="0"/>
                      <a:satOff val="0"/>
                      <a:lumOff val="0"/>
                      <a:alphaOff val="0"/>
                    </a:srgbClr>
                  </a:solidFill>
                  <a:effectLst/>
                  <a:uLnTx/>
                  <a:uFillTx/>
                  <a:latin typeface="Arial"/>
                  <a:ea typeface="+mn-ea"/>
                  <a:cs typeface="+mn-cs"/>
                </a:rPr>
                <a:t>100 000 €</a:t>
              </a:r>
            </a:p>
          </p:txBody>
        </p:sp>
        <p:sp>
          <p:nvSpPr>
            <p:cNvPr id="37" name="L-muoto 36"/>
            <p:cNvSpPr/>
            <p:nvPr/>
          </p:nvSpPr>
          <p:spPr>
            <a:xfrm rot="5400000">
              <a:off x="6589936" y="1748807"/>
              <a:ext cx="3134090" cy="1601176"/>
            </a:xfrm>
            <a:prstGeom prst="corner">
              <a:avLst>
                <a:gd name="adj1" fmla="val 6674"/>
                <a:gd name="adj2" fmla="val 7522"/>
              </a:avLst>
            </a:prstGeom>
            <a:solidFill>
              <a:srgbClr val="F9423A">
                <a:hueOff val="9305167"/>
                <a:satOff val="5911"/>
                <a:lumOff val="-30784"/>
                <a:alphaOff val="0"/>
              </a:srgbClr>
            </a:solidFill>
            <a:ln w="25400" cap="flat" cmpd="sng" algn="ctr">
              <a:solidFill>
                <a:srgbClr val="F9423A">
                  <a:hueOff val="9305167"/>
                  <a:satOff val="5911"/>
                  <a:lumOff val="-30784"/>
                  <a:alphaOff val="0"/>
                </a:srgbClr>
              </a:solidFill>
              <a:prstDash val="solid"/>
            </a:ln>
            <a:effectLst/>
          </p:spPr>
        </p:sp>
        <p:sp>
          <p:nvSpPr>
            <p:cNvPr id="38" name="Puolivapaa piirto 37"/>
            <p:cNvSpPr/>
            <p:nvPr/>
          </p:nvSpPr>
          <p:spPr>
            <a:xfrm>
              <a:off x="7515227" y="1141298"/>
              <a:ext cx="1445551" cy="1267110"/>
            </a:xfrm>
            <a:custGeom>
              <a:avLst/>
              <a:gdLst>
                <a:gd name="connsiteX0" fmla="*/ 0 w 1445551"/>
                <a:gd name="connsiteY0" fmla="*/ 0 h 1267110"/>
                <a:gd name="connsiteX1" fmla="*/ 1445551 w 1445551"/>
                <a:gd name="connsiteY1" fmla="*/ 0 h 1267110"/>
                <a:gd name="connsiteX2" fmla="*/ 1445551 w 1445551"/>
                <a:gd name="connsiteY2" fmla="*/ 1267110 h 1267110"/>
                <a:gd name="connsiteX3" fmla="*/ 0 w 1445551"/>
                <a:gd name="connsiteY3" fmla="*/ 1267110 h 1267110"/>
                <a:gd name="connsiteX4" fmla="*/ 0 w 1445551"/>
                <a:gd name="connsiteY4" fmla="*/ 0 h 126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51" h="1267110">
                  <a:moveTo>
                    <a:pt x="0" y="0"/>
                  </a:moveTo>
                  <a:lnTo>
                    <a:pt x="1445551" y="0"/>
                  </a:lnTo>
                  <a:lnTo>
                    <a:pt x="1445551" y="1267110"/>
                  </a:lnTo>
                  <a:lnTo>
                    <a:pt x="0" y="1267110"/>
                  </a:lnTo>
                  <a:lnTo>
                    <a:pt x="0" y="0"/>
                  </a:lnTo>
                  <a:close/>
                </a:path>
              </a:pathLst>
            </a:custGeom>
            <a:noFill/>
            <a:ln>
              <a:noFill/>
            </a:ln>
            <a:effectLst/>
          </p:spPr>
          <p:txBody>
            <a:bodyPr spcFirstLastPara="0" vert="horz" wrap="square" lIns="41910" tIns="41910" rIns="41910" bIns="41910" numCol="1" spcCol="1270" anchor="t" anchorCtr="0">
              <a:noAutofit/>
            </a:bodyPr>
            <a:lstStyle/>
            <a:p>
              <a:pPr marL="0" marR="0" lvl="0" indent="0" defTabSz="488950" eaLnBrk="1" fontAlgn="auto" latinLnBrk="0" hangingPunct="1">
                <a:lnSpc>
                  <a:spcPct val="90000"/>
                </a:lnSpc>
                <a:spcBef>
                  <a:spcPct val="0"/>
                </a:spcBef>
                <a:spcAft>
                  <a:spcPct val="35000"/>
                </a:spcAft>
                <a:buClrTx/>
                <a:buSzTx/>
                <a:buFontTx/>
                <a:buNone/>
                <a:tabLst/>
                <a:defRPr/>
              </a:pPr>
              <a:r>
                <a:rPr kumimoji="0" lang="fi-FI" sz="1400" b="1" i="0" u="none" strike="noStrike" kern="0" cap="none" spc="0" normalizeH="0" baseline="0" noProof="0" dirty="0" smtClean="0">
                  <a:ln>
                    <a:noFill/>
                  </a:ln>
                  <a:solidFill>
                    <a:srgbClr val="00B050"/>
                  </a:solidFill>
                  <a:effectLst/>
                  <a:uLnTx/>
                  <a:uFillTx/>
                  <a:latin typeface="Arial"/>
                  <a:ea typeface="+mn-ea"/>
                  <a:cs typeface="+mn-cs"/>
                </a:rPr>
                <a:t>TAVOITE</a:t>
              </a:r>
              <a:r>
                <a:rPr kumimoji="0" lang="fi-FI" sz="1400" b="1" i="0" u="none" strike="noStrike" kern="0" cap="none" spc="0" normalizeH="0" baseline="0" noProof="0" dirty="0" smtClean="0">
                  <a:ln>
                    <a:noFill/>
                  </a:ln>
                  <a:solidFill>
                    <a:srgbClr val="00965E">
                      <a:lumMod val="75000"/>
                    </a:srgbClr>
                  </a:solidFill>
                  <a:effectLst/>
                  <a:uLnTx/>
                  <a:uFillTx/>
                  <a:latin typeface="Arial"/>
                  <a:ea typeface="+mn-ea"/>
                  <a:cs typeface="+mn-cs"/>
                </a:rPr>
                <a:t/>
              </a:r>
              <a:br>
                <a:rPr kumimoji="0" lang="fi-FI" sz="1400" b="1" i="0" u="none" strike="noStrike" kern="0" cap="none" spc="0" normalizeH="0" baseline="0" noProof="0" dirty="0" smtClean="0">
                  <a:ln>
                    <a:noFill/>
                  </a:ln>
                  <a:solidFill>
                    <a:srgbClr val="00965E">
                      <a:lumMod val="75000"/>
                    </a:srgbClr>
                  </a:solidFill>
                  <a:effectLst/>
                  <a:uLnTx/>
                  <a:uFillTx/>
                  <a:latin typeface="Arial"/>
                  <a:ea typeface="+mn-ea"/>
                  <a:cs typeface="+mn-cs"/>
                </a:rPr>
              </a:br>
              <a:r>
                <a:rPr kumimoji="0" lang="fi-FI" sz="1400" b="1" i="0" u="none" strike="noStrike" kern="0" cap="none" spc="0" normalizeH="0" baseline="0" noProof="0" dirty="0" smtClean="0">
                  <a:ln>
                    <a:noFill/>
                  </a:ln>
                  <a:solidFill>
                    <a:srgbClr val="00965E">
                      <a:lumMod val="75000"/>
                    </a:srgbClr>
                  </a:solidFill>
                  <a:effectLst/>
                  <a:uLnTx/>
                  <a:uFillTx/>
                  <a:latin typeface="Arial"/>
                  <a:ea typeface="+mn-ea"/>
                  <a:cs typeface="+mn-cs"/>
                </a:rPr>
                <a:t/>
              </a:r>
              <a:br>
                <a:rPr kumimoji="0" lang="fi-FI" sz="1400" b="1" i="0" u="none" strike="noStrike" kern="0" cap="none" spc="0" normalizeH="0" baseline="0" noProof="0" dirty="0" smtClean="0">
                  <a:ln>
                    <a:noFill/>
                  </a:ln>
                  <a:solidFill>
                    <a:srgbClr val="00965E">
                      <a:lumMod val="75000"/>
                    </a:srgbClr>
                  </a:solidFill>
                  <a:effectLst/>
                  <a:uLnTx/>
                  <a:uFillTx/>
                  <a:latin typeface="Arial"/>
                  <a:ea typeface="+mn-ea"/>
                  <a:cs typeface="+mn-cs"/>
                </a:rPr>
              </a:br>
              <a:r>
                <a:rPr kumimoji="0" lang="fi-FI" sz="1400" b="1" i="0" u="none" strike="noStrike" kern="0" cap="none" spc="0" normalizeH="0" baseline="0" noProof="0" dirty="0" smtClean="0">
                  <a:ln>
                    <a:noFill/>
                  </a:ln>
                  <a:solidFill>
                    <a:srgbClr val="00B050"/>
                  </a:solidFill>
                  <a:effectLst/>
                  <a:uLnTx/>
                  <a:uFillTx/>
                  <a:latin typeface="Arial"/>
                  <a:ea typeface="+mn-ea"/>
                  <a:cs typeface="+mn-cs"/>
                </a:rPr>
                <a:t>Yrityksen </a:t>
              </a:r>
              <a:br>
                <a:rPr kumimoji="0" lang="fi-FI" sz="1400" b="1" i="0" u="none" strike="noStrike" kern="0" cap="none" spc="0" normalizeH="0" baseline="0" noProof="0" dirty="0" smtClean="0">
                  <a:ln>
                    <a:noFill/>
                  </a:ln>
                  <a:solidFill>
                    <a:srgbClr val="00B050"/>
                  </a:solidFill>
                  <a:effectLst/>
                  <a:uLnTx/>
                  <a:uFillTx/>
                  <a:latin typeface="Arial"/>
                  <a:ea typeface="+mn-ea"/>
                  <a:cs typeface="+mn-cs"/>
                </a:rPr>
              </a:br>
              <a:r>
                <a:rPr kumimoji="0" lang="fi-FI" sz="1400" b="1" i="0" u="none" strike="noStrike" kern="0" cap="none" spc="0" normalizeH="0" baseline="0" noProof="0" dirty="0" err="1" smtClean="0">
                  <a:ln>
                    <a:noFill/>
                  </a:ln>
                  <a:solidFill>
                    <a:srgbClr val="00B050"/>
                  </a:solidFill>
                  <a:effectLst/>
                  <a:uLnTx/>
                  <a:uFillTx/>
                  <a:latin typeface="Arial"/>
                  <a:ea typeface="+mn-ea"/>
                  <a:cs typeface="+mn-cs"/>
                </a:rPr>
                <a:t>kv</a:t>
              </a:r>
              <a:r>
                <a:rPr kumimoji="0" lang="fi-FI" sz="1400" b="1" i="0" u="none" strike="noStrike" kern="0" cap="none" spc="0" normalizeH="0" baseline="0" noProof="0" dirty="0" smtClean="0">
                  <a:ln>
                    <a:noFill/>
                  </a:ln>
                  <a:solidFill>
                    <a:srgbClr val="00B050"/>
                  </a:solidFill>
                  <a:effectLst/>
                  <a:uLnTx/>
                  <a:uFillTx/>
                  <a:latin typeface="Arial"/>
                  <a:ea typeface="+mn-ea"/>
                  <a:cs typeface="+mn-cs"/>
                </a:rPr>
                <a:t>-kasvu ja uudistuminen innovaatio-toiminnalla</a:t>
              </a:r>
            </a:p>
          </p:txBody>
        </p:sp>
        <p:sp>
          <p:nvSpPr>
            <p:cNvPr id="39" name="Pyöristetty kuvatekstisuorakulmio 38"/>
            <p:cNvSpPr/>
            <p:nvPr/>
          </p:nvSpPr>
          <p:spPr>
            <a:xfrm>
              <a:off x="395535" y="1877601"/>
              <a:ext cx="1451090" cy="718220"/>
            </a:xfrm>
            <a:prstGeom prst="wedgeRoundRectCallout">
              <a:avLst>
                <a:gd name="adj1" fmla="val 75884"/>
                <a:gd name="adj2" fmla="val 48014"/>
                <a:gd name="adj3" fmla="val 16667"/>
              </a:avLst>
            </a:prstGeom>
            <a:solidFill>
              <a:srgbClr val="FFA300"/>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smtClean="0">
                  <a:ln>
                    <a:noFill/>
                  </a:ln>
                  <a:solidFill>
                    <a:srgbClr val="FFFFFF"/>
                  </a:solidFill>
                  <a:effectLst/>
                  <a:uLnTx/>
                  <a:uFillTx/>
                  <a:latin typeface="Arial"/>
                  <a:ea typeface="+mn-ea"/>
                  <a:cs typeface="+mn-cs"/>
                </a:rPr>
                <a:t>Vähintään neljän pk-yrityksen ryhmälle</a:t>
              </a:r>
              <a:endParaRPr kumimoji="0" lang="fi-FI" sz="1200" b="0" i="0" u="none" strike="noStrike" kern="0" cap="none" spc="0" normalizeH="0" baseline="0" noProof="0" dirty="0" smtClean="0">
                <a:ln>
                  <a:noFill/>
                </a:ln>
                <a:solidFill>
                  <a:srgbClr val="FFFFFF"/>
                </a:solidFill>
                <a:effectLst/>
                <a:uLnTx/>
                <a:uFillTx/>
                <a:latin typeface="Arial"/>
                <a:ea typeface="+mn-ea"/>
                <a:cs typeface="+mn-cs"/>
              </a:endParaRPr>
            </a:p>
          </p:txBody>
        </p:sp>
      </p:grpSp>
      <p:sp>
        <p:nvSpPr>
          <p:cNvPr id="2" name="Päivämäärän paikkamerkki 1"/>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3" name="Alatunnisteen paikkamerkki 2"/>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pic>
        <p:nvPicPr>
          <p:cNvPr id="40" name="Kuva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544" y="68794"/>
            <a:ext cx="1244901" cy="742950"/>
          </a:xfrm>
          <a:prstGeom prst="rect">
            <a:avLst/>
          </a:prstGeom>
        </p:spPr>
      </p:pic>
    </p:spTree>
    <p:extLst>
      <p:ext uri="{BB962C8B-B14F-4D97-AF65-F5344CB8AC3E}">
        <p14:creationId xmlns:p14="http://schemas.microsoft.com/office/powerpoint/2010/main" val="1293814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tsikko 1"/>
          <p:cNvSpPr txBox="1">
            <a:spLocks/>
          </p:cNvSpPr>
          <p:nvPr/>
        </p:nvSpPr>
        <p:spPr>
          <a:xfrm>
            <a:off x="384589" y="235425"/>
            <a:ext cx="7848000" cy="8892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altLang="fi-FI" sz="2400" dirty="0" smtClean="0">
                <a:latin typeface="Arial" charset="0"/>
                <a:cs typeface="Arial" charset="0"/>
              </a:rPr>
              <a:t>Tekesin ohjelmat ja Team Finland -ohjelmat</a:t>
            </a:r>
          </a:p>
        </p:txBody>
      </p:sp>
      <p:sp>
        <p:nvSpPr>
          <p:cNvPr id="17" name="Pyöristetty suorakulmio 16"/>
          <p:cNvSpPr/>
          <p:nvPr/>
        </p:nvSpPr>
        <p:spPr>
          <a:xfrm>
            <a:off x="4687627" y="918951"/>
            <a:ext cx="2024579" cy="3597016"/>
          </a:xfrm>
          <a:prstGeom prst="roundRect">
            <a:avLst>
              <a:gd name="adj" fmla="val 8233"/>
            </a:avLst>
          </a:prstGeom>
          <a:ln>
            <a:solidFill>
              <a:srgbClr val="D92B93"/>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Arial"/>
              <a:ea typeface="+mn-ea"/>
              <a:cs typeface="+mn-cs"/>
            </a:endParaRPr>
          </a:p>
        </p:txBody>
      </p:sp>
      <p:sp>
        <p:nvSpPr>
          <p:cNvPr id="18" name="Tekstikehys 5"/>
          <p:cNvSpPr txBox="1"/>
          <p:nvPr/>
        </p:nvSpPr>
        <p:spPr>
          <a:xfrm>
            <a:off x="4881377" y="1103202"/>
            <a:ext cx="1746116" cy="252376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srgbClr val="D92B93"/>
                </a:solidFill>
                <a:effectLst/>
                <a:uLnTx/>
                <a:uFillTx/>
                <a:latin typeface="Arial"/>
                <a:ea typeface="+mn-ea"/>
                <a:cs typeface="Arial" charset="0"/>
              </a:rPr>
              <a:t>Hyvinvointi ja terveys</a:t>
            </a:r>
            <a:endParaRPr kumimoji="0" lang="fi-FI" sz="1400" b="0" i="0" u="none" strike="noStrike" kern="1200" cap="none" spc="0" normalizeH="0" baseline="0" noProof="0" dirty="0" smtClean="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Terveyttä biteistä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2014–2018</a:t>
            </a: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Fiiliksestä fyrkkaa  </a:t>
            </a:r>
            <a:r>
              <a:rPr kumimoji="0" lang="fi-FI" sz="1200" b="0" i="0" u="none" strike="noStrike" kern="1200" cap="none" spc="0" normalizeH="0" baseline="0" noProof="0" dirty="0" smtClean="0">
                <a:ln>
                  <a:noFill/>
                </a:ln>
                <a:solidFill>
                  <a:srgbClr val="000000"/>
                </a:solidFill>
                <a:effectLst/>
                <a:uLnTx/>
                <a:uFillTx/>
                <a:latin typeface="Arial"/>
                <a:ea typeface="+mn-ea"/>
              </a:rPr>
              <a:t>Liiketoimintaa </a:t>
            </a:r>
            <a:r>
              <a:rPr kumimoji="0" lang="fi-FI" sz="1200" b="0" i="0" u="none" strike="noStrike" kern="1200" cap="none" spc="0" normalizeH="0" baseline="0" noProof="0" dirty="0">
                <a:ln>
                  <a:noFill/>
                </a:ln>
                <a:solidFill>
                  <a:srgbClr val="000000"/>
                </a:solidFill>
                <a:effectLst/>
                <a:uLnTx/>
                <a:uFillTx/>
                <a:latin typeface="Arial"/>
                <a:ea typeface="+mn-ea"/>
              </a:rPr>
              <a:t>tietoa, tunnetta ja teknologiaa </a:t>
            </a:r>
            <a:r>
              <a:rPr kumimoji="0" lang="fi-FI" sz="1200" b="0" i="0" u="none" strike="noStrike" kern="1200" cap="none" spc="0" normalizeH="0" baseline="0" noProof="0" dirty="0" smtClean="0">
                <a:ln>
                  <a:noFill/>
                </a:ln>
                <a:solidFill>
                  <a:srgbClr val="000000"/>
                </a:solidFill>
                <a:effectLst/>
                <a:uLnTx/>
                <a:uFillTx/>
                <a:latin typeface="Arial"/>
                <a:ea typeface="+mn-ea"/>
              </a:rPr>
              <a:t>yhdistämällä</a:t>
            </a: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2012–2018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1" name="Pyöristetty suorakulmio 20"/>
          <p:cNvSpPr/>
          <p:nvPr/>
        </p:nvSpPr>
        <p:spPr>
          <a:xfrm>
            <a:off x="6809573" y="918951"/>
            <a:ext cx="2024579" cy="3597016"/>
          </a:xfrm>
          <a:prstGeom prst="roundRect">
            <a:avLst>
              <a:gd name="adj" fmla="val 8233"/>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Arial"/>
              <a:ea typeface="+mn-ea"/>
              <a:cs typeface="+mn-cs"/>
            </a:endParaRPr>
          </a:p>
        </p:txBody>
      </p:sp>
      <p:sp>
        <p:nvSpPr>
          <p:cNvPr id="22" name="Tekstikehys 8"/>
          <p:cNvSpPr txBox="1"/>
          <p:nvPr/>
        </p:nvSpPr>
        <p:spPr>
          <a:xfrm>
            <a:off x="6937147" y="1110669"/>
            <a:ext cx="1701229" cy="267765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srgbClr val="0085CA"/>
                </a:solidFill>
                <a:effectLst/>
                <a:uLnTx/>
                <a:uFillTx/>
                <a:latin typeface="Arial"/>
                <a:ea typeface="+mn-ea"/>
                <a:cs typeface="Arial" charset="0"/>
              </a:rPr>
              <a:t>Uudet </a:t>
            </a:r>
            <a:r>
              <a:rPr kumimoji="0" lang="fi-FI" sz="1400" b="1" i="0" u="none" strike="noStrike" kern="1200" cap="none" spc="0" normalizeH="0" baseline="0" noProof="0" dirty="0" err="1" smtClean="0">
                <a:ln>
                  <a:noFill/>
                </a:ln>
                <a:solidFill>
                  <a:srgbClr val="0085CA"/>
                </a:solidFill>
                <a:effectLst/>
                <a:uLnTx/>
                <a:uFillTx/>
                <a:latin typeface="Arial"/>
                <a:ea typeface="+mn-ea"/>
                <a:cs typeface="Arial" charset="0"/>
              </a:rPr>
              <a:t>liiketoiminta-ekosysteemit</a:t>
            </a:r>
            <a:r>
              <a:rPr kumimoji="0" lang="fi-FI" sz="1400" b="1" i="0" u="none" strike="noStrike" kern="1200" cap="none" spc="0" normalizeH="0" baseline="0" noProof="0" dirty="0" smtClean="0">
                <a:ln>
                  <a:noFill/>
                </a:ln>
                <a:solidFill>
                  <a:srgbClr val="0085CA"/>
                </a:solidFill>
                <a:effectLst/>
                <a:uLnTx/>
                <a:uFillTx/>
                <a:latin typeface="Arial"/>
                <a:ea typeface="+mn-ea"/>
                <a:cs typeface="Arial" charset="0"/>
              </a:rPr>
              <a:t> ja markkinoille vienti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BEAM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Business with </a:t>
            </a:r>
            <a:r>
              <a:rPr kumimoji="0" lang="fi-FI" sz="1200" b="0" i="0" u="none" strike="noStrike" kern="1200" cap="none" spc="0" normalizeH="0" baseline="0" noProof="0" dirty="0" err="1" smtClean="0">
                <a:ln>
                  <a:noFill/>
                </a:ln>
                <a:solidFill>
                  <a:srgbClr val="000000"/>
                </a:solidFill>
                <a:effectLst/>
                <a:uLnTx/>
                <a:uFillTx/>
                <a:latin typeface="Arial"/>
                <a:ea typeface="+mn-ea"/>
                <a:cs typeface="Arial" charset="0"/>
              </a:rPr>
              <a:t>Impact</a:t>
            </a: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2015–2019</a:t>
            </a: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Innovatiiviset kaupungit INKA  2014–2020 </a:t>
            </a:r>
          </a:p>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Huippuostajat</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2013–2016</a:t>
            </a: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3" name="Picture 3" descr="C:\Users\mah\Pictures\ikoneita\ekosysteemit_pl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024" y="3859643"/>
            <a:ext cx="1201217" cy="945959"/>
          </a:xfrm>
          <a:prstGeom prst="rect">
            <a:avLst/>
          </a:prstGeom>
          <a:noFill/>
          <a:extLst>
            <a:ext uri="{909E8E84-426E-40DD-AFC4-6F175D3DCCD1}">
              <a14:hiddenFill xmlns:a14="http://schemas.microsoft.com/office/drawing/2010/main">
                <a:solidFill>
                  <a:srgbClr val="FFFFFF"/>
                </a:solidFill>
              </a14:hiddenFill>
            </a:ext>
          </a:extLst>
        </p:spPr>
      </p:pic>
      <p:sp>
        <p:nvSpPr>
          <p:cNvPr id="27" name="Pyöristetty suorakulmio 26"/>
          <p:cNvSpPr/>
          <p:nvPr/>
        </p:nvSpPr>
        <p:spPr>
          <a:xfrm>
            <a:off x="443737" y="918951"/>
            <a:ext cx="2024579" cy="3597016"/>
          </a:xfrm>
          <a:prstGeom prst="roundRect">
            <a:avLst>
              <a:gd name="adj" fmla="val 8233"/>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Arial"/>
              <a:ea typeface="+mn-ea"/>
              <a:cs typeface="+mn-cs"/>
            </a:endParaRPr>
          </a:p>
        </p:txBody>
      </p:sp>
      <p:sp>
        <p:nvSpPr>
          <p:cNvPr id="28" name="Tekstikehys 6"/>
          <p:cNvSpPr txBox="1"/>
          <p:nvPr/>
        </p:nvSpPr>
        <p:spPr>
          <a:xfrm>
            <a:off x="588127" y="970274"/>
            <a:ext cx="1706833" cy="363176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97D700">
                    <a:lumMod val="75000"/>
                  </a:srgbClr>
                </a:solidFill>
                <a:effectLst/>
                <a:uLnTx/>
                <a:uFillTx/>
                <a:latin typeface="Arial"/>
                <a:ea typeface="+mn-ea"/>
                <a:cs typeface="Arial" charset="0"/>
              </a:rPr>
              <a:t> </a:t>
            </a:r>
            <a:r>
              <a:rPr kumimoji="0" lang="fi-FI" sz="1400" b="0" i="0" u="none" strike="noStrike" kern="1200" cap="none" spc="0" normalizeH="0" baseline="0" noProof="0" dirty="0" smtClean="0">
                <a:ln>
                  <a:noFill/>
                </a:ln>
                <a:solidFill>
                  <a:srgbClr val="97D700">
                    <a:lumMod val="75000"/>
                  </a:srgbClr>
                </a:solidFill>
                <a:effectLst/>
                <a:uLnTx/>
                <a:uFillTx/>
                <a:latin typeface="Arial"/>
                <a:ea typeface="+mn-ea"/>
                <a:cs typeface="Arial" charset="0"/>
              </a:rPr>
              <a:t>    </a:t>
            </a:r>
            <a:r>
              <a:rPr kumimoji="0" lang="fi-FI" sz="1400" b="1" i="0" u="none" strike="noStrike" kern="1200" cap="none" spc="0" normalizeH="0" baseline="0" noProof="0" dirty="0" smtClean="0">
                <a:ln>
                  <a:noFill/>
                </a:ln>
                <a:solidFill>
                  <a:srgbClr val="97D700">
                    <a:lumMod val="75000"/>
                  </a:srgbClr>
                </a:solidFill>
                <a:effectLst/>
                <a:uLnTx/>
                <a:uFillTx/>
                <a:latin typeface="Arial"/>
                <a:ea typeface="+mn-ea"/>
                <a:cs typeface="Arial" charset="0"/>
              </a:rPr>
              <a:t>Biotalous ja </a:t>
            </a:r>
            <a:br>
              <a:rPr kumimoji="0" lang="fi-FI" sz="1400" b="1" i="0" u="none" strike="noStrike" kern="1200" cap="none" spc="0" normalizeH="0" baseline="0" noProof="0" dirty="0" smtClean="0">
                <a:ln>
                  <a:noFill/>
                </a:ln>
                <a:solidFill>
                  <a:srgbClr val="97D700">
                    <a:lumMod val="75000"/>
                  </a:srgbClr>
                </a:solidFill>
                <a:effectLst/>
                <a:uLnTx/>
                <a:uFillTx/>
                <a:latin typeface="Arial"/>
                <a:ea typeface="+mn-ea"/>
                <a:cs typeface="Arial" charset="0"/>
              </a:rPr>
            </a:br>
            <a:r>
              <a:rPr kumimoji="0" lang="fi-FI" sz="1400" b="1" i="0" u="none" strike="noStrike" kern="1200" cap="none" spc="0" normalizeH="0" baseline="0" noProof="0" dirty="0" smtClean="0">
                <a:ln>
                  <a:noFill/>
                </a:ln>
                <a:solidFill>
                  <a:srgbClr val="97D700">
                    <a:lumMod val="75000"/>
                  </a:srgbClr>
                </a:solidFill>
                <a:effectLst/>
                <a:uLnTx/>
                <a:uFillTx/>
                <a:latin typeface="Arial"/>
                <a:ea typeface="+mn-ea"/>
                <a:cs typeface="Arial" charset="0"/>
              </a:rPr>
              <a:t>     </a:t>
            </a:r>
            <a:r>
              <a:rPr kumimoji="0" lang="fi-FI" sz="1400" b="1" i="0" u="none" strike="noStrike" kern="1200" cap="none" spc="0" normalizeH="0" baseline="0" noProof="0" dirty="0" err="1" smtClean="0">
                <a:ln>
                  <a:noFill/>
                </a:ln>
                <a:solidFill>
                  <a:srgbClr val="97D700">
                    <a:lumMod val="75000"/>
                  </a:srgbClr>
                </a:solidFill>
                <a:effectLst/>
                <a:uLnTx/>
                <a:uFillTx/>
                <a:latin typeface="Arial"/>
                <a:ea typeface="+mn-ea"/>
                <a:cs typeface="Arial" charset="0"/>
              </a:rPr>
              <a:t>cleantech</a:t>
            </a: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Arktiset meret</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2013-2017</a:t>
            </a:r>
          </a:p>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Green Mining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Huomaamaton ja älykäs kaivos </a:t>
            </a:r>
            <a:r>
              <a:rPr kumimoji="0" lang="fi-FI" sz="1200" b="0" i="0" u="none" strike="noStrike" kern="1200" cap="none" spc="0" normalizeH="0" baseline="0" noProof="0" dirty="0">
                <a:ln>
                  <a:noFill/>
                </a:ln>
                <a:solidFill>
                  <a:srgbClr val="000000"/>
                </a:solidFill>
                <a:effectLst/>
                <a:uLnTx/>
                <a:uFillTx/>
                <a:latin typeface="Arial"/>
                <a:ea typeface="+mn-ea"/>
                <a:cs typeface="Arial" charset="0"/>
              </a:rPr>
              <a:t/>
            </a:r>
            <a:br>
              <a:rPr kumimoji="0" lang="fi-FI" sz="1200" b="0" i="0" u="none" strike="noStrike" kern="1200" cap="none" spc="0" normalizeH="0" baseline="0" noProof="0" dirty="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2011–2016</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Team Finland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-ohjelmat:</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err="1" smtClean="0">
                <a:ln>
                  <a:noFill/>
                </a:ln>
                <a:solidFill>
                  <a:srgbClr val="000000"/>
                </a:solidFill>
                <a:effectLst/>
                <a:uLnTx/>
                <a:uFillTx/>
                <a:latin typeface="Arial"/>
                <a:ea typeface="+mn-ea"/>
                <a:cs typeface="Arial" charset="0"/>
              </a:rPr>
              <a:t>BioNets</a:t>
            </a: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b="0" i="0" u="none" strike="noStrike" kern="1200" cap="none" spc="0" normalizeH="0" baseline="0" noProof="0" dirty="0" smtClean="0">
              <a:ln>
                <a:noFill/>
              </a:ln>
              <a:solidFill>
                <a:srgbClr val="000000"/>
              </a:solidFill>
              <a:effectLst/>
              <a:uLnTx/>
              <a:uFillTx/>
              <a:latin typeface="Arial"/>
              <a:ea typeface="+mn-ea"/>
              <a:cs typeface="Arial" charset="0"/>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dirty="0" err="1" smtClean="0">
                <a:ln>
                  <a:noFill/>
                </a:ln>
                <a:solidFill>
                  <a:srgbClr val="000000"/>
                </a:solidFill>
                <a:effectLst/>
                <a:uLnTx/>
                <a:uFillTx/>
                <a:latin typeface="Arial"/>
                <a:ea typeface="+mn-ea"/>
                <a:cs typeface="Arial" charset="0"/>
              </a:rPr>
              <a:t>CleanWeb</a:t>
            </a: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 </a:t>
            </a:r>
            <a:r>
              <a:rPr kumimoji="0" lang="fi-FI" sz="1200" b="0" i="0" u="none" strike="noStrike" kern="1200" cap="none" spc="0" normalizeH="0" baseline="0" noProof="0" dirty="0" err="1" smtClean="0">
                <a:ln>
                  <a:noFill/>
                </a:ln>
                <a:solidFill>
                  <a:srgbClr val="000000"/>
                </a:solidFill>
                <a:effectLst/>
                <a:uLnTx/>
                <a:uFillTx/>
                <a:latin typeface="Arial"/>
                <a:ea typeface="+mn-ea"/>
                <a:cs typeface="Arial" charset="0"/>
              </a:rPr>
              <a:t>Scale</a:t>
            </a: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 and </a:t>
            </a:r>
            <a:r>
              <a:rPr kumimoji="0" lang="fi-FI" sz="1200" b="0" i="0" u="none" strike="noStrike" kern="1200" cap="none" spc="0" normalizeH="0" baseline="0" noProof="0" dirty="0" err="1" smtClean="0">
                <a:ln>
                  <a:noFill/>
                </a:ln>
                <a:solidFill>
                  <a:srgbClr val="000000"/>
                </a:solidFill>
                <a:effectLst/>
                <a:uLnTx/>
                <a:uFillTx/>
                <a:latin typeface="Arial"/>
                <a:ea typeface="+mn-ea"/>
                <a:cs typeface="Arial" charset="0"/>
              </a:rPr>
              <a:t>profit</a:t>
            </a: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6" name="Picture 4" descr="C:\Users\mah\Pictures\ikoneita\biotalous_pla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5390"/>
            <a:ext cx="971600" cy="958470"/>
          </a:xfrm>
          <a:prstGeom prst="rect">
            <a:avLst/>
          </a:prstGeom>
          <a:noFill/>
          <a:extLst>
            <a:ext uri="{909E8E84-426E-40DD-AFC4-6F175D3DCCD1}">
              <a14:hiddenFill xmlns:a14="http://schemas.microsoft.com/office/drawing/2010/main">
                <a:solidFill>
                  <a:srgbClr val="FFFFFF"/>
                </a:solidFill>
              </a14:hiddenFill>
            </a:ext>
          </a:extLst>
        </p:spPr>
      </p:pic>
      <p:sp>
        <p:nvSpPr>
          <p:cNvPr id="30" name="Pyöristetty suorakulmio 29"/>
          <p:cNvSpPr/>
          <p:nvPr/>
        </p:nvSpPr>
        <p:spPr>
          <a:xfrm>
            <a:off x="2565682" y="918951"/>
            <a:ext cx="2024579" cy="3597016"/>
          </a:xfrm>
          <a:prstGeom prst="roundRect">
            <a:avLst>
              <a:gd name="adj" fmla="val 8233"/>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000000"/>
              </a:solidFill>
              <a:effectLst/>
              <a:uLnTx/>
              <a:uFillTx/>
              <a:latin typeface="Arial"/>
              <a:ea typeface="+mn-ea"/>
              <a:cs typeface="+mn-cs"/>
            </a:endParaRPr>
          </a:p>
        </p:txBody>
      </p:sp>
      <p:sp>
        <p:nvSpPr>
          <p:cNvPr id="31" name="Tekstikehys 7"/>
          <p:cNvSpPr txBox="1"/>
          <p:nvPr/>
        </p:nvSpPr>
        <p:spPr>
          <a:xfrm>
            <a:off x="2699792" y="825406"/>
            <a:ext cx="1821236" cy="376256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rial"/>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smtClean="0">
                <a:ln>
                  <a:noFill/>
                </a:ln>
                <a:solidFill>
                  <a:srgbClr val="009FDF"/>
                </a:solidFill>
                <a:effectLst/>
                <a:uLnTx/>
                <a:uFillTx/>
                <a:latin typeface="Arial"/>
                <a:ea typeface="+mn-ea"/>
                <a:cs typeface="Arial" charset="0"/>
              </a:rPr>
              <a:t>          </a:t>
            </a:r>
            <a:r>
              <a:rPr kumimoji="0" lang="fi-FI" sz="1400" b="1" i="0" u="none" strike="noStrike" kern="1200" cap="none" spc="0" normalizeH="0" baseline="0" noProof="0" dirty="0" err="1" smtClean="0">
                <a:ln>
                  <a:noFill/>
                </a:ln>
                <a:solidFill>
                  <a:srgbClr val="009FDF"/>
                </a:solidFill>
                <a:effectLst/>
                <a:uLnTx/>
                <a:uFillTx/>
                <a:latin typeface="Arial"/>
                <a:ea typeface="+mn-ea"/>
                <a:cs typeface="Arial" charset="0"/>
              </a:rPr>
              <a:t>Digitalisaatio</a:t>
            </a:r>
            <a:endParaRPr kumimoji="0" lang="fi-FI" sz="1400" b="1" i="0" u="none" strike="noStrike" kern="1200" cap="none" spc="0" normalizeH="0" baseline="0" noProof="0" dirty="0" smtClean="0">
              <a:ln>
                <a:noFill/>
              </a:ln>
              <a:solidFill>
                <a:srgbClr val="000000"/>
              </a:solidFill>
              <a:effectLst/>
              <a:uLnTx/>
              <a:uFillTx/>
              <a:latin typeface="Arial"/>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5thGear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2014–2019</a:t>
            </a: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Teollinen internet  Liiketoiminnan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vallankumous</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2014–2019</a:t>
            </a:r>
          </a:p>
          <a:p>
            <a:pPr marL="93663" marR="0" lvl="0" indent="-93663"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Fiksu kaupunki</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2013–2017</a:t>
            </a: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fi-FI" sz="1200" b="0" i="0" u="none" strike="noStrike" kern="1200" cap="none" spc="0" normalizeH="0" baseline="0" noProof="0" dirty="0" smtClean="0">
              <a:ln>
                <a:noFill/>
              </a:ln>
              <a:solidFill>
                <a:srgbClr val="000000"/>
              </a:solidFill>
              <a:effectLst/>
              <a:uLnTx/>
              <a:uFillTx/>
              <a:latin typeface="Arial"/>
              <a:ea typeface="+mn-ea"/>
              <a:cs typeface="Arial" charset="0"/>
            </a:endParaRP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i-FI" sz="1200" b="0" i="0" u="none" strike="noStrike" kern="1200" cap="none" spc="0" normalizeH="0" baseline="0" noProof="0" dirty="0" err="1" smtClean="0">
                <a:ln>
                  <a:noFill/>
                </a:ln>
                <a:solidFill>
                  <a:srgbClr val="000000"/>
                </a:solidFill>
                <a:effectLst/>
                <a:uLnTx/>
                <a:uFillTx/>
                <a:latin typeface="Arial"/>
                <a:ea typeface="+mn-ea"/>
                <a:cs typeface="Arial" charset="0"/>
              </a:rPr>
              <a:t>Liideri</a:t>
            </a: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  </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Liiketoimintaa, tuottavuutta ja työniloa</a:t>
            </a:r>
            <a:b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br>
            <a:r>
              <a:rPr kumimoji="0" lang="fi-FI" sz="1200" b="0" i="0" u="none" strike="noStrike" kern="1200" cap="none" spc="0" normalizeH="0" baseline="0" noProof="0" dirty="0" smtClean="0">
                <a:ln>
                  <a:noFill/>
                </a:ln>
                <a:solidFill>
                  <a:srgbClr val="000000"/>
                </a:solidFill>
                <a:effectLst/>
                <a:uLnTx/>
                <a:uFillTx/>
                <a:latin typeface="Arial"/>
                <a:ea typeface="+mn-ea"/>
                <a:cs typeface="Arial" charset="0"/>
              </a:rPr>
              <a:t>2012–2018</a:t>
            </a:r>
          </a:p>
          <a:p>
            <a:pPr marL="93663" marR="0" lvl="0" indent="-93663"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fi-FI" sz="12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2" name="Picture 5" descr="C:\Users\mah\Pictures\ikoneita\digitaalisuus_pl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371" y="670794"/>
            <a:ext cx="1023330" cy="8435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mah\Pictures\ikoneita\hyvinvointi_plai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978" y="3846385"/>
            <a:ext cx="1093764" cy="900748"/>
          </a:xfrm>
          <a:prstGeom prst="rect">
            <a:avLst/>
          </a:prstGeom>
          <a:noFill/>
          <a:extLst>
            <a:ext uri="{909E8E84-426E-40DD-AFC4-6F175D3DCCD1}">
              <a14:hiddenFill xmlns:a14="http://schemas.microsoft.com/office/drawing/2010/main">
                <a:solidFill>
                  <a:srgbClr val="FFFFFF"/>
                </a:solidFill>
              </a14:hiddenFill>
            </a:ext>
          </a:extLst>
        </p:spPr>
      </p:pic>
      <p:sp>
        <p:nvSpPr>
          <p:cNvPr id="2" name="Päivämäärän paikkamerkki 1"/>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3" name="Alatunnisteen paikkamerkki 2"/>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2265827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44408" y="119342"/>
            <a:ext cx="8100000" cy="364176"/>
          </a:xfrm>
        </p:spPr>
        <p:txBody>
          <a:bodyPr/>
          <a:lstStyle/>
          <a:p>
            <a:r>
              <a:rPr lang="fi-FI" altLang="fi-FI" sz="1400" b="1" dirty="0">
                <a:solidFill>
                  <a:schemeClr val="bg1">
                    <a:lumMod val="65000"/>
                  </a:schemeClr>
                </a:solidFill>
                <a:latin typeface="Arial" charset="0"/>
                <a:cs typeface="Arial" charset="0"/>
              </a:rPr>
              <a:t>Tunnuslukuja Tekesin rahoituksesta </a:t>
            </a:r>
            <a:r>
              <a:rPr lang="fi-FI" altLang="fi-FI" sz="1400" b="1" dirty="0" smtClean="0">
                <a:solidFill>
                  <a:schemeClr val="bg1">
                    <a:lumMod val="65000"/>
                  </a:schemeClr>
                </a:solidFill>
                <a:latin typeface="Arial" charset="0"/>
                <a:cs typeface="Arial" charset="0"/>
              </a:rPr>
              <a:t>2016</a:t>
            </a:r>
            <a:endParaRPr lang="fi-FI" sz="1400" b="1" dirty="0">
              <a:solidFill>
                <a:schemeClr val="bg1">
                  <a:lumMod val="65000"/>
                </a:schemeClr>
              </a:solidFill>
            </a:endParaRPr>
          </a:p>
        </p:txBody>
      </p:sp>
      <p:grpSp>
        <p:nvGrpSpPr>
          <p:cNvPr id="136" name="Ryhmä 135"/>
          <p:cNvGrpSpPr/>
          <p:nvPr/>
        </p:nvGrpSpPr>
        <p:grpSpPr>
          <a:xfrm>
            <a:off x="5219669" y="1457198"/>
            <a:ext cx="2133918" cy="814802"/>
            <a:chOff x="5219669" y="1457198"/>
            <a:chExt cx="2133918" cy="814802"/>
          </a:xfrm>
        </p:grpSpPr>
        <p:sp>
          <p:nvSpPr>
            <p:cNvPr id="11" name="Tekstiruutu 10"/>
            <p:cNvSpPr txBox="1"/>
            <p:nvPr/>
          </p:nvSpPr>
          <p:spPr>
            <a:xfrm>
              <a:off x="5219669" y="1902668"/>
              <a:ext cx="2133918" cy="369332"/>
            </a:xfrm>
            <a:prstGeom prst="rect">
              <a:avLst/>
            </a:prstGeom>
            <a:noFill/>
          </p:spPr>
          <p:txBody>
            <a:bodyPr wrap="none" rtlCol="0">
              <a:spAutoFit/>
            </a:bodyPr>
            <a:lstStyle/>
            <a:p>
              <a:r>
                <a:rPr lang="fi-FI" dirty="0" smtClean="0">
                  <a:latin typeface="Arial" panose="020B0604020202020204" pitchFamily="34" charset="0"/>
                  <a:cs typeface="Arial" panose="020B0604020202020204" pitchFamily="34" charset="0"/>
                </a:rPr>
                <a:t>rahoitushakemusta</a:t>
              </a:r>
              <a:endParaRPr lang="fi-FI" dirty="0">
                <a:latin typeface="Arial" panose="020B0604020202020204" pitchFamily="34" charset="0"/>
                <a:cs typeface="Arial" panose="020B0604020202020204" pitchFamily="34" charset="0"/>
              </a:endParaRPr>
            </a:p>
          </p:txBody>
        </p:sp>
        <p:sp>
          <p:nvSpPr>
            <p:cNvPr id="19" name="Tekstiruutu 18"/>
            <p:cNvSpPr txBox="1"/>
            <p:nvPr/>
          </p:nvSpPr>
          <p:spPr>
            <a:xfrm>
              <a:off x="5219669" y="1457198"/>
              <a:ext cx="1417376" cy="584775"/>
            </a:xfrm>
            <a:prstGeom prst="rect">
              <a:avLst/>
            </a:prstGeom>
            <a:noFill/>
          </p:spPr>
          <p:txBody>
            <a:bodyPr wrap="none" rtlCol="0">
              <a:spAutoFit/>
            </a:bodyPr>
            <a:lstStyle/>
            <a:p>
              <a:r>
                <a:rPr lang="fi-FI" sz="3200" dirty="0" smtClean="0">
                  <a:solidFill>
                    <a:srgbClr val="0070C0"/>
                  </a:solidFill>
                  <a:latin typeface="Arial Black" panose="020B0A04020102020204" pitchFamily="34" charset="0"/>
                  <a:cs typeface="Arial" panose="020B0604020202020204" pitchFamily="34" charset="0"/>
                </a:rPr>
                <a:t>6 830</a:t>
              </a:r>
              <a:endParaRPr lang="fi-FI" sz="3200" dirty="0">
                <a:solidFill>
                  <a:srgbClr val="0070C0"/>
                </a:solidFill>
                <a:latin typeface="Arial Black" panose="020B0A04020102020204" pitchFamily="34" charset="0"/>
                <a:cs typeface="Arial" panose="020B0604020202020204" pitchFamily="34" charset="0"/>
              </a:endParaRPr>
            </a:p>
          </p:txBody>
        </p:sp>
      </p:grpSp>
      <p:grpSp>
        <p:nvGrpSpPr>
          <p:cNvPr id="138" name="Ryhmä 137"/>
          <p:cNvGrpSpPr/>
          <p:nvPr/>
        </p:nvGrpSpPr>
        <p:grpSpPr>
          <a:xfrm>
            <a:off x="5219669" y="2864830"/>
            <a:ext cx="2561837" cy="1085636"/>
            <a:chOff x="5219669" y="2864830"/>
            <a:chExt cx="2561837" cy="1085636"/>
          </a:xfrm>
        </p:grpSpPr>
        <p:sp>
          <p:nvSpPr>
            <p:cNvPr id="9" name="Tekstiruutu 8"/>
            <p:cNvSpPr txBox="1"/>
            <p:nvPr/>
          </p:nvSpPr>
          <p:spPr>
            <a:xfrm>
              <a:off x="5220072" y="3304135"/>
              <a:ext cx="2561434" cy="646331"/>
            </a:xfrm>
            <a:prstGeom prst="rect">
              <a:avLst/>
            </a:prstGeom>
            <a:noFill/>
          </p:spPr>
          <p:txBody>
            <a:bodyPr wrap="square" rtlCol="0">
              <a:spAutoFit/>
            </a:bodyPr>
            <a:lstStyle/>
            <a:p>
              <a:r>
                <a:rPr lang="fi-FI" dirty="0" smtClean="0">
                  <a:latin typeface="Arial" panose="020B0604020202020204" pitchFamily="34" charset="0"/>
                  <a:cs typeface="Arial" panose="020B0604020202020204" pitchFamily="34" charset="0"/>
                </a:rPr>
                <a:t>myönteistä rahoituspäätöstä</a:t>
              </a:r>
              <a:endParaRPr lang="fi-FI" dirty="0">
                <a:latin typeface="Arial" panose="020B0604020202020204" pitchFamily="34" charset="0"/>
                <a:cs typeface="Arial" panose="020B0604020202020204" pitchFamily="34" charset="0"/>
              </a:endParaRPr>
            </a:p>
          </p:txBody>
        </p:sp>
        <p:sp>
          <p:nvSpPr>
            <p:cNvPr id="20" name="Tekstiruutu 19"/>
            <p:cNvSpPr txBox="1"/>
            <p:nvPr/>
          </p:nvSpPr>
          <p:spPr>
            <a:xfrm>
              <a:off x="5219669" y="2864830"/>
              <a:ext cx="1417376" cy="584775"/>
            </a:xfrm>
            <a:prstGeom prst="rect">
              <a:avLst/>
            </a:prstGeom>
            <a:noFill/>
          </p:spPr>
          <p:txBody>
            <a:bodyPr wrap="none" rtlCol="0">
              <a:spAutoFit/>
            </a:bodyPr>
            <a:lstStyle/>
            <a:p>
              <a:r>
                <a:rPr lang="fi-FI" sz="3200" dirty="0" smtClean="0">
                  <a:solidFill>
                    <a:srgbClr val="0070C0"/>
                  </a:solidFill>
                  <a:latin typeface="Arial Black" panose="020B0A04020102020204" pitchFamily="34" charset="0"/>
                  <a:cs typeface="Arial" panose="020B0604020202020204" pitchFamily="34" charset="0"/>
                </a:rPr>
                <a:t>3 760</a:t>
              </a:r>
              <a:endParaRPr lang="fi-FI" sz="3200" dirty="0">
                <a:solidFill>
                  <a:srgbClr val="0070C0"/>
                </a:solidFill>
                <a:latin typeface="Arial Black" panose="020B0A04020102020204" pitchFamily="34" charset="0"/>
                <a:cs typeface="Arial" panose="020B0604020202020204" pitchFamily="34" charset="0"/>
              </a:endParaRPr>
            </a:p>
          </p:txBody>
        </p:sp>
      </p:grpSp>
      <p:sp>
        <p:nvSpPr>
          <p:cNvPr id="5" name="Tekstiruutu 4"/>
          <p:cNvSpPr txBox="1"/>
          <p:nvPr/>
        </p:nvSpPr>
        <p:spPr>
          <a:xfrm>
            <a:off x="408606" y="1447086"/>
            <a:ext cx="1749197" cy="369332"/>
          </a:xfrm>
          <a:prstGeom prst="rect">
            <a:avLst/>
          </a:prstGeom>
          <a:noFill/>
        </p:spPr>
        <p:txBody>
          <a:bodyPr wrap="none" rtlCol="0">
            <a:spAutoFit/>
          </a:bodyPr>
          <a:lstStyle/>
          <a:p>
            <a:r>
              <a:rPr lang="fi-FI" dirty="0" smtClean="0">
                <a:latin typeface="Arial" panose="020B0604020202020204" pitchFamily="34" charset="0"/>
                <a:cs typeface="Arial" panose="020B0604020202020204" pitchFamily="34" charset="0"/>
              </a:rPr>
              <a:t>Haettu rahoitus</a:t>
            </a:r>
            <a:endParaRPr lang="fi-FI" dirty="0">
              <a:latin typeface="Arial" panose="020B0604020202020204" pitchFamily="34" charset="0"/>
              <a:cs typeface="Arial" panose="020B0604020202020204" pitchFamily="34" charset="0"/>
            </a:endParaRPr>
          </a:p>
        </p:txBody>
      </p:sp>
      <p:sp>
        <p:nvSpPr>
          <p:cNvPr id="6" name="Tekstiruutu 5"/>
          <p:cNvSpPr txBox="1"/>
          <p:nvPr/>
        </p:nvSpPr>
        <p:spPr>
          <a:xfrm>
            <a:off x="335713" y="1784834"/>
            <a:ext cx="1805302" cy="584775"/>
          </a:xfrm>
          <a:prstGeom prst="rect">
            <a:avLst/>
          </a:prstGeom>
          <a:noFill/>
        </p:spPr>
        <p:txBody>
          <a:bodyPr wrap="none" rtlCol="0">
            <a:spAutoFit/>
          </a:bodyPr>
          <a:lstStyle/>
          <a:p>
            <a:r>
              <a:rPr lang="fi-FI" sz="3200" dirty="0" smtClean="0">
                <a:solidFill>
                  <a:srgbClr val="0070C0"/>
                </a:solidFill>
                <a:latin typeface="Arial Black" panose="020B0A04020102020204" pitchFamily="34" charset="0"/>
                <a:cs typeface="Arial" panose="020B0604020202020204" pitchFamily="34" charset="0"/>
              </a:rPr>
              <a:t>880 M€</a:t>
            </a:r>
            <a:endParaRPr lang="fi-FI" sz="3200" dirty="0">
              <a:solidFill>
                <a:srgbClr val="0070C0"/>
              </a:solidFill>
              <a:latin typeface="Arial Black" panose="020B0A04020102020204" pitchFamily="34" charset="0"/>
              <a:cs typeface="Arial" panose="020B0604020202020204" pitchFamily="34" charset="0"/>
            </a:endParaRPr>
          </a:p>
        </p:txBody>
      </p:sp>
      <p:sp>
        <p:nvSpPr>
          <p:cNvPr id="7" name="Tekstiruutu 6"/>
          <p:cNvSpPr txBox="1"/>
          <p:nvPr/>
        </p:nvSpPr>
        <p:spPr>
          <a:xfrm>
            <a:off x="409167" y="2862048"/>
            <a:ext cx="2133918" cy="369332"/>
          </a:xfrm>
          <a:prstGeom prst="rect">
            <a:avLst/>
          </a:prstGeom>
          <a:noFill/>
        </p:spPr>
        <p:txBody>
          <a:bodyPr wrap="none" rtlCol="0">
            <a:spAutoFit/>
          </a:bodyPr>
          <a:lstStyle/>
          <a:p>
            <a:r>
              <a:rPr lang="fi-FI" dirty="0" smtClean="0">
                <a:latin typeface="Arial" panose="020B0604020202020204" pitchFamily="34" charset="0"/>
                <a:cs typeface="Arial" panose="020B0604020202020204" pitchFamily="34" charset="0"/>
              </a:rPr>
              <a:t>Myönnetty rahoitus</a:t>
            </a:r>
            <a:endParaRPr lang="fi-FI" dirty="0">
              <a:latin typeface="Arial" panose="020B0604020202020204" pitchFamily="34" charset="0"/>
              <a:cs typeface="Arial" panose="020B0604020202020204" pitchFamily="34" charset="0"/>
            </a:endParaRPr>
          </a:p>
        </p:txBody>
      </p:sp>
      <p:sp>
        <p:nvSpPr>
          <p:cNvPr id="14" name="Tekstiruutu 13"/>
          <p:cNvSpPr txBox="1"/>
          <p:nvPr/>
        </p:nvSpPr>
        <p:spPr>
          <a:xfrm>
            <a:off x="418443" y="3188726"/>
            <a:ext cx="1805302" cy="584775"/>
          </a:xfrm>
          <a:prstGeom prst="rect">
            <a:avLst/>
          </a:prstGeom>
          <a:noFill/>
        </p:spPr>
        <p:txBody>
          <a:bodyPr wrap="none" rtlCol="0">
            <a:spAutoFit/>
          </a:bodyPr>
          <a:lstStyle/>
          <a:p>
            <a:r>
              <a:rPr lang="fi-FI" sz="3200" dirty="0" smtClean="0">
                <a:solidFill>
                  <a:srgbClr val="0070C0"/>
                </a:solidFill>
                <a:latin typeface="Arial Black" panose="020B0A04020102020204" pitchFamily="34" charset="0"/>
                <a:cs typeface="Arial" panose="020B0604020202020204" pitchFamily="34" charset="0"/>
              </a:rPr>
              <a:t>467 M€</a:t>
            </a:r>
            <a:endParaRPr lang="fi-FI" sz="3200" dirty="0">
              <a:solidFill>
                <a:srgbClr val="0070C0"/>
              </a:solidFill>
              <a:latin typeface="Arial Black" panose="020B0A04020102020204" pitchFamily="34" charset="0"/>
              <a:cs typeface="Arial" panose="020B0604020202020204" pitchFamily="34" charset="0"/>
            </a:endParaRPr>
          </a:p>
        </p:txBody>
      </p:sp>
      <p:grpSp>
        <p:nvGrpSpPr>
          <p:cNvPr id="134" name="Ryhmä 133"/>
          <p:cNvGrpSpPr/>
          <p:nvPr/>
        </p:nvGrpSpPr>
        <p:grpSpPr>
          <a:xfrm>
            <a:off x="2771800" y="1563638"/>
            <a:ext cx="1384762" cy="2026788"/>
            <a:chOff x="2664898" y="1459396"/>
            <a:chExt cx="1640225" cy="2324117"/>
          </a:xfrm>
        </p:grpSpPr>
        <p:grpSp>
          <p:nvGrpSpPr>
            <p:cNvPr id="124" name="Ryhmä 123"/>
            <p:cNvGrpSpPr/>
            <p:nvPr/>
          </p:nvGrpSpPr>
          <p:grpSpPr>
            <a:xfrm>
              <a:off x="2664898" y="1459396"/>
              <a:ext cx="1640225" cy="1240165"/>
              <a:chOff x="2699792" y="1389109"/>
              <a:chExt cx="1800200" cy="1361121"/>
            </a:xfrm>
            <a:solidFill>
              <a:srgbClr val="0070C0"/>
            </a:solidFill>
          </p:grpSpPr>
          <p:sp>
            <p:nvSpPr>
              <p:cNvPr id="32" name="Vuokaaviosymboli: Liitin 31"/>
              <p:cNvSpPr/>
              <p:nvPr/>
            </p:nvSpPr>
            <p:spPr>
              <a:xfrm>
                <a:off x="2699792" y="1389109"/>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3" name="Vuokaaviosymboli: Liitin 32"/>
              <p:cNvSpPr/>
              <p:nvPr/>
            </p:nvSpPr>
            <p:spPr>
              <a:xfrm>
                <a:off x="2932471" y="1389109"/>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4" name="Vuokaaviosymboli: Liitin 33"/>
              <p:cNvSpPr/>
              <p:nvPr/>
            </p:nvSpPr>
            <p:spPr>
              <a:xfrm>
                <a:off x="3165149" y="1389109"/>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5" name="Vuokaaviosymboli: Liitin 34"/>
              <p:cNvSpPr/>
              <p:nvPr/>
            </p:nvSpPr>
            <p:spPr>
              <a:xfrm>
                <a:off x="3397828" y="1389109"/>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6" name="Vuokaaviosymboli: Liitin 35"/>
              <p:cNvSpPr/>
              <p:nvPr/>
            </p:nvSpPr>
            <p:spPr>
              <a:xfrm>
                <a:off x="3630506" y="1389109"/>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7" name="Vuokaaviosymboli: Liitin 36"/>
              <p:cNvSpPr/>
              <p:nvPr/>
            </p:nvSpPr>
            <p:spPr>
              <a:xfrm>
                <a:off x="3863185" y="1389109"/>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8" name="Vuokaaviosymboli: Liitin 37"/>
              <p:cNvSpPr/>
              <p:nvPr/>
            </p:nvSpPr>
            <p:spPr>
              <a:xfrm>
                <a:off x="4095863" y="1389109"/>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9" name="Vuokaaviosymboli: Liitin 38"/>
              <p:cNvSpPr/>
              <p:nvPr/>
            </p:nvSpPr>
            <p:spPr>
              <a:xfrm>
                <a:off x="4328544" y="1389109"/>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0" name="Vuokaaviosymboli: Liitin 39"/>
              <p:cNvSpPr/>
              <p:nvPr/>
            </p:nvSpPr>
            <p:spPr>
              <a:xfrm>
                <a:off x="2699792" y="162704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1" name="Vuokaaviosymboli: Liitin 40"/>
              <p:cNvSpPr/>
              <p:nvPr/>
            </p:nvSpPr>
            <p:spPr>
              <a:xfrm>
                <a:off x="2932471" y="162704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2" name="Vuokaaviosymboli: Liitin 41"/>
              <p:cNvSpPr/>
              <p:nvPr/>
            </p:nvSpPr>
            <p:spPr>
              <a:xfrm>
                <a:off x="3165149" y="162704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3" name="Vuokaaviosymboli: Liitin 42"/>
              <p:cNvSpPr/>
              <p:nvPr/>
            </p:nvSpPr>
            <p:spPr>
              <a:xfrm>
                <a:off x="3397828" y="162704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4" name="Vuokaaviosymboli: Liitin 43"/>
              <p:cNvSpPr/>
              <p:nvPr/>
            </p:nvSpPr>
            <p:spPr>
              <a:xfrm>
                <a:off x="3630506" y="162704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5" name="Vuokaaviosymboli: Liitin 44"/>
              <p:cNvSpPr/>
              <p:nvPr/>
            </p:nvSpPr>
            <p:spPr>
              <a:xfrm>
                <a:off x="3863185" y="162704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6" name="Vuokaaviosymboli: Liitin 45"/>
              <p:cNvSpPr/>
              <p:nvPr/>
            </p:nvSpPr>
            <p:spPr>
              <a:xfrm>
                <a:off x="4095863" y="162704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7" name="Vuokaaviosymboli: Liitin 46"/>
              <p:cNvSpPr/>
              <p:nvPr/>
            </p:nvSpPr>
            <p:spPr>
              <a:xfrm>
                <a:off x="4328544" y="162704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8" name="Vuokaaviosymboli: Liitin 47"/>
              <p:cNvSpPr/>
              <p:nvPr/>
            </p:nvSpPr>
            <p:spPr>
              <a:xfrm>
                <a:off x="2699792" y="1864978"/>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49" name="Vuokaaviosymboli: Liitin 48"/>
              <p:cNvSpPr/>
              <p:nvPr/>
            </p:nvSpPr>
            <p:spPr>
              <a:xfrm>
                <a:off x="2932471" y="1864978"/>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0" name="Vuokaaviosymboli: Liitin 49"/>
              <p:cNvSpPr/>
              <p:nvPr/>
            </p:nvSpPr>
            <p:spPr>
              <a:xfrm>
                <a:off x="3165149" y="1864978"/>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1" name="Vuokaaviosymboli: Liitin 50"/>
              <p:cNvSpPr/>
              <p:nvPr/>
            </p:nvSpPr>
            <p:spPr>
              <a:xfrm>
                <a:off x="3397828" y="1864978"/>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2" name="Vuokaaviosymboli: Liitin 51"/>
              <p:cNvSpPr/>
              <p:nvPr/>
            </p:nvSpPr>
            <p:spPr>
              <a:xfrm>
                <a:off x="3630506" y="1864978"/>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3" name="Vuokaaviosymboli: Liitin 52"/>
              <p:cNvSpPr/>
              <p:nvPr/>
            </p:nvSpPr>
            <p:spPr>
              <a:xfrm>
                <a:off x="3863185" y="1864978"/>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4" name="Vuokaaviosymboli: Liitin 53"/>
              <p:cNvSpPr/>
              <p:nvPr/>
            </p:nvSpPr>
            <p:spPr>
              <a:xfrm>
                <a:off x="4095863" y="1864978"/>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5" name="Vuokaaviosymboli: Liitin 54"/>
              <p:cNvSpPr/>
              <p:nvPr/>
            </p:nvSpPr>
            <p:spPr>
              <a:xfrm>
                <a:off x="4328544" y="1864978"/>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6" name="Vuokaaviosymboli: Liitin 55"/>
              <p:cNvSpPr/>
              <p:nvPr/>
            </p:nvSpPr>
            <p:spPr>
              <a:xfrm>
                <a:off x="2699792" y="2102913"/>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7" name="Vuokaaviosymboli: Liitin 56"/>
              <p:cNvSpPr/>
              <p:nvPr/>
            </p:nvSpPr>
            <p:spPr>
              <a:xfrm>
                <a:off x="2932471" y="2102913"/>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8" name="Vuokaaviosymboli: Liitin 57"/>
              <p:cNvSpPr/>
              <p:nvPr/>
            </p:nvSpPr>
            <p:spPr>
              <a:xfrm>
                <a:off x="3165149" y="2102913"/>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59" name="Vuokaaviosymboli: Liitin 58"/>
              <p:cNvSpPr/>
              <p:nvPr/>
            </p:nvSpPr>
            <p:spPr>
              <a:xfrm>
                <a:off x="3397828" y="2102913"/>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0" name="Vuokaaviosymboli: Liitin 59"/>
              <p:cNvSpPr/>
              <p:nvPr/>
            </p:nvSpPr>
            <p:spPr>
              <a:xfrm>
                <a:off x="3630506" y="2102913"/>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1" name="Vuokaaviosymboli: Liitin 60"/>
              <p:cNvSpPr/>
              <p:nvPr/>
            </p:nvSpPr>
            <p:spPr>
              <a:xfrm>
                <a:off x="3863185" y="2102913"/>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2" name="Vuokaaviosymboli: Liitin 61"/>
              <p:cNvSpPr/>
              <p:nvPr/>
            </p:nvSpPr>
            <p:spPr>
              <a:xfrm>
                <a:off x="4095863" y="2102913"/>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3" name="Vuokaaviosymboli: Liitin 62"/>
              <p:cNvSpPr/>
              <p:nvPr/>
            </p:nvSpPr>
            <p:spPr>
              <a:xfrm>
                <a:off x="4328544" y="2102913"/>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4" name="Vuokaaviosymboli: Liitin 63"/>
              <p:cNvSpPr/>
              <p:nvPr/>
            </p:nvSpPr>
            <p:spPr>
              <a:xfrm>
                <a:off x="2699792" y="2340847"/>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5" name="Vuokaaviosymboli: Liitin 64"/>
              <p:cNvSpPr/>
              <p:nvPr/>
            </p:nvSpPr>
            <p:spPr>
              <a:xfrm>
                <a:off x="2932471" y="2340847"/>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6" name="Vuokaaviosymboli: Liitin 65"/>
              <p:cNvSpPr/>
              <p:nvPr/>
            </p:nvSpPr>
            <p:spPr>
              <a:xfrm>
                <a:off x="3165149" y="2340847"/>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7" name="Vuokaaviosymboli: Liitin 66"/>
              <p:cNvSpPr/>
              <p:nvPr/>
            </p:nvSpPr>
            <p:spPr>
              <a:xfrm>
                <a:off x="3397828" y="2340847"/>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8" name="Vuokaaviosymboli: Liitin 67"/>
              <p:cNvSpPr/>
              <p:nvPr/>
            </p:nvSpPr>
            <p:spPr>
              <a:xfrm>
                <a:off x="3630506" y="2340847"/>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9" name="Vuokaaviosymboli: Liitin 68"/>
              <p:cNvSpPr/>
              <p:nvPr/>
            </p:nvSpPr>
            <p:spPr>
              <a:xfrm>
                <a:off x="3863185" y="2340847"/>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0" name="Vuokaaviosymboli: Liitin 69"/>
              <p:cNvSpPr/>
              <p:nvPr/>
            </p:nvSpPr>
            <p:spPr>
              <a:xfrm>
                <a:off x="4095863" y="2340847"/>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1" name="Vuokaaviosymboli: Liitin 70"/>
              <p:cNvSpPr/>
              <p:nvPr/>
            </p:nvSpPr>
            <p:spPr>
              <a:xfrm>
                <a:off x="4328544" y="2340847"/>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9" name="Vuokaaviosymboli: Liitin 78"/>
              <p:cNvSpPr/>
              <p:nvPr/>
            </p:nvSpPr>
            <p:spPr>
              <a:xfrm>
                <a:off x="4328544" y="2578782"/>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grpSp>
        <p:grpSp>
          <p:nvGrpSpPr>
            <p:cNvPr id="125" name="Ryhmä 124"/>
            <p:cNvGrpSpPr/>
            <p:nvPr/>
          </p:nvGrpSpPr>
          <p:grpSpPr>
            <a:xfrm>
              <a:off x="2664898" y="2543349"/>
              <a:ext cx="1640225" cy="1240164"/>
              <a:chOff x="2699792" y="2578782"/>
              <a:chExt cx="1800200" cy="1361120"/>
            </a:xfrm>
            <a:solidFill>
              <a:srgbClr val="92D050"/>
            </a:solidFill>
          </p:grpSpPr>
          <p:sp>
            <p:nvSpPr>
              <p:cNvPr id="72" name="Vuokaaviosymboli: Liitin 71"/>
              <p:cNvSpPr/>
              <p:nvPr/>
            </p:nvSpPr>
            <p:spPr>
              <a:xfrm>
                <a:off x="2699792" y="2578782"/>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3" name="Vuokaaviosymboli: Liitin 72"/>
              <p:cNvSpPr/>
              <p:nvPr/>
            </p:nvSpPr>
            <p:spPr>
              <a:xfrm>
                <a:off x="2932471" y="2578782"/>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4" name="Vuokaaviosymboli: Liitin 73"/>
              <p:cNvSpPr/>
              <p:nvPr/>
            </p:nvSpPr>
            <p:spPr>
              <a:xfrm>
                <a:off x="3165149" y="2578782"/>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5" name="Vuokaaviosymboli: Liitin 74"/>
              <p:cNvSpPr/>
              <p:nvPr/>
            </p:nvSpPr>
            <p:spPr>
              <a:xfrm>
                <a:off x="3397828" y="2578782"/>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6" name="Vuokaaviosymboli: Liitin 75"/>
              <p:cNvSpPr/>
              <p:nvPr/>
            </p:nvSpPr>
            <p:spPr>
              <a:xfrm>
                <a:off x="3630506" y="2578782"/>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7" name="Vuokaaviosymboli: Liitin 76"/>
              <p:cNvSpPr/>
              <p:nvPr/>
            </p:nvSpPr>
            <p:spPr>
              <a:xfrm>
                <a:off x="3863185" y="2578782"/>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78" name="Vuokaaviosymboli: Liitin 77"/>
              <p:cNvSpPr/>
              <p:nvPr/>
            </p:nvSpPr>
            <p:spPr>
              <a:xfrm>
                <a:off x="4095863" y="2578782"/>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0" name="Vuokaaviosymboli: Liitin 79"/>
              <p:cNvSpPr/>
              <p:nvPr/>
            </p:nvSpPr>
            <p:spPr>
              <a:xfrm>
                <a:off x="2699792" y="2816716"/>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1" name="Vuokaaviosymboli: Liitin 80"/>
              <p:cNvSpPr/>
              <p:nvPr/>
            </p:nvSpPr>
            <p:spPr>
              <a:xfrm>
                <a:off x="2932471" y="2816716"/>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2" name="Vuokaaviosymboli: Liitin 81"/>
              <p:cNvSpPr/>
              <p:nvPr/>
            </p:nvSpPr>
            <p:spPr>
              <a:xfrm>
                <a:off x="3165149" y="2816716"/>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3" name="Vuokaaviosymboli: Liitin 82"/>
              <p:cNvSpPr/>
              <p:nvPr/>
            </p:nvSpPr>
            <p:spPr>
              <a:xfrm>
                <a:off x="3397828" y="2816716"/>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4" name="Vuokaaviosymboli: Liitin 83"/>
              <p:cNvSpPr/>
              <p:nvPr/>
            </p:nvSpPr>
            <p:spPr>
              <a:xfrm>
                <a:off x="3630506" y="2816716"/>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5" name="Vuokaaviosymboli: Liitin 84"/>
              <p:cNvSpPr/>
              <p:nvPr/>
            </p:nvSpPr>
            <p:spPr>
              <a:xfrm>
                <a:off x="3863185" y="2816716"/>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6" name="Vuokaaviosymboli: Liitin 85"/>
              <p:cNvSpPr/>
              <p:nvPr/>
            </p:nvSpPr>
            <p:spPr>
              <a:xfrm>
                <a:off x="4095863" y="2816716"/>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7" name="Vuokaaviosymboli: Liitin 86"/>
              <p:cNvSpPr/>
              <p:nvPr/>
            </p:nvSpPr>
            <p:spPr>
              <a:xfrm>
                <a:off x="4328544" y="2816716"/>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8" name="Vuokaaviosymboli: Liitin 87"/>
              <p:cNvSpPr/>
              <p:nvPr/>
            </p:nvSpPr>
            <p:spPr>
              <a:xfrm>
                <a:off x="2699792" y="3054651"/>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89" name="Vuokaaviosymboli: Liitin 88"/>
              <p:cNvSpPr/>
              <p:nvPr/>
            </p:nvSpPr>
            <p:spPr>
              <a:xfrm>
                <a:off x="2932471" y="3054651"/>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0" name="Vuokaaviosymboli: Liitin 89"/>
              <p:cNvSpPr/>
              <p:nvPr/>
            </p:nvSpPr>
            <p:spPr>
              <a:xfrm>
                <a:off x="3165149" y="3054651"/>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1" name="Vuokaaviosymboli: Liitin 90"/>
              <p:cNvSpPr/>
              <p:nvPr/>
            </p:nvSpPr>
            <p:spPr>
              <a:xfrm>
                <a:off x="3397828" y="3054651"/>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2" name="Vuokaaviosymboli: Liitin 91"/>
              <p:cNvSpPr/>
              <p:nvPr/>
            </p:nvSpPr>
            <p:spPr>
              <a:xfrm>
                <a:off x="3630506" y="3054651"/>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3" name="Vuokaaviosymboli: Liitin 92"/>
              <p:cNvSpPr/>
              <p:nvPr/>
            </p:nvSpPr>
            <p:spPr>
              <a:xfrm>
                <a:off x="3863185" y="3054651"/>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4" name="Vuokaaviosymboli: Liitin 93"/>
              <p:cNvSpPr/>
              <p:nvPr/>
            </p:nvSpPr>
            <p:spPr>
              <a:xfrm>
                <a:off x="4095863" y="3054651"/>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5" name="Vuokaaviosymboli: Liitin 94"/>
              <p:cNvSpPr/>
              <p:nvPr/>
            </p:nvSpPr>
            <p:spPr>
              <a:xfrm>
                <a:off x="4328544" y="3054651"/>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6" name="Vuokaaviosymboli: Liitin 95"/>
              <p:cNvSpPr/>
              <p:nvPr/>
            </p:nvSpPr>
            <p:spPr>
              <a:xfrm>
                <a:off x="2699792" y="3292585"/>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7" name="Vuokaaviosymboli: Liitin 96"/>
              <p:cNvSpPr/>
              <p:nvPr/>
            </p:nvSpPr>
            <p:spPr>
              <a:xfrm>
                <a:off x="2932471" y="3292585"/>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8" name="Vuokaaviosymboli: Liitin 97"/>
              <p:cNvSpPr/>
              <p:nvPr/>
            </p:nvSpPr>
            <p:spPr>
              <a:xfrm>
                <a:off x="3165149" y="3292585"/>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99" name="Vuokaaviosymboli: Liitin 98"/>
              <p:cNvSpPr/>
              <p:nvPr/>
            </p:nvSpPr>
            <p:spPr>
              <a:xfrm>
                <a:off x="3397828" y="3292585"/>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0" name="Vuokaaviosymboli: Liitin 99"/>
              <p:cNvSpPr/>
              <p:nvPr/>
            </p:nvSpPr>
            <p:spPr>
              <a:xfrm>
                <a:off x="3630506" y="3292585"/>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1" name="Vuokaaviosymboli: Liitin 100"/>
              <p:cNvSpPr/>
              <p:nvPr/>
            </p:nvSpPr>
            <p:spPr>
              <a:xfrm>
                <a:off x="3863185" y="3292585"/>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2" name="Vuokaaviosymboli: Liitin 101"/>
              <p:cNvSpPr/>
              <p:nvPr/>
            </p:nvSpPr>
            <p:spPr>
              <a:xfrm>
                <a:off x="4095863" y="3292585"/>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3" name="Vuokaaviosymboli: Liitin 102"/>
              <p:cNvSpPr/>
              <p:nvPr/>
            </p:nvSpPr>
            <p:spPr>
              <a:xfrm>
                <a:off x="4328544" y="3292585"/>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4" name="Vuokaaviosymboli: Liitin 103"/>
              <p:cNvSpPr/>
              <p:nvPr/>
            </p:nvSpPr>
            <p:spPr>
              <a:xfrm>
                <a:off x="2699792" y="3530520"/>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5" name="Vuokaaviosymboli: Liitin 104"/>
              <p:cNvSpPr/>
              <p:nvPr/>
            </p:nvSpPr>
            <p:spPr>
              <a:xfrm>
                <a:off x="2932471" y="3530520"/>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6" name="Vuokaaviosymboli: Liitin 105"/>
              <p:cNvSpPr/>
              <p:nvPr/>
            </p:nvSpPr>
            <p:spPr>
              <a:xfrm>
                <a:off x="3165149" y="3530520"/>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7" name="Vuokaaviosymboli: Liitin 106"/>
              <p:cNvSpPr/>
              <p:nvPr/>
            </p:nvSpPr>
            <p:spPr>
              <a:xfrm>
                <a:off x="3397828" y="3530520"/>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8" name="Vuokaaviosymboli: Liitin 107"/>
              <p:cNvSpPr/>
              <p:nvPr/>
            </p:nvSpPr>
            <p:spPr>
              <a:xfrm>
                <a:off x="3630506" y="3530520"/>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09" name="Vuokaaviosymboli: Liitin 108"/>
              <p:cNvSpPr/>
              <p:nvPr/>
            </p:nvSpPr>
            <p:spPr>
              <a:xfrm>
                <a:off x="3863185" y="3530520"/>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0" name="Vuokaaviosymboli: Liitin 109"/>
              <p:cNvSpPr/>
              <p:nvPr/>
            </p:nvSpPr>
            <p:spPr>
              <a:xfrm>
                <a:off x="4095863" y="3530520"/>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1" name="Vuokaaviosymboli: Liitin 110"/>
              <p:cNvSpPr/>
              <p:nvPr/>
            </p:nvSpPr>
            <p:spPr>
              <a:xfrm>
                <a:off x="4328544" y="3530520"/>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2" name="Vuokaaviosymboli: Liitin 111"/>
              <p:cNvSpPr/>
              <p:nvPr/>
            </p:nvSpPr>
            <p:spPr>
              <a:xfrm>
                <a:off x="2699792" y="376845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3" name="Vuokaaviosymboli: Liitin 112"/>
              <p:cNvSpPr/>
              <p:nvPr/>
            </p:nvSpPr>
            <p:spPr>
              <a:xfrm>
                <a:off x="2932471" y="376845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4" name="Vuokaaviosymboli: Liitin 113"/>
              <p:cNvSpPr/>
              <p:nvPr/>
            </p:nvSpPr>
            <p:spPr>
              <a:xfrm>
                <a:off x="3165149" y="376845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5" name="Vuokaaviosymboli: Liitin 114"/>
              <p:cNvSpPr/>
              <p:nvPr/>
            </p:nvSpPr>
            <p:spPr>
              <a:xfrm>
                <a:off x="3397828" y="376845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6" name="Vuokaaviosymboli: Liitin 115"/>
              <p:cNvSpPr/>
              <p:nvPr/>
            </p:nvSpPr>
            <p:spPr>
              <a:xfrm>
                <a:off x="3630506" y="376845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7" name="Vuokaaviosymboli: Liitin 116"/>
              <p:cNvSpPr/>
              <p:nvPr/>
            </p:nvSpPr>
            <p:spPr>
              <a:xfrm>
                <a:off x="3863185" y="376845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8" name="Vuokaaviosymboli: Liitin 117"/>
              <p:cNvSpPr/>
              <p:nvPr/>
            </p:nvSpPr>
            <p:spPr>
              <a:xfrm>
                <a:off x="4095863" y="376845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9" name="Vuokaaviosymboli: Liitin 118"/>
              <p:cNvSpPr/>
              <p:nvPr/>
            </p:nvSpPr>
            <p:spPr>
              <a:xfrm>
                <a:off x="4328544" y="3768454"/>
                <a:ext cx="171448" cy="171448"/>
              </a:xfrm>
              <a:prstGeom prst="flowChartConnector">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grpSp>
      </p:grpSp>
      <p:cxnSp>
        <p:nvCxnSpPr>
          <p:cNvPr id="123" name="Suora yhdysviiva 122"/>
          <p:cNvCxnSpPr/>
          <p:nvPr/>
        </p:nvCxnSpPr>
        <p:spPr>
          <a:xfrm>
            <a:off x="530623" y="2633646"/>
            <a:ext cx="648072" cy="0"/>
          </a:xfrm>
          <a:prstGeom prst="line">
            <a:avLst/>
          </a:prstGeom>
          <a:ln w="1270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127" name="Suora yhdysviiva 126"/>
          <p:cNvCxnSpPr/>
          <p:nvPr/>
        </p:nvCxnSpPr>
        <p:spPr>
          <a:xfrm>
            <a:off x="5364088" y="2633646"/>
            <a:ext cx="648072" cy="0"/>
          </a:xfrm>
          <a:prstGeom prst="line">
            <a:avLst/>
          </a:prstGeom>
          <a:ln w="12700">
            <a:solidFill>
              <a:srgbClr val="0070C0"/>
            </a:solidFill>
          </a:ln>
        </p:spPr>
        <p:style>
          <a:lnRef idx="1">
            <a:schemeClr val="accent2"/>
          </a:lnRef>
          <a:fillRef idx="0">
            <a:schemeClr val="accent2"/>
          </a:fillRef>
          <a:effectRef idx="0">
            <a:schemeClr val="accent2"/>
          </a:effectRef>
          <a:fontRef idx="minor">
            <a:schemeClr val="tx1"/>
          </a:fontRef>
        </p:style>
      </p:cxnSp>
      <p:sp>
        <p:nvSpPr>
          <p:cNvPr id="129" name="Suorakulmio 128"/>
          <p:cNvSpPr/>
          <p:nvPr/>
        </p:nvSpPr>
        <p:spPr>
          <a:xfrm>
            <a:off x="7524328" y="1448476"/>
            <a:ext cx="720080" cy="2501990"/>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30" name="Suorakulmio 129"/>
          <p:cNvSpPr/>
          <p:nvPr/>
        </p:nvSpPr>
        <p:spPr>
          <a:xfrm>
            <a:off x="7524328" y="2355726"/>
            <a:ext cx="720080" cy="15947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cxnSp>
        <p:nvCxnSpPr>
          <p:cNvPr id="140" name="Suora yhdysviiva 139"/>
          <p:cNvCxnSpPr/>
          <p:nvPr/>
        </p:nvCxnSpPr>
        <p:spPr>
          <a:xfrm>
            <a:off x="4716016" y="987574"/>
            <a:ext cx="0" cy="3384376"/>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120" name="Otsikko 3"/>
          <p:cNvSpPr txBox="1">
            <a:spLocks/>
          </p:cNvSpPr>
          <p:nvPr/>
        </p:nvSpPr>
        <p:spPr>
          <a:xfrm>
            <a:off x="488658" y="501598"/>
            <a:ext cx="8100000" cy="702000"/>
          </a:xfrm>
          <a:prstGeom prst="rect">
            <a:avLst/>
          </a:prstGeom>
        </p:spPr>
        <p:txBody>
          <a:bodyPr vert="horz" wrap="square" lIns="0" tIns="0" rIns="0" bIns="0" rtlCol="0" anchor="t" anchorCtr="0">
            <a:noAutofit/>
          </a:bodyPr>
          <a:lstStyle>
            <a:lvl1pPr algn="l" defTabSz="457200" rtl="0" eaLnBrk="1" latinLnBrk="0" hangingPunct="1">
              <a:lnSpc>
                <a:spcPct val="100000"/>
              </a:lnSpc>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r>
              <a:rPr lang="fi-FI" altLang="fi-FI" dirty="0" smtClean="0">
                <a:latin typeface="Arial" charset="0"/>
                <a:cs typeface="Arial" charset="0"/>
              </a:rPr>
              <a:t>Yrityksillä suuri tarve innovaatiorahoitukselle</a:t>
            </a:r>
            <a:endParaRPr lang="fi-FI" dirty="0"/>
          </a:p>
        </p:txBody>
      </p:sp>
      <p:sp>
        <p:nvSpPr>
          <p:cNvPr id="2" name="Päivämäärän paikkamerkki 1"/>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3" name="Alatunnisteen paikkamerkki 2"/>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699361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467544" y="267494"/>
            <a:ext cx="7200000" cy="1153338"/>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Team Finland -palveluehdotukset 31.12.2016</a:t>
            </a:r>
            <a:endParaRPr lang="fi-FI" sz="2400" dirty="0"/>
          </a:p>
        </p:txBody>
      </p:sp>
      <p:graphicFrame>
        <p:nvGraphicFramePr>
          <p:cNvPr id="3" name="Taulukko 2"/>
          <p:cNvGraphicFramePr>
            <a:graphicFrameLocks noGrp="1"/>
          </p:cNvGraphicFramePr>
          <p:nvPr>
            <p:extLst/>
          </p:nvPr>
        </p:nvGraphicFramePr>
        <p:xfrm>
          <a:off x="611560" y="811745"/>
          <a:ext cx="3868468" cy="3416191"/>
        </p:xfrm>
        <a:graphic>
          <a:graphicData uri="http://schemas.openxmlformats.org/drawingml/2006/table">
            <a:tbl>
              <a:tblPr firstRow="1" bandRow="1">
                <a:tableStyleId>{72833802-FEF1-4C79-8D5D-14CF1EAF98D9}</a:tableStyleId>
              </a:tblPr>
              <a:tblGrid>
                <a:gridCol w="1934234">
                  <a:extLst>
                    <a:ext uri="{9D8B030D-6E8A-4147-A177-3AD203B41FA5}">
                      <a16:colId xmlns:a16="http://schemas.microsoft.com/office/drawing/2014/main" val="2838003142"/>
                    </a:ext>
                  </a:extLst>
                </a:gridCol>
                <a:gridCol w="669543">
                  <a:extLst>
                    <a:ext uri="{9D8B030D-6E8A-4147-A177-3AD203B41FA5}">
                      <a16:colId xmlns:a16="http://schemas.microsoft.com/office/drawing/2014/main" val="148639956"/>
                    </a:ext>
                  </a:extLst>
                </a:gridCol>
                <a:gridCol w="1264691">
                  <a:extLst>
                    <a:ext uri="{9D8B030D-6E8A-4147-A177-3AD203B41FA5}">
                      <a16:colId xmlns:a16="http://schemas.microsoft.com/office/drawing/2014/main" val="3449320445"/>
                    </a:ext>
                  </a:extLst>
                </a:gridCol>
              </a:tblGrid>
              <a:tr h="611383">
                <a:tc>
                  <a:txBody>
                    <a:bodyPr/>
                    <a:lstStyle/>
                    <a:p>
                      <a:r>
                        <a:rPr lang="fi-FI" sz="1600" dirty="0" smtClean="0"/>
                        <a:t>Maakunta</a:t>
                      </a:r>
                      <a:endParaRPr lang="fi-FI" sz="1600" b="0" dirty="0"/>
                    </a:p>
                  </a:txBody>
                  <a:tcPr anchor="ctr"/>
                </a:tc>
                <a:tc>
                  <a:txBody>
                    <a:bodyPr/>
                    <a:lstStyle/>
                    <a:p>
                      <a:r>
                        <a:rPr lang="fi-FI" sz="1600" dirty="0" smtClean="0"/>
                        <a:t>lkm</a:t>
                      </a:r>
                      <a:endParaRPr lang="fi-FI" sz="1600" b="0" dirty="0"/>
                    </a:p>
                  </a:txBody>
                  <a:tcPr anchor="ctr"/>
                </a:tc>
                <a:tc>
                  <a:txBody>
                    <a:bodyPr/>
                    <a:lstStyle/>
                    <a:p>
                      <a:r>
                        <a:rPr lang="fi-FI" sz="1600" dirty="0" err="1" smtClean="0"/>
                        <a:t>Vientitav</a:t>
                      </a:r>
                      <a:r>
                        <a:rPr lang="fi-FI" sz="1600" dirty="0" smtClean="0"/>
                        <a:t>.</a:t>
                      </a:r>
                      <a:br>
                        <a:rPr lang="fi-FI" sz="1600" dirty="0" smtClean="0"/>
                      </a:br>
                      <a:r>
                        <a:rPr lang="fi-FI" sz="1600" dirty="0" smtClean="0"/>
                        <a:t>2020</a:t>
                      </a:r>
                      <a:r>
                        <a:rPr lang="fi-FI" sz="1600" baseline="0" dirty="0" smtClean="0"/>
                        <a:t> </a:t>
                      </a:r>
                      <a:r>
                        <a:rPr lang="fi-FI" sz="1600" dirty="0" smtClean="0"/>
                        <a:t>M€</a:t>
                      </a:r>
                      <a:endParaRPr lang="fi-FI" sz="1600" b="0" dirty="0"/>
                    </a:p>
                  </a:txBody>
                  <a:tcPr anchor="ctr"/>
                </a:tc>
                <a:extLst>
                  <a:ext uri="{0D108BD9-81ED-4DB2-BD59-A6C34878D82A}">
                    <a16:rowId xmlns:a16="http://schemas.microsoft.com/office/drawing/2014/main" val="2026670955"/>
                  </a:ext>
                </a:extLst>
              </a:tr>
              <a:tr h="359274">
                <a:tc>
                  <a:txBody>
                    <a:bodyPr/>
                    <a:lstStyle/>
                    <a:p>
                      <a:r>
                        <a:rPr lang="fi-FI" sz="1600" dirty="0" smtClean="0"/>
                        <a:t>Etelä-Pohjanmaa</a:t>
                      </a:r>
                      <a:endParaRPr lang="fi-FI" sz="1600" dirty="0"/>
                    </a:p>
                  </a:txBody>
                  <a:tcPr anchor="ctr"/>
                </a:tc>
                <a:tc>
                  <a:txBody>
                    <a:bodyPr/>
                    <a:lstStyle/>
                    <a:p>
                      <a:pPr algn="r"/>
                      <a:r>
                        <a:rPr lang="fi-FI" sz="1600" dirty="0" smtClean="0"/>
                        <a:t>13</a:t>
                      </a:r>
                      <a:endParaRPr lang="fi-FI" sz="1600" dirty="0"/>
                    </a:p>
                  </a:txBody>
                  <a:tcPr anchor="ctr"/>
                </a:tc>
                <a:tc>
                  <a:txBody>
                    <a:bodyPr/>
                    <a:lstStyle/>
                    <a:p>
                      <a:pPr algn="r"/>
                      <a:r>
                        <a:rPr lang="fi-FI" sz="1600" dirty="0" smtClean="0"/>
                        <a:t>258</a:t>
                      </a:r>
                      <a:endParaRPr lang="fi-FI" sz="1600" dirty="0"/>
                    </a:p>
                  </a:txBody>
                  <a:tcPr anchor="ctr"/>
                </a:tc>
                <a:extLst>
                  <a:ext uri="{0D108BD9-81ED-4DB2-BD59-A6C34878D82A}">
                    <a16:rowId xmlns:a16="http://schemas.microsoft.com/office/drawing/2014/main" val="3253028103"/>
                  </a:ext>
                </a:extLst>
              </a:tr>
              <a:tr h="349362">
                <a:tc>
                  <a:txBody>
                    <a:bodyPr/>
                    <a:lstStyle/>
                    <a:p>
                      <a:r>
                        <a:rPr lang="fi-FI" sz="1600" dirty="0" smtClean="0"/>
                        <a:t>Etelä-Savo</a:t>
                      </a:r>
                      <a:endParaRPr lang="fi-FI" sz="1600" dirty="0"/>
                    </a:p>
                  </a:txBody>
                  <a:tcPr anchor="ctr"/>
                </a:tc>
                <a:tc>
                  <a:txBody>
                    <a:bodyPr/>
                    <a:lstStyle/>
                    <a:p>
                      <a:pPr algn="r"/>
                      <a:r>
                        <a:rPr lang="fi-FI" sz="1600" dirty="0" smtClean="0"/>
                        <a:t>11</a:t>
                      </a:r>
                      <a:endParaRPr lang="fi-FI" sz="1600" dirty="0"/>
                    </a:p>
                  </a:txBody>
                  <a:tcPr anchor="ctr"/>
                </a:tc>
                <a:tc>
                  <a:txBody>
                    <a:bodyPr/>
                    <a:lstStyle/>
                    <a:p>
                      <a:pPr algn="r"/>
                      <a:r>
                        <a:rPr lang="fi-FI" sz="1600" dirty="0" smtClean="0"/>
                        <a:t>81</a:t>
                      </a:r>
                      <a:endParaRPr lang="fi-FI" sz="1600" dirty="0"/>
                    </a:p>
                  </a:txBody>
                  <a:tcPr anchor="ctr"/>
                </a:tc>
                <a:extLst>
                  <a:ext uri="{0D108BD9-81ED-4DB2-BD59-A6C34878D82A}">
                    <a16:rowId xmlns:a16="http://schemas.microsoft.com/office/drawing/2014/main" val="1568442758"/>
                  </a:ext>
                </a:extLst>
              </a:tr>
              <a:tr h="349362">
                <a:tc>
                  <a:txBody>
                    <a:bodyPr/>
                    <a:lstStyle/>
                    <a:p>
                      <a:r>
                        <a:rPr lang="fi-FI" sz="1600" dirty="0" smtClean="0"/>
                        <a:t>Häme</a:t>
                      </a:r>
                      <a:endParaRPr lang="fi-FI" sz="1600" dirty="0"/>
                    </a:p>
                  </a:txBody>
                  <a:tcPr anchor="ctr"/>
                </a:tc>
                <a:tc>
                  <a:txBody>
                    <a:bodyPr/>
                    <a:lstStyle/>
                    <a:p>
                      <a:pPr algn="r"/>
                      <a:r>
                        <a:rPr lang="fi-FI" sz="1600" dirty="0" smtClean="0"/>
                        <a:t>10</a:t>
                      </a:r>
                      <a:endParaRPr lang="fi-FI" sz="1600" dirty="0"/>
                    </a:p>
                  </a:txBody>
                  <a:tcPr anchor="ctr"/>
                </a:tc>
                <a:tc>
                  <a:txBody>
                    <a:bodyPr/>
                    <a:lstStyle/>
                    <a:p>
                      <a:pPr algn="r"/>
                      <a:r>
                        <a:rPr lang="fi-FI" sz="1600" dirty="0" smtClean="0"/>
                        <a:t>50</a:t>
                      </a:r>
                      <a:endParaRPr lang="fi-FI" sz="1600" dirty="0"/>
                    </a:p>
                  </a:txBody>
                  <a:tcPr anchor="ctr"/>
                </a:tc>
                <a:extLst>
                  <a:ext uri="{0D108BD9-81ED-4DB2-BD59-A6C34878D82A}">
                    <a16:rowId xmlns:a16="http://schemas.microsoft.com/office/drawing/2014/main" val="2403607893"/>
                  </a:ext>
                </a:extLst>
              </a:tr>
              <a:tr h="349362">
                <a:tc>
                  <a:txBody>
                    <a:bodyPr/>
                    <a:lstStyle/>
                    <a:p>
                      <a:r>
                        <a:rPr lang="fi-FI" sz="1600" dirty="0" err="1" smtClean="0"/>
                        <a:t>Kaakkois</a:t>
                      </a:r>
                      <a:r>
                        <a:rPr lang="fi-FI" sz="1600" dirty="0" smtClean="0"/>
                        <a:t>-Suomi</a:t>
                      </a:r>
                      <a:endParaRPr lang="fi-FI" sz="1600" dirty="0"/>
                    </a:p>
                  </a:txBody>
                  <a:tcPr anchor="ctr"/>
                </a:tc>
                <a:tc>
                  <a:txBody>
                    <a:bodyPr/>
                    <a:lstStyle/>
                    <a:p>
                      <a:pPr algn="r"/>
                      <a:r>
                        <a:rPr lang="fi-FI" sz="1600" dirty="0" smtClean="0"/>
                        <a:t>11</a:t>
                      </a:r>
                      <a:endParaRPr lang="fi-FI" sz="1600" dirty="0"/>
                    </a:p>
                  </a:txBody>
                  <a:tcPr anchor="ctr"/>
                </a:tc>
                <a:tc>
                  <a:txBody>
                    <a:bodyPr/>
                    <a:lstStyle/>
                    <a:p>
                      <a:pPr algn="r"/>
                      <a:r>
                        <a:rPr lang="fi-FI" sz="1600" dirty="0" smtClean="0"/>
                        <a:t>118</a:t>
                      </a:r>
                      <a:endParaRPr lang="fi-FI" sz="1600" dirty="0"/>
                    </a:p>
                  </a:txBody>
                  <a:tcPr anchor="ctr"/>
                </a:tc>
                <a:extLst>
                  <a:ext uri="{0D108BD9-81ED-4DB2-BD59-A6C34878D82A}">
                    <a16:rowId xmlns:a16="http://schemas.microsoft.com/office/drawing/2014/main" val="3931663727"/>
                  </a:ext>
                </a:extLst>
              </a:tr>
              <a:tr h="349362">
                <a:tc>
                  <a:txBody>
                    <a:bodyPr/>
                    <a:lstStyle/>
                    <a:p>
                      <a:r>
                        <a:rPr lang="fi-FI" sz="1600" dirty="0" smtClean="0"/>
                        <a:t>Kainuu</a:t>
                      </a:r>
                      <a:endParaRPr lang="fi-FI" sz="1600" dirty="0"/>
                    </a:p>
                  </a:txBody>
                  <a:tcPr anchor="ctr"/>
                </a:tc>
                <a:tc>
                  <a:txBody>
                    <a:bodyPr/>
                    <a:lstStyle/>
                    <a:p>
                      <a:pPr algn="r"/>
                      <a:r>
                        <a:rPr lang="fi-FI" sz="1600" dirty="0" smtClean="0"/>
                        <a:t>5</a:t>
                      </a:r>
                      <a:endParaRPr lang="fi-FI" sz="1600" dirty="0"/>
                    </a:p>
                  </a:txBody>
                  <a:tcPr anchor="ctr"/>
                </a:tc>
                <a:tc>
                  <a:txBody>
                    <a:bodyPr/>
                    <a:lstStyle/>
                    <a:p>
                      <a:pPr algn="r"/>
                      <a:r>
                        <a:rPr lang="fi-FI" sz="1600" dirty="0" smtClean="0"/>
                        <a:t>25</a:t>
                      </a:r>
                      <a:endParaRPr lang="fi-FI" sz="1600" dirty="0"/>
                    </a:p>
                  </a:txBody>
                  <a:tcPr anchor="ctr"/>
                </a:tc>
                <a:extLst>
                  <a:ext uri="{0D108BD9-81ED-4DB2-BD59-A6C34878D82A}">
                    <a16:rowId xmlns:a16="http://schemas.microsoft.com/office/drawing/2014/main" val="963955211"/>
                  </a:ext>
                </a:extLst>
              </a:tr>
              <a:tr h="349362">
                <a:tc>
                  <a:txBody>
                    <a:bodyPr/>
                    <a:lstStyle/>
                    <a:p>
                      <a:r>
                        <a:rPr lang="fi-FI" sz="1600" dirty="0" smtClean="0"/>
                        <a:t>Keski-Suomi</a:t>
                      </a:r>
                      <a:endParaRPr lang="fi-FI" sz="1600" dirty="0"/>
                    </a:p>
                  </a:txBody>
                  <a:tcPr anchor="ctr"/>
                </a:tc>
                <a:tc>
                  <a:txBody>
                    <a:bodyPr/>
                    <a:lstStyle/>
                    <a:p>
                      <a:pPr algn="r"/>
                      <a:r>
                        <a:rPr lang="fi-FI" sz="1600" dirty="0" smtClean="0"/>
                        <a:t>21</a:t>
                      </a:r>
                      <a:endParaRPr lang="fi-FI" sz="1600" dirty="0"/>
                    </a:p>
                  </a:txBody>
                  <a:tcPr anchor="ctr"/>
                </a:tc>
                <a:tc>
                  <a:txBody>
                    <a:bodyPr/>
                    <a:lstStyle/>
                    <a:p>
                      <a:pPr algn="r"/>
                      <a:r>
                        <a:rPr lang="fi-FI" sz="1600" dirty="0" smtClean="0"/>
                        <a:t>176</a:t>
                      </a:r>
                      <a:endParaRPr lang="fi-FI" sz="1600" dirty="0"/>
                    </a:p>
                  </a:txBody>
                  <a:tcPr anchor="ctr"/>
                </a:tc>
                <a:extLst>
                  <a:ext uri="{0D108BD9-81ED-4DB2-BD59-A6C34878D82A}">
                    <a16:rowId xmlns:a16="http://schemas.microsoft.com/office/drawing/2014/main" val="1409150833"/>
                  </a:ext>
                </a:extLst>
              </a:tr>
              <a:tr h="349362">
                <a:tc>
                  <a:txBody>
                    <a:bodyPr/>
                    <a:lstStyle/>
                    <a:p>
                      <a:r>
                        <a:rPr lang="fi-FI" sz="1600" dirty="0" smtClean="0"/>
                        <a:t>Lappi</a:t>
                      </a:r>
                      <a:endParaRPr lang="fi-FI" sz="1600" dirty="0"/>
                    </a:p>
                  </a:txBody>
                  <a:tcPr anchor="ctr"/>
                </a:tc>
                <a:tc>
                  <a:txBody>
                    <a:bodyPr/>
                    <a:lstStyle/>
                    <a:p>
                      <a:pPr algn="r"/>
                      <a:r>
                        <a:rPr lang="fi-FI" sz="1600" dirty="0" smtClean="0"/>
                        <a:t>11</a:t>
                      </a:r>
                      <a:endParaRPr lang="fi-FI" sz="1600" dirty="0"/>
                    </a:p>
                  </a:txBody>
                  <a:tcPr anchor="ctr"/>
                </a:tc>
                <a:tc>
                  <a:txBody>
                    <a:bodyPr/>
                    <a:lstStyle/>
                    <a:p>
                      <a:pPr algn="r"/>
                      <a:r>
                        <a:rPr lang="fi-FI" sz="1600" dirty="0" smtClean="0"/>
                        <a:t>47</a:t>
                      </a:r>
                      <a:endParaRPr lang="fi-FI" sz="1600" dirty="0"/>
                    </a:p>
                  </a:txBody>
                  <a:tcPr anchor="ctr"/>
                </a:tc>
                <a:extLst>
                  <a:ext uri="{0D108BD9-81ED-4DB2-BD59-A6C34878D82A}">
                    <a16:rowId xmlns:a16="http://schemas.microsoft.com/office/drawing/2014/main" val="2451743835"/>
                  </a:ext>
                </a:extLst>
              </a:tr>
              <a:tr h="349362">
                <a:tc>
                  <a:txBody>
                    <a:bodyPr/>
                    <a:lstStyle/>
                    <a:p>
                      <a:r>
                        <a:rPr lang="fi-FI" sz="1600" dirty="0" smtClean="0"/>
                        <a:t>Pirkanmaa</a:t>
                      </a:r>
                      <a:endParaRPr lang="fi-FI" sz="1600" dirty="0"/>
                    </a:p>
                  </a:txBody>
                  <a:tcPr anchor="ctr"/>
                </a:tc>
                <a:tc>
                  <a:txBody>
                    <a:bodyPr/>
                    <a:lstStyle/>
                    <a:p>
                      <a:pPr algn="r"/>
                      <a:r>
                        <a:rPr lang="fi-FI" sz="1600" dirty="0" smtClean="0"/>
                        <a:t>33</a:t>
                      </a:r>
                      <a:endParaRPr lang="fi-FI" sz="1600" dirty="0"/>
                    </a:p>
                  </a:txBody>
                  <a:tcPr anchor="ctr"/>
                </a:tc>
                <a:tc>
                  <a:txBody>
                    <a:bodyPr/>
                    <a:lstStyle/>
                    <a:p>
                      <a:pPr algn="r"/>
                      <a:r>
                        <a:rPr lang="fi-FI" sz="1600" dirty="0" smtClean="0"/>
                        <a:t>663</a:t>
                      </a:r>
                      <a:endParaRPr lang="fi-FI" sz="1600" dirty="0"/>
                    </a:p>
                  </a:txBody>
                  <a:tcPr anchor="ctr"/>
                </a:tc>
                <a:extLst>
                  <a:ext uri="{0D108BD9-81ED-4DB2-BD59-A6C34878D82A}">
                    <a16:rowId xmlns:a16="http://schemas.microsoft.com/office/drawing/2014/main" val="645827403"/>
                  </a:ext>
                </a:extLst>
              </a:tr>
            </a:tbl>
          </a:graphicData>
        </a:graphic>
      </p:graphicFrame>
      <p:graphicFrame>
        <p:nvGraphicFramePr>
          <p:cNvPr id="4" name="Taulukko 3"/>
          <p:cNvGraphicFramePr>
            <a:graphicFrameLocks noGrp="1"/>
          </p:cNvGraphicFramePr>
          <p:nvPr>
            <p:extLst/>
          </p:nvPr>
        </p:nvGraphicFramePr>
        <p:xfrm>
          <a:off x="4644008" y="811744"/>
          <a:ext cx="4104456" cy="3413571"/>
        </p:xfrm>
        <a:graphic>
          <a:graphicData uri="http://schemas.openxmlformats.org/drawingml/2006/table">
            <a:tbl>
              <a:tblPr firstRow="1" bandRow="1">
                <a:tableStyleId>{72833802-FEF1-4C79-8D5D-14CF1EAF98D9}</a:tableStyleId>
              </a:tblPr>
              <a:tblGrid>
                <a:gridCol w="2052228">
                  <a:extLst>
                    <a:ext uri="{9D8B030D-6E8A-4147-A177-3AD203B41FA5}">
                      <a16:colId xmlns:a16="http://schemas.microsoft.com/office/drawing/2014/main" val="2838003142"/>
                    </a:ext>
                  </a:extLst>
                </a:gridCol>
                <a:gridCol w="710387">
                  <a:extLst>
                    <a:ext uri="{9D8B030D-6E8A-4147-A177-3AD203B41FA5}">
                      <a16:colId xmlns:a16="http://schemas.microsoft.com/office/drawing/2014/main" val="148639956"/>
                    </a:ext>
                  </a:extLst>
                </a:gridCol>
                <a:gridCol w="1341841">
                  <a:extLst>
                    <a:ext uri="{9D8B030D-6E8A-4147-A177-3AD203B41FA5}">
                      <a16:colId xmlns:a16="http://schemas.microsoft.com/office/drawing/2014/main" val="3449320445"/>
                    </a:ext>
                  </a:extLst>
                </a:gridCol>
              </a:tblGrid>
              <a:tr h="607878">
                <a:tc>
                  <a:txBody>
                    <a:bodyPr/>
                    <a:lstStyle/>
                    <a:p>
                      <a:r>
                        <a:rPr lang="fi-FI" sz="1600" dirty="0" smtClean="0"/>
                        <a:t>Maakunta</a:t>
                      </a:r>
                      <a:endParaRPr lang="fi-FI" sz="1600" b="0" dirty="0"/>
                    </a:p>
                  </a:txBody>
                  <a:tcPr anchor="ctr"/>
                </a:tc>
                <a:tc>
                  <a:txBody>
                    <a:bodyPr/>
                    <a:lstStyle/>
                    <a:p>
                      <a:r>
                        <a:rPr lang="fi-FI" sz="1600" dirty="0" smtClean="0"/>
                        <a:t>lkm</a:t>
                      </a:r>
                      <a:endParaRPr lang="fi-FI" sz="1600" b="0" dirty="0"/>
                    </a:p>
                  </a:txBody>
                  <a:tcPr anchor="ctr"/>
                </a:tc>
                <a:tc>
                  <a:txBody>
                    <a:bodyPr/>
                    <a:lstStyle/>
                    <a:p>
                      <a:r>
                        <a:rPr lang="fi-FI" sz="1600" dirty="0" err="1" smtClean="0"/>
                        <a:t>Vientitav</a:t>
                      </a:r>
                      <a:r>
                        <a:rPr lang="fi-FI" sz="1600" dirty="0" smtClean="0"/>
                        <a:t>.</a:t>
                      </a:r>
                      <a:br>
                        <a:rPr lang="fi-FI" sz="1600" dirty="0" smtClean="0"/>
                      </a:br>
                      <a:r>
                        <a:rPr lang="fi-FI" sz="1600" dirty="0" smtClean="0"/>
                        <a:t>2020</a:t>
                      </a:r>
                      <a:r>
                        <a:rPr lang="fi-FI" sz="1600" baseline="0" dirty="0" smtClean="0"/>
                        <a:t> </a:t>
                      </a:r>
                      <a:r>
                        <a:rPr lang="fi-FI" sz="1600" dirty="0" smtClean="0"/>
                        <a:t>M€</a:t>
                      </a:r>
                      <a:endParaRPr lang="fi-FI" sz="1600" b="0" dirty="0"/>
                    </a:p>
                  </a:txBody>
                  <a:tcPr anchor="ctr"/>
                </a:tc>
                <a:extLst>
                  <a:ext uri="{0D108BD9-81ED-4DB2-BD59-A6C34878D82A}">
                    <a16:rowId xmlns:a16="http://schemas.microsoft.com/office/drawing/2014/main" val="2026670955"/>
                  </a:ext>
                </a:extLst>
              </a:tr>
              <a:tr h="360040">
                <a:tc>
                  <a:txBody>
                    <a:bodyPr/>
                    <a:lstStyle/>
                    <a:p>
                      <a:r>
                        <a:rPr lang="fi-FI" sz="1600" dirty="0" smtClean="0"/>
                        <a:t>Pohjanmaa</a:t>
                      </a:r>
                      <a:endParaRPr lang="fi-FI" sz="1600" dirty="0"/>
                    </a:p>
                  </a:txBody>
                  <a:tcPr anchor="ctr"/>
                </a:tc>
                <a:tc>
                  <a:txBody>
                    <a:bodyPr/>
                    <a:lstStyle/>
                    <a:p>
                      <a:pPr algn="r"/>
                      <a:r>
                        <a:rPr lang="fi-FI" sz="1600" dirty="0" smtClean="0"/>
                        <a:t>11</a:t>
                      </a:r>
                      <a:endParaRPr lang="fi-FI" sz="1600" dirty="0"/>
                    </a:p>
                  </a:txBody>
                  <a:tcPr anchor="ctr"/>
                </a:tc>
                <a:tc>
                  <a:txBody>
                    <a:bodyPr/>
                    <a:lstStyle/>
                    <a:p>
                      <a:pPr algn="r"/>
                      <a:r>
                        <a:rPr lang="fi-FI" sz="1600" dirty="0" smtClean="0"/>
                        <a:t>57</a:t>
                      </a:r>
                      <a:endParaRPr lang="fi-FI" sz="1600" dirty="0"/>
                    </a:p>
                  </a:txBody>
                  <a:tcPr anchor="ctr"/>
                </a:tc>
                <a:extLst>
                  <a:ext uri="{0D108BD9-81ED-4DB2-BD59-A6C34878D82A}">
                    <a16:rowId xmlns:a16="http://schemas.microsoft.com/office/drawing/2014/main" val="3253028103"/>
                  </a:ext>
                </a:extLst>
              </a:tr>
              <a:tr h="360040">
                <a:tc>
                  <a:txBody>
                    <a:bodyPr/>
                    <a:lstStyle/>
                    <a:p>
                      <a:r>
                        <a:rPr lang="fi-FI" sz="1600" dirty="0" err="1" smtClean="0"/>
                        <a:t>Pohjois</a:t>
                      </a:r>
                      <a:r>
                        <a:rPr lang="fi-FI" sz="1600" dirty="0" smtClean="0"/>
                        <a:t>-Karjala</a:t>
                      </a:r>
                      <a:endParaRPr lang="fi-FI" sz="1600" dirty="0"/>
                    </a:p>
                  </a:txBody>
                  <a:tcPr anchor="ctr"/>
                </a:tc>
                <a:tc>
                  <a:txBody>
                    <a:bodyPr/>
                    <a:lstStyle/>
                    <a:p>
                      <a:pPr algn="r"/>
                      <a:r>
                        <a:rPr lang="fi-FI" sz="1600" dirty="0" smtClean="0"/>
                        <a:t>20</a:t>
                      </a:r>
                      <a:endParaRPr lang="fi-FI" sz="1600" dirty="0"/>
                    </a:p>
                  </a:txBody>
                  <a:tcPr anchor="ctr"/>
                </a:tc>
                <a:tc>
                  <a:txBody>
                    <a:bodyPr/>
                    <a:lstStyle/>
                    <a:p>
                      <a:pPr algn="r"/>
                      <a:r>
                        <a:rPr lang="fi-FI" sz="1600" dirty="0" smtClean="0"/>
                        <a:t>135</a:t>
                      </a:r>
                      <a:endParaRPr lang="fi-FI" sz="1600" dirty="0"/>
                    </a:p>
                  </a:txBody>
                  <a:tcPr anchor="ctr"/>
                </a:tc>
                <a:extLst>
                  <a:ext uri="{0D108BD9-81ED-4DB2-BD59-A6C34878D82A}">
                    <a16:rowId xmlns:a16="http://schemas.microsoft.com/office/drawing/2014/main" val="1568442758"/>
                  </a:ext>
                </a:extLst>
              </a:tr>
              <a:tr h="360040">
                <a:tc>
                  <a:txBody>
                    <a:bodyPr/>
                    <a:lstStyle/>
                    <a:p>
                      <a:r>
                        <a:rPr lang="fi-FI" sz="1600" dirty="0" err="1" smtClean="0"/>
                        <a:t>Pohjois</a:t>
                      </a:r>
                      <a:r>
                        <a:rPr lang="fi-FI" sz="1600" dirty="0" smtClean="0"/>
                        <a:t>-Pohjanmaa</a:t>
                      </a:r>
                      <a:endParaRPr lang="fi-FI" sz="1600" dirty="0"/>
                    </a:p>
                  </a:txBody>
                  <a:tcPr anchor="ctr"/>
                </a:tc>
                <a:tc>
                  <a:txBody>
                    <a:bodyPr/>
                    <a:lstStyle/>
                    <a:p>
                      <a:pPr algn="r"/>
                      <a:r>
                        <a:rPr lang="fi-FI" sz="1600" dirty="0" smtClean="0"/>
                        <a:t>50</a:t>
                      </a:r>
                      <a:endParaRPr lang="fi-FI" sz="1600" dirty="0"/>
                    </a:p>
                  </a:txBody>
                  <a:tcPr anchor="ctr"/>
                </a:tc>
                <a:tc>
                  <a:txBody>
                    <a:bodyPr/>
                    <a:lstStyle/>
                    <a:p>
                      <a:pPr algn="r"/>
                      <a:r>
                        <a:rPr lang="fi-FI" sz="1600" dirty="0" smtClean="0"/>
                        <a:t>823</a:t>
                      </a:r>
                      <a:endParaRPr lang="fi-FI" sz="1600" dirty="0"/>
                    </a:p>
                  </a:txBody>
                  <a:tcPr anchor="ctr"/>
                </a:tc>
                <a:extLst>
                  <a:ext uri="{0D108BD9-81ED-4DB2-BD59-A6C34878D82A}">
                    <a16:rowId xmlns:a16="http://schemas.microsoft.com/office/drawing/2014/main" val="2403607893"/>
                  </a:ext>
                </a:extLst>
              </a:tr>
              <a:tr h="288032">
                <a:tc>
                  <a:txBody>
                    <a:bodyPr/>
                    <a:lstStyle/>
                    <a:p>
                      <a:r>
                        <a:rPr lang="fi-FI" sz="1600" dirty="0" err="1" smtClean="0"/>
                        <a:t>Pohjois</a:t>
                      </a:r>
                      <a:r>
                        <a:rPr lang="fi-FI" sz="1600" dirty="0" smtClean="0"/>
                        <a:t>-Savo</a:t>
                      </a:r>
                      <a:endParaRPr lang="fi-FI" sz="1600" dirty="0"/>
                    </a:p>
                  </a:txBody>
                  <a:tcPr anchor="ctr"/>
                </a:tc>
                <a:tc>
                  <a:txBody>
                    <a:bodyPr/>
                    <a:lstStyle/>
                    <a:p>
                      <a:pPr algn="r"/>
                      <a:r>
                        <a:rPr lang="fi-FI" sz="1600" dirty="0" smtClean="0"/>
                        <a:t>28</a:t>
                      </a:r>
                      <a:endParaRPr lang="fi-FI" sz="1600" dirty="0"/>
                    </a:p>
                  </a:txBody>
                  <a:tcPr anchor="ctr"/>
                </a:tc>
                <a:tc>
                  <a:txBody>
                    <a:bodyPr/>
                    <a:lstStyle/>
                    <a:p>
                      <a:pPr algn="r"/>
                      <a:r>
                        <a:rPr lang="fi-FI" sz="1600" dirty="0" smtClean="0"/>
                        <a:t>507</a:t>
                      </a:r>
                      <a:endParaRPr lang="fi-FI" sz="1600" dirty="0"/>
                    </a:p>
                  </a:txBody>
                  <a:tcPr anchor="ctr"/>
                </a:tc>
                <a:extLst>
                  <a:ext uri="{0D108BD9-81ED-4DB2-BD59-A6C34878D82A}">
                    <a16:rowId xmlns:a16="http://schemas.microsoft.com/office/drawing/2014/main" val="3931663727"/>
                  </a:ext>
                </a:extLst>
              </a:tr>
              <a:tr h="357421">
                <a:tc>
                  <a:txBody>
                    <a:bodyPr/>
                    <a:lstStyle/>
                    <a:p>
                      <a:r>
                        <a:rPr lang="fi-FI" sz="1600" dirty="0" smtClean="0"/>
                        <a:t>Satakunta</a:t>
                      </a:r>
                      <a:endParaRPr lang="fi-FI" sz="1600" dirty="0"/>
                    </a:p>
                  </a:txBody>
                  <a:tcPr anchor="ctr"/>
                </a:tc>
                <a:tc>
                  <a:txBody>
                    <a:bodyPr/>
                    <a:lstStyle/>
                    <a:p>
                      <a:pPr algn="r"/>
                      <a:r>
                        <a:rPr lang="fi-FI" sz="1600" dirty="0" smtClean="0"/>
                        <a:t>18</a:t>
                      </a:r>
                      <a:endParaRPr lang="fi-FI" sz="1600" dirty="0"/>
                    </a:p>
                  </a:txBody>
                  <a:tcPr anchor="ctr"/>
                </a:tc>
                <a:tc>
                  <a:txBody>
                    <a:bodyPr/>
                    <a:lstStyle/>
                    <a:p>
                      <a:pPr algn="r"/>
                      <a:r>
                        <a:rPr lang="fi-FI" sz="1600" dirty="0" smtClean="0"/>
                        <a:t>135</a:t>
                      </a:r>
                      <a:endParaRPr lang="fi-FI" sz="1600" dirty="0"/>
                    </a:p>
                  </a:txBody>
                  <a:tcPr anchor="ctr"/>
                </a:tc>
                <a:extLst>
                  <a:ext uri="{0D108BD9-81ED-4DB2-BD59-A6C34878D82A}">
                    <a16:rowId xmlns:a16="http://schemas.microsoft.com/office/drawing/2014/main" val="963955211"/>
                  </a:ext>
                </a:extLst>
              </a:tr>
              <a:tr h="315411">
                <a:tc>
                  <a:txBody>
                    <a:bodyPr/>
                    <a:lstStyle/>
                    <a:p>
                      <a:r>
                        <a:rPr lang="fi-FI" sz="1600" dirty="0" smtClean="0"/>
                        <a:t>Uusimaa</a:t>
                      </a:r>
                      <a:endParaRPr lang="fi-FI" sz="1600" dirty="0"/>
                    </a:p>
                  </a:txBody>
                  <a:tcPr anchor="ctr"/>
                </a:tc>
                <a:tc>
                  <a:txBody>
                    <a:bodyPr/>
                    <a:lstStyle/>
                    <a:p>
                      <a:pPr algn="r"/>
                      <a:r>
                        <a:rPr lang="fi-FI" sz="1600" dirty="0" smtClean="0"/>
                        <a:t>101</a:t>
                      </a:r>
                      <a:endParaRPr lang="fi-FI" sz="1600" dirty="0"/>
                    </a:p>
                  </a:txBody>
                  <a:tcPr anchor="ctr"/>
                </a:tc>
                <a:tc>
                  <a:txBody>
                    <a:bodyPr/>
                    <a:lstStyle/>
                    <a:p>
                      <a:pPr algn="r"/>
                      <a:r>
                        <a:rPr lang="fi-FI" sz="1600" dirty="0" smtClean="0"/>
                        <a:t>677</a:t>
                      </a:r>
                      <a:endParaRPr lang="fi-FI" sz="1600" dirty="0"/>
                    </a:p>
                  </a:txBody>
                  <a:tcPr anchor="ctr"/>
                </a:tc>
                <a:extLst>
                  <a:ext uri="{0D108BD9-81ED-4DB2-BD59-A6C34878D82A}">
                    <a16:rowId xmlns:a16="http://schemas.microsoft.com/office/drawing/2014/main" val="1409150833"/>
                  </a:ext>
                </a:extLst>
              </a:tr>
              <a:tr h="340171">
                <a:tc>
                  <a:txBody>
                    <a:bodyPr/>
                    <a:lstStyle/>
                    <a:p>
                      <a:r>
                        <a:rPr lang="fi-FI" sz="1600" dirty="0" smtClean="0"/>
                        <a:t>Varsinais-Suomi</a:t>
                      </a:r>
                      <a:endParaRPr lang="fi-FI" sz="1600" dirty="0"/>
                    </a:p>
                  </a:txBody>
                  <a:tcPr anchor="ctr"/>
                </a:tc>
                <a:tc>
                  <a:txBody>
                    <a:bodyPr/>
                    <a:lstStyle/>
                    <a:p>
                      <a:pPr algn="r"/>
                      <a:r>
                        <a:rPr lang="fi-FI" sz="1600" dirty="0" smtClean="0"/>
                        <a:t>30</a:t>
                      </a:r>
                      <a:endParaRPr lang="fi-FI" sz="1600" dirty="0"/>
                    </a:p>
                  </a:txBody>
                  <a:tcPr anchor="ctr"/>
                </a:tc>
                <a:tc>
                  <a:txBody>
                    <a:bodyPr/>
                    <a:lstStyle/>
                    <a:p>
                      <a:pPr algn="r"/>
                      <a:r>
                        <a:rPr lang="fi-FI" sz="1600" dirty="0" smtClean="0"/>
                        <a:t>694</a:t>
                      </a:r>
                      <a:endParaRPr lang="fi-FI" sz="1600" dirty="0"/>
                    </a:p>
                  </a:txBody>
                  <a:tcPr anchor="ctr"/>
                </a:tc>
                <a:extLst>
                  <a:ext uri="{0D108BD9-81ED-4DB2-BD59-A6C34878D82A}">
                    <a16:rowId xmlns:a16="http://schemas.microsoft.com/office/drawing/2014/main" val="2451743835"/>
                  </a:ext>
                </a:extLst>
              </a:tr>
              <a:tr h="357421">
                <a:tc>
                  <a:txBody>
                    <a:bodyPr/>
                    <a:lstStyle/>
                    <a:p>
                      <a:r>
                        <a:rPr lang="fi-FI" sz="1600" b="1" dirty="0" smtClean="0"/>
                        <a:t>Yhteensä</a:t>
                      </a:r>
                      <a:endParaRPr lang="fi-FI" sz="1600" b="1" dirty="0"/>
                    </a:p>
                  </a:txBody>
                  <a:tcPr anchor="ctr">
                    <a:solidFill>
                      <a:schemeClr val="accent2">
                        <a:lumMod val="20000"/>
                        <a:lumOff val="80000"/>
                      </a:schemeClr>
                    </a:solidFill>
                  </a:tcPr>
                </a:tc>
                <a:tc>
                  <a:txBody>
                    <a:bodyPr/>
                    <a:lstStyle/>
                    <a:p>
                      <a:pPr algn="r"/>
                      <a:r>
                        <a:rPr lang="fi-FI" sz="1600" b="1" dirty="0" smtClean="0"/>
                        <a:t>373</a:t>
                      </a:r>
                      <a:endParaRPr lang="fi-FI" sz="1600" b="1" dirty="0"/>
                    </a:p>
                  </a:txBody>
                  <a:tcPr anchor="ctr">
                    <a:solidFill>
                      <a:schemeClr val="accent2">
                        <a:lumMod val="20000"/>
                        <a:lumOff val="80000"/>
                      </a:schemeClr>
                    </a:solidFill>
                  </a:tcPr>
                </a:tc>
                <a:tc>
                  <a:txBody>
                    <a:bodyPr/>
                    <a:lstStyle/>
                    <a:p>
                      <a:pPr algn="r"/>
                      <a:r>
                        <a:rPr lang="fi-FI" sz="1600" b="1" dirty="0" smtClean="0"/>
                        <a:t>4 446</a:t>
                      </a:r>
                      <a:endParaRPr lang="fi-FI" sz="1600" b="1" dirty="0"/>
                    </a:p>
                  </a:txBody>
                  <a:tcPr anchor="ctr">
                    <a:solidFill>
                      <a:schemeClr val="accent2">
                        <a:lumMod val="20000"/>
                        <a:lumOff val="80000"/>
                      </a:schemeClr>
                    </a:solidFill>
                  </a:tcPr>
                </a:tc>
                <a:extLst>
                  <a:ext uri="{0D108BD9-81ED-4DB2-BD59-A6C34878D82A}">
                    <a16:rowId xmlns:a16="http://schemas.microsoft.com/office/drawing/2014/main" val="645827403"/>
                  </a:ext>
                </a:extLst>
              </a:tr>
            </a:tbl>
          </a:graphicData>
        </a:graphic>
      </p:graphicFrame>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7544" y="68794"/>
            <a:ext cx="1244901" cy="742950"/>
          </a:xfrm>
          <a:prstGeom prst="rect">
            <a:avLst/>
          </a:prstGeom>
        </p:spPr>
      </p:pic>
      <p:sp>
        <p:nvSpPr>
          <p:cNvPr id="6" name="Päivämäärän paikkamerkki 5"/>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7" name="Alatunnisteen paikkamerkki 6"/>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3213795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4"/>
          </p:nvPr>
        </p:nvSpPr>
        <p:spPr/>
        <p:txBody>
          <a:bodyPr/>
          <a:lstStyle/>
          <a:p>
            <a:r>
              <a:rPr lang="fi-FI" dirty="0">
                <a:solidFill>
                  <a:schemeClr val="tx1"/>
                </a:solidFill>
              </a:rPr>
              <a:t>Lähde: </a:t>
            </a:r>
            <a:r>
              <a:rPr lang="fi-FI" dirty="0" smtClean="0">
                <a:solidFill>
                  <a:schemeClr val="tx1"/>
                </a:solidFill>
              </a:rPr>
              <a:t>Team Finland -palveluehdotuksen </a:t>
            </a:r>
            <a:r>
              <a:rPr lang="fi-FI" dirty="0">
                <a:solidFill>
                  <a:schemeClr val="tx1"/>
                </a:solidFill>
              </a:rPr>
              <a:t>saaneiden yritysten palaute, syksy 2016, </a:t>
            </a:r>
            <a:r>
              <a:rPr lang="fi-FI" dirty="0" smtClean="0">
                <a:solidFill>
                  <a:schemeClr val="tx1"/>
                </a:solidFill>
              </a:rPr>
              <a:t>75 vastaajaa</a:t>
            </a:r>
            <a:endParaRPr lang="fi-FI" dirty="0">
              <a:solidFill>
                <a:schemeClr val="tx1"/>
              </a:solidFill>
            </a:endParaRPr>
          </a:p>
          <a:p>
            <a:endParaRPr lang="fi-FI" dirty="0"/>
          </a:p>
        </p:txBody>
      </p:sp>
      <p:sp>
        <p:nvSpPr>
          <p:cNvPr id="2" name="Otsikko 1"/>
          <p:cNvSpPr>
            <a:spLocks noGrp="1"/>
          </p:cNvSpPr>
          <p:nvPr>
            <p:ph type="title"/>
          </p:nvPr>
        </p:nvSpPr>
        <p:spPr>
          <a:xfrm>
            <a:off x="540000" y="270000"/>
            <a:ext cx="8496496" cy="675000"/>
          </a:xfrm>
        </p:spPr>
        <p:txBody>
          <a:bodyPr/>
          <a:lstStyle/>
          <a:p>
            <a:r>
              <a:rPr lang="fi-FI" dirty="0" smtClean="0"/>
              <a:t>Team Finland -palveluja käyttäneet erittäin tyytyväisiä</a:t>
            </a:r>
            <a:endParaRPr lang="fi-FI" dirty="0"/>
          </a:p>
        </p:txBody>
      </p:sp>
      <p:sp>
        <p:nvSpPr>
          <p:cNvPr id="3" name="Sisällön paikkamerkki 2"/>
          <p:cNvSpPr>
            <a:spLocks noGrp="1"/>
          </p:cNvSpPr>
          <p:nvPr>
            <p:ph sz="half" idx="1"/>
          </p:nvPr>
        </p:nvSpPr>
        <p:spPr>
          <a:xfrm>
            <a:off x="539998" y="1242000"/>
            <a:ext cx="5659401" cy="3051394"/>
          </a:xfrm>
        </p:spPr>
        <p:txBody>
          <a:bodyPr>
            <a:normAutofit fontScale="92500"/>
          </a:bodyPr>
          <a:lstStyle/>
          <a:p>
            <a:pPr marL="198835" lvl="1" indent="-198835">
              <a:spcBef>
                <a:spcPts val="750"/>
              </a:spcBef>
              <a:spcAft>
                <a:spcPts val="225"/>
              </a:spcAft>
            </a:pPr>
            <a:r>
              <a:rPr lang="fi-FI" sz="1900" dirty="0" smtId="4294967295"/>
              <a:t>Asioinnin miellyttävyys </a:t>
            </a:r>
            <a:r>
              <a:rPr lang="fi-FI" sz="1900" dirty="0" smtClean="0" smtId="4294967295"/>
              <a:t>4,3 </a:t>
            </a:r>
            <a:br>
              <a:rPr lang="fi-FI" sz="1900" dirty="0" smtClean="0" smtId="4294967295"/>
            </a:br>
            <a:r>
              <a:rPr lang="fi-FI" sz="1900" dirty="0" smtClean="0" smtId="4294967295"/>
              <a:t>asteikolla 1…5</a:t>
            </a:r>
            <a:endParaRPr lang="fi-FI" sz="1900" dirty="0" smtId="4294967295"/>
          </a:p>
          <a:p>
            <a:pPr marL="198835" lvl="1" indent="-198835">
              <a:spcBef>
                <a:spcPts val="750"/>
              </a:spcBef>
              <a:spcAft>
                <a:spcPts val="225"/>
              </a:spcAft>
            </a:pPr>
            <a:r>
              <a:rPr lang="fi-FI" sz="1900" dirty="0" smtId="4294967295"/>
              <a:t>Hyöty yrityksen kasvusuunnitelman kannalta 4,0</a:t>
            </a:r>
          </a:p>
          <a:p>
            <a:pPr marL="198835" lvl="1" indent="-198835">
              <a:spcBef>
                <a:spcPts val="750"/>
              </a:spcBef>
              <a:spcAft>
                <a:spcPts val="225"/>
              </a:spcAft>
            </a:pPr>
            <a:r>
              <a:rPr lang="fi-FI" sz="1900" dirty="0" smtId="4294967295"/>
              <a:t>Hyöty kansainvälistymissuunnitelman kannalta 4,0</a:t>
            </a:r>
          </a:p>
          <a:p>
            <a:pPr marL="198835" lvl="1" indent="-198835">
              <a:spcBef>
                <a:spcPts val="750"/>
              </a:spcBef>
              <a:spcAft>
                <a:spcPts val="225"/>
              </a:spcAft>
            </a:pPr>
            <a:r>
              <a:rPr lang="fi-FI" sz="1900" dirty="0" smtId="4294967295"/>
              <a:t>Kirjallisen palveluehdotuksen selkeys 4,1</a:t>
            </a:r>
          </a:p>
          <a:p>
            <a:pPr marL="198835" lvl="1" indent="-198835">
              <a:spcBef>
                <a:spcPts val="750"/>
              </a:spcBef>
              <a:spcAft>
                <a:spcPts val="225"/>
              </a:spcAft>
            </a:pPr>
            <a:r>
              <a:rPr lang="fi-FI" sz="1900" dirty="0" smtId="4294967295"/>
              <a:t>Ehdotettujen </a:t>
            </a:r>
            <a:r>
              <a:rPr lang="fi-FI" sz="1900" dirty="0" smtClean="0" smtId="4294967295"/>
              <a:t>Team Finland -palvelujen </a:t>
            </a:r>
            <a:r>
              <a:rPr lang="fi-FI" sz="1900" dirty="0" smtId="4294967295"/>
              <a:t>soveltuvuus </a:t>
            </a:r>
            <a:br>
              <a:rPr lang="fi-FI" sz="1900" dirty="0" smtId="4294967295"/>
            </a:br>
            <a:r>
              <a:rPr lang="fi-FI" sz="1900" dirty="0" smtId="4294967295"/>
              <a:t>yrityksen tarpeisiin 3,8</a:t>
            </a:r>
          </a:p>
          <a:p>
            <a:pPr marL="198835" lvl="1" indent="-198835">
              <a:spcBef>
                <a:spcPts val="750"/>
              </a:spcBef>
              <a:spcAft>
                <a:spcPts val="225"/>
              </a:spcAft>
            </a:pPr>
            <a:r>
              <a:rPr lang="fi-FI" sz="1900" dirty="0" smtId="4294967295"/>
              <a:t>Tuki ja neuvonta </a:t>
            </a:r>
            <a:r>
              <a:rPr lang="fi-FI" sz="1900" dirty="0" smtClean="0" smtId="4294967295"/>
              <a:t>ehdotuksen jälkeen </a:t>
            </a:r>
            <a:r>
              <a:rPr lang="fi-FI" sz="1900" dirty="0" smtId="4294967295"/>
              <a:t>4,2</a:t>
            </a:r>
          </a:p>
          <a:p>
            <a:endParaRPr lang="fi-FI" dirty="0"/>
          </a:p>
        </p:txBody>
      </p:sp>
      <p:sp>
        <p:nvSpPr>
          <p:cNvPr id="5" name="Alatunnisteen paikkamerkki 4"/>
          <p:cNvSpPr>
            <a:spLocks noGrp="1"/>
          </p:cNvSpPr>
          <p:nvPr>
            <p:ph type="ftr" sz="quarter" idx="3"/>
          </p:nvPr>
        </p:nvSpPr>
        <p:spPr/>
        <p:txBody>
          <a:bodyPr/>
          <a:lstStyle/>
          <a:p>
            <a:r>
              <a:rPr lang="fi-FI" dirty="0" smtClean="0"/>
              <a:t>DM  1782881</a:t>
            </a:r>
            <a:endParaRPr lang="fi-FI" dirty="0"/>
          </a:p>
        </p:txBody>
      </p:sp>
      <p:pic>
        <p:nvPicPr>
          <p:cNvPr id="9" name="Sisällön paikkamerkki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75"/>
          <a:stretch/>
        </p:blipFill>
        <p:spPr>
          <a:xfrm>
            <a:off x="6271407" y="1187463"/>
            <a:ext cx="2405049" cy="305117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611" y="4493096"/>
            <a:ext cx="1244901" cy="742950"/>
          </a:xfrm>
          <a:prstGeom prst="rect">
            <a:avLst/>
          </a:prstGeom>
        </p:spPr>
      </p:pic>
      <p:sp>
        <p:nvSpPr>
          <p:cNvPr id="4" name="Päivämäärän paikkamerkki 3"/>
          <p:cNvSpPr>
            <a:spLocks noGrp="1"/>
          </p:cNvSpPr>
          <p:nvPr>
            <p:ph type="dt" sz="half" idx="15"/>
          </p:nvPr>
        </p:nvSpPr>
        <p:spPr/>
        <p:txBody>
          <a:bodyPr/>
          <a:lstStyle/>
          <a:p>
            <a:r>
              <a:rPr lang="fi-FI" smtClean="0">
                <a:solidFill>
                  <a:srgbClr val="000000"/>
                </a:solidFill>
              </a:rPr>
              <a:t>02-2017</a:t>
            </a:r>
            <a:endParaRPr lang="fi-FI">
              <a:solidFill>
                <a:srgbClr val="000000"/>
              </a:solidFill>
            </a:endParaRPr>
          </a:p>
        </p:txBody>
      </p:sp>
    </p:spTree>
    <p:extLst>
      <p:ext uri="{BB962C8B-B14F-4D97-AF65-F5344CB8AC3E}">
        <p14:creationId xmlns:p14="http://schemas.microsoft.com/office/powerpoint/2010/main" val="3993868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7"/>
          <p:cNvSpPr txBox="1">
            <a:spLocks/>
          </p:cNvSpPr>
          <p:nvPr/>
        </p:nvSpPr>
        <p:spPr>
          <a:xfrm>
            <a:off x="323528" y="273292"/>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Team Finland -palvelujen käyttö</a:t>
            </a:r>
            <a:endParaRPr lang="fi-FI" sz="2400" dirty="0"/>
          </a:p>
        </p:txBody>
      </p:sp>
      <p:sp>
        <p:nvSpPr>
          <p:cNvPr id="4" name="Tekstin paikkamerkki 11"/>
          <p:cNvSpPr txBox="1">
            <a:spLocks/>
          </p:cNvSpPr>
          <p:nvPr/>
        </p:nvSpPr>
        <p:spPr>
          <a:xfrm>
            <a:off x="395536" y="4355173"/>
            <a:ext cx="8089651" cy="428400"/>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400" i="1" dirty="0" smtClean="0"/>
              <a:t>Lähde: Suomen Yrittäjät, Finnvera ja Työ- ja elinkeinoministeriö, Pk-yritysbarometri, 09-2016</a:t>
            </a:r>
            <a:endParaRPr lang="fi-FI" sz="1400" i="1" dirty="0"/>
          </a:p>
        </p:txBody>
      </p:sp>
      <p:grpSp>
        <p:nvGrpSpPr>
          <p:cNvPr id="10" name="Ryhmä 9"/>
          <p:cNvGrpSpPr/>
          <p:nvPr/>
        </p:nvGrpSpPr>
        <p:grpSpPr>
          <a:xfrm>
            <a:off x="-77140" y="947015"/>
            <a:ext cx="6881388" cy="3408158"/>
            <a:chOff x="582192" y="1686300"/>
            <a:chExt cx="8058150" cy="3990975"/>
          </a:xfrm>
        </p:grpSpPr>
        <p:pic>
          <p:nvPicPr>
            <p:cNvPr id="8" name="Sisällön paikkamerkki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92" y="1686300"/>
              <a:ext cx="8058150" cy="3990975"/>
            </a:xfrm>
            <a:prstGeom prst="rect">
              <a:avLst/>
            </a:prstGeom>
          </p:spPr>
        </p:pic>
        <p:pic>
          <p:nvPicPr>
            <p:cNvPr id="9" name="Kuv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232" y="4251418"/>
              <a:ext cx="511290" cy="232405"/>
            </a:xfrm>
            <a:prstGeom prst="rect">
              <a:avLst/>
            </a:prstGeom>
          </p:spPr>
        </p:pic>
      </p:grpSp>
      <p:sp>
        <p:nvSpPr>
          <p:cNvPr id="5" name="Tekstin paikkamerkki 9"/>
          <p:cNvSpPr txBox="1">
            <a:spLocks/>
          </p:cNvSpPr>
          <p:nvPr/>
        </p:nvSpPr>
        <p:spPr>
          <a:xfrm>
            <a:off x="6572559" y="2787774"/>
            <a:ext cx="1975546" cy="2120538"/>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i-FI" sz="1800" dirty="0"/>
          </a:p>
        </p:txBody>
      </p:sp>
      <p:sp>
        <p:nvSpPr>
          <p:cNvPr id="11" name="Kuvatekstisuorakulmio 10"/>
          <p:cNvSpPr/>
          <p:nvPr/>
        </p:nvSpPr>
        <p:spPr>
          <a:xfrm>
            <a:off x="6372200" y="865831"/>
            <a:ext cx="2376264" cy="1412359"/>
          </a:xfrm>
          <a:prstGeom prst="wedgeRectCallout">
            <a:avLst>
              <a:gd name="adj1" fmla="val -74175"/>
              <a:gd name="adj2" fmla="val -1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fi-FI" dirty="0"/>
              <a:t>Kasvuhakuiset </a:t>
            </a:r>
            <a:r>
              <a:rPr lang="fi-FI" dirty="0" smtClean="0"/>
              <a:t/>
            </a:r>
            <a:br>
              <a:rPr lang="fi-FI" dirty="0" smtClean="0"/>
            </a:br>
            <a:r>
              <a:rPr lang="fi-FI" dirty="0" smtClean="0"/>
              <a:t>pk-yrityksen </a:t>
            </a:r>
            <a:r>
              <a:rPr lang="fi-FI" dirty="0"/>
              <a:t>käyttävät eniten Tekesin palveluja</a:t>
            </a:r>
          </a:p>
        </p:txBody>
      </p:sp>
      <p:pic>
        <p:nvPicPr>
          <p:cNvPr id="12" name="Kuv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7544" y="68794"/>
            <a:ext cx="1244901" cy="742950"/>
          </a:xfrm>
          <a:prstGeom prst="rect">
            <a:avLst/>
          </a:prstGeom>
        </p:spPr>
      </p:pic>
      <p:sp>
        <p:nvSpPr>
          <p:cNvPr id="3" name="Päivämäärän paikkamerkki 2"/>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6" name="Alatunnisteen paikkamerkki 5"/>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334044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7"/>
          <p:cNvSpPr txBox="1">
            <a:spLocks/>
          </p:cNvSpPr>
          <p:nvPr/>
        </p:nvSpPr>
        <p:spPr>
          <a:xfrm>
            <a:off x="323528" y="271142"/>
            <a:ext cx="7848424" cy="555566"/>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Asiakkaiden palaute Tekesin palvelujen laadusta</a:t>
            </a:r>
            <a:endParaRPr lang="fi-FI" sz="2400" dirty="0"/>
          </a:p>
        </p:txBody>
      </p:sp>
      <p:pic>
        <p:nvPicPr>
          <p:cNvPr id="4" name="Sisällön paikkamerkki 12"/>
          <p:cNvPicPr>
            <a:picLocks noChangeAspect="1"/>
          </p:cNvPicPr>
          <p:nvPr/>
        </p:nvPicPr>
        <p:blipFill rotWithShape="1">
          <a:blip r:embed="rId3">
            <a:extLst>
              <a:ext uri="{28A0092B-C50C-407E-A947-70E740481C1C}">
                <a14:useLocalDpi xmlns:a14="http://schemas.microsoft.com/office/drawing/2010/main" val="0"/>
              </a:ext>
            </a:extLst>
          </a:blip>
          <a:srcRect t="14341"/>
          <a:stretch/>
        </p:blipFill>
        <p:spPr>
          <a:xfrm>
            <a:off x="323528" y="979149"/>
            <a:ext cx="7964844" cy="3024336"/>
          </a:xfrm>
          <a:prstGeom prst="rect">
            <a:avLst/>
          </a:prstGeom>
        </p:spPr>
      </p:pic>
      <p:sp>
        <p:nvSpPr>
          <p:cNvPr id="3" name="Tekstin paikkamerkki 9"/>
          <p:cNvSpPr txBox="1">
            <a:spLocks/>
          </p:cNvSpPr>
          <p:nvPr/>
        </p:nvSpPr>
        <p:spPr>
          <a:xfrm>
            <a:off x="323528" y="4155926"/>
            <a:ext cx="8089651" cy="428400"/>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400" dirty="0" smtClean="0"/>
              <a:t>Tammikuussa 2016 vastaajia oli vain 5, joista 2 yrityksiä. Tämä vaikuttaa tuloksen vertailtavuuteen.</a:t>
            </a:r>
          </a:p>
          <a:p>
            <a:pPr marL="0" indent="0">
              <a:buNone/>
            </a:pPr>
            <a:endParaRPr lang="fi-FI" sz="1400" dirty="0"/>
          </a:p>
        </p:txBody>
      </p:sp>
      <p:sp>
        <p:nvSpPr>
          <p:cNvPr id="6" name="Päivämäärän paikkamerkki 5"/>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7" name="Alatunnisteen paikkamerkki 6"/>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09643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40000" y="360000"/>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dirty="0" smtClean="0"/>
              <a:t>Projektien tuloksia</a:t>
            </a:r>
          </a:p>
        </p:txBody>
      </p:sp>
      <p:sp>
        <p:nvSpPr>
          <p:cNvPr id="3" name="Sisällön paikkamerkki 27"/>
          <p:cNvSpPr txBox="1">
            <a:spLocks/>
          </p:cNvSpPr>
          <p:nvPr/>
        </p:nvSpPr>
        <p:spPr>
          <a:xfrm>
            <a:off x="540000" y="1046400"/>
            <a:ext cx="4680072" cy="3181534"/>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fi-FI" sz="1800" dirty="0" smtClean="0"/>
              <a:t>Vuonna 2016 päättyneiden tutkimus-, kehitys- ja innovaatioprojektien </a:t>
            </a:r>
            <a:br>
              <a:rPr lang="fi-FI" sz="1800" dirty="0" smtClean="0"/>
            </a:br>
            <a:r>
              <a:rPr lang="fi-FI" sz="1800" dirty="0" smtClean="0"/>
              <a:t>tuloksena syntyi</a:t>
            </a:r>
          </a:p>
          <a:p>
            <a:r>
              <a:rPr lang="fi-FI" sz="1800" b="1" dirty="0" smtClean="0">
                <a:latin typeface="Arial Black" panose="020B0A04020102020204" pitchFamily="34" charset="0"/>
              </a:rPr>
              <a:t>2 250 </a:t>
            </a:r>
            <a:r>
              <a:rPr lang="fi-FI" sz="1800" dirty="0" smtClean="0"/>
              <a:t>tuotetta, palvelua tai prosessia</a:t>
            </a:r>
          </a:p>
          <a:p>
            <a:r>
              <a:rPr lang="fi-FI" sz="1800" b="1" dirty="0" smtClean="0">
                <a:latin typeface="Arial Black" panose="020B0A04020102020204" pitchFamily="34" charset="0"/>
              </a:rPr>
              <a:t>1 000 </a:t>
            </a:r>
            <a:r>
              <a:rPr lang="fi-FI" sz="1800" dirty="0" smtClean="0"/>
              <a:t>patenttia tai patenttihakemusta</a:t>
            </a:r>
          </a:p>
          <a:p>
            <a:r>
              <a:rPr lang="fi-FI" sz="1800" b="1" dirty="0" smtClean="0">
                <a:latin typeface="Arial Black" panose="020B0A04020102020204" pitchFamily="34" charset="0"/>
              </a:rPr>
              <a:t>680</a:t>
            </a:r>
            <a:r>
              <a:rPr lang="fi-FI" sz="1800" dirty="0" smtClean="0"/>
              <a:t> opinnäytettä</a:t>
            </a:r>
          </a:p>
          <a:p>
            <a:endParaRPr lang="fi-FI" sz="1800" dirty="0" smtClean="0"/>
          </a:p>
          <a:p>
            <a:pPr marL="0" indent="0">
              <a:buFont typeface="Wingdings" pitchFamily="2" charset="2"/>
              <a:buNone/>
            </a:pPr>
            <a:r>
              <a:rPr lang="fi-FI" sz="1800" dirty="0" smtClean="0"/>
              <a:t>Päättyneitä tutkimus-, kehitys- ja </a:t>
            </a:r>
            <a:br>
              <a:rPr lang="fi-FI" sz="1800" dirty="0" smtClean="0"/>
            </a:br>
            <a:r>
              <a:rPr lang="fi-FI" sz="1800" dirty="0" smtClean="0"/>
              <a:t>innovaatioprojekteja oli yhteensä </a:t>
            </a:r>
            <a:r>
              <a:rPr lang="fi-FI" sz="1800" dirty="0" smtClean="0">
                <a:latin typeface="Arial Black" panose="020B0A04020102020204" pitchFamily="34" charset="0"/>
              </a:rPr>
              <a:t>1 980</a:t>
            </a:r>
            <a:r>
              <a:rPr lang="fi-FI" sz="1800" dirty="0" smtClean="0">
                <a:latin typeface="+mj-lt"/>
              </a:rPr>
              <a:t>.</a:t>
            </a:r>
            <a:endParaRPr lang="fi-FI" sz="1800" dirty="0">
              <a:latin typeface="+mj-lt"/>
            </a:endParaRPr>
          </a:p>
        </p:txBody>
      </p:sp>
      <p:grpSp>
        <p:nvGrpSpPr>
          <p:cNvPr id="26" name="Ryhmä 25"/>
          <p:cNvGrpSpPr/>
          <p:nvPr/>
        </p:nvGrpSpPr>
        <p:grpSpPr>
          <a:xfrm>
            <a:off x="5221188" y="411510"/>
            <a:ext cx="1654436" cy="1083679"/>
            <a:chOff x="5221188" y="411510"/>
            <a:chExt cx="1654436" cy="1083679"/>
          </a:xfrm>
        </p:grpSpPr>
        <p:pic>
          <p:nvPicPr>
            <p:cNvPr id="4" name="Kuva 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188" y="411510"/>
              <a:ext cx="1606126" cy="1080120"/>
            </a:xfrm>
            <a:prstGeom prst="rect">
              <a:avLst/>
            </a:prstGeom>
          </p:spPr>
        </p:pic>
        <p:sp>
          <p:nvSpPr>
            <p:cNvPr id="18" name="Suorakulmio 17"/>
            <p:cNvSpPr/>
            <p:nvPr/>
          </p:nvSpPr>
          <p:spPr>
            <a:xfrm>
              <a:off x="5226174" y="842140"/>
              <a:ext cx="1607242" cy="653049"/>
            </a:xfrm>
            <a:prstGeom prst="rect">
              <a:avLst/>
            </a:prstGeom>
            <a:solidFill>
              <a:schemeClr val="tx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1" name="Tekstiruutu 10">
              <a:hlinkClick r:id="rId3"/>
            </p:cNvPr>
            <p:cNvSpPr txBox="1"/>
            <p:nvPr/>
          </p:nvSpPr>
          <p:spPr>
            <a:xfrm>
              <a:off x="5226450" y="843558"/>
              <a:ext cx="1649174" cy="646331"/>
            </a:xfrm>
            <a:prstGeom prst="rect">
              <a:avLst/>
            </a:prstGeom>
            <a:noFill/>
          </p:spPr>
          <p:txBody>
            <a:bodyPr wrap="square" rtlCol="0">
              <a:spAutoFit/>
            </a:bodyPr>
            <a:lstStyle/>
            <a:p>
              <a:r>
                <a:rPr lang="fi-FI" sz="1200" b="1" dirty="0">
                  <a:solidFill>
                    <a:schemeClr val="bg1"/>
                  </a:solidFill>
                </a:rPr>
                <a:t>CLIC Innovation: Ekologisia vaatteita puukuidusta</a:t>
              </a:r>
            </a:p>
          </p:txBody>
        </p:sp>
      </p:grpSp>
      <p:grpSp>
        <p:nvGrpSpPr>
          <p:cNvPr id="27" name="Ryhmä 26"/>
          <p:cNvGrpSpPr/>
          <p:nvPr/>
        </p:nvGrpSpPr>
        <p:grpSpPr>
          <a:xfrm>
            <a:off x="5211380" y="1619119"/>
            <a:ext cx="1613773" cy="1074566"/>
            <a:chOff x="5211380" y="1619119"/>
            <a:chExt cx="1613773" cy="1074566"/>
          </a:xfrm>
        </p:grpSpPr>
        <p:pic>
          <p:nvPicPr>
            <p:cNvPr id="9" name="Kuva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5313" y="1619119"/>
              <a:ext cx="1609840" cy="1074566"/>
            </a:xfrm>
            <a:prstGeom prst="rect">
              <a:avLst/>
            </a:prstGeom>
          </p:spPr>
        </p:pic>
        <p:sp>
          <p:nvSpPr>
            <p:cNvPr id="19" name="Suorakulmio 18"/>
            <p:cNvSpPr/>
            <p:nvPr/>
          </p:nvSpPr>
          <p:spPr>
            <a:xfrm>
              <a:off x="5211380" y="2049043"/>
              <a:ext cx="1610948" cy="639847"/>
            </a:xfrm>
            <a:prstGeom prst="rect">
              <a:avLst/>
            </a:prstGeom>
            <a:solidFill>
              <a:schemeClr val="tx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2" name="Tekstiruutu 11">
              <a:hlinkClick r:id="rId5"/>
            </p:cNvPr>
            <p:cNvSpPr txBox="1"/>
            <p:nvPr/>
          </p:nvSpPr>
          <p:spPr>
            <a:xfrm>
              <a:off x="5242917" y="2032587"/>
              <a:ext cx="1422160" cy="646331"/>
            </a:xfrm>
            <a:prstGeom prst="rect">
              <a:avLst/>
            </a:prstGeom>
            <a:noFill/>
          </p:spPr>
          <p:txBody>
            <a:bodyPr wrap="square" rtlCol="0">
              <a:spAutoFit/>
            </a:bodyPr>
            <a:lstStyle/>
            <a:p>
              <a:r>
                <a:rPr lang="fi-FI" sz="1200" b="1" dirty="0" err="1">
                  <a:solidFill>
                    <a:schemeClr val="bg1"/>
                  </a:solidFill>
                </a:rPr>
                <a:t>Profile</a:t>
              </a:r>
              <a:r>
                <a:rPr lang="fi-FI" sz="1200" b="1" dirty="0">
                  <a:solidFill>
                    <a:schemeClr val="bg1"/>
                  </a:solidFill>
                </a:rPr>
                <a:t> </a:t>
              </a:r>
              <a:r>
                <a:rPr lang="fi-FI" sz="1200" b="1" dirty="0" err="1">
                  <a:solidFill>
                    <a:schemeClr val="bg1"/>
                  </a:solidFill>
                </a:rPr>
                <a:t>Vehicles</a:t>
              </a:r>
              <a:r>
                <a:rPr lang="fi-FI" sz="1200" b="1" dirty="0">
                  <a:solidFill>
                    <a:schemeClr val="bg1"/>
                  </a:solidFill>
                </a:rPr>
                <a:t>: Räätälöityjä ambulansseja</a:t>
              </a:r>
            </a:p>
          </p:txBody>
        </p:sp>
      </p:grpSp>
      <p:grpSp>
        <p:nvGrpSpPr>
          <p:cNvPr id="28" name="Ryhmä 27"/>
          <p:cNvGrpSpPr/>
          <p:nvPr/>
        </p:nvGrpSpPr>
        <p:grpSpPr>
          <a:xfrm>
            <a:off x="5226450" y="2821173"/>
            <a:ext cx="1612596" cy="940399"/>
            <a:chOff x="5226450" y="2821173"/>
            <a:chExt cx="1612596" cy="940399"/>
          </a:xfrm>
        </p:grpSpPr>
        <p:pic>
          <p:nvPicPr>
            <p:cNvPr id="6" name="Kuva 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2920" y="2821173"/>
              <a:ext cx="1606126" cy="940399"/>
            </a:xfrm>
            <a:prstGeom prst="rect">
              <a:avLst/>
            </a:prstGeom>
          </p:spPr>
        </p:pic>
        <p:sp>
          <p:nvSpPr>
            <p:cNvPr id="20" name="Suorakulmio 19"/>
            <p:cNvSpPr/>
            <p:nvPr/>
          </p:nvSpPr>
          <p:spPr>
            <a:xfrm>
              <a:off x="5226450" y="3293152"/>
              <a:ext cx="1606966" cy="468420"/>
            </a:xfrm>
            <a:prstGeom prst="rect">
              <a:avLst/>
            </a:prstGeom>
            <a:solidFill>
              <a:schemeClr val="tx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3" name="Tekstiruutu 12">
              <a:hlinkClick r:id="rId7"/>
            </p:cNvPr>
            <p:cNvSpPr txBox="1"/>
            <p:nvPr/>
          </p:nvSpPr>
          <p:spPr>
            <a:xfrm>
              <a:off x="5243636" y="3286397"/>
              <a:ext cx="1422160" cy="461665"/>
            </a:xfrm>
            <a:prstGeom prst="rect">
              <a:avLst/>
            </a:prstGeom>
            <a:noFill/>
          </p:spPr>
          <p:txBody>
            <a:bodyPr wrap="square" rtlCol="0">
              <a:spAutoFit/>
            </a:bodyPr>
            <a:lstStyle/>
            <a:p>
              <a:r>
                <a:rPr lang="fi-FI" sz="1200" b="1" dirty="0" err="1">
                  <a:solidFill>
                    <a:schemeClr val="bg1"/>
                  </a:solidFill>
                </a:rPr>
                <a:t>Lightneer</a:t>
              </a:r>
              <a:r>
                <a:rPr lang="fi-FI" sz="1200" b="1" dirty="0">
                  <a:solidFill>
                    <a:schemeClr val="bg1"/>
                  </a:solidFill>
                </a:rPr>
                <a:t>: Oppimispelejä</a:t>
              </a:r>
            </a:p>
          </p:txBody>
        </p:sp>
      </p:grpSp>
      <p:grpSp>
        <p:nvGrpSpPr>
          <p:cNvPr id="29" name="Ryhmä 28"/>
          <p:cNvGrpSpPr/>
          <p:nvPr/>
        </p:nvGrpSpPr>
        <p:grpSpPr>
          <a:xfrm>
            <a:off x="5213520" y="3890945"/>
            <a:ext cx="1608808" cy="975427"/>
            <a:chOff x="5213520" y="3890945"/>
            <a:chExt cx="1608808" cy="975427"/>
          </a:xfrm>
        </p:grpSpPr>
        <p:pic>
          <p:nvPicPr>
            <p:cNvPr id="7" name="Kuva 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5086" y="3890945"/>
              <a:ext cx="1607242" cy="956309"/>
            </a:xfrm>
            <a:prstGeom prst="rect">
              <a:avLst/>
            </a:prstGeom>
          </p:spPr>
        </p:pic>
        <p:sp>
          <p:nvSpPr>
            <p:cNvPr id="22" name="Suorakulmio 21"/>
            <p:cNvSpPr/>
            <p:nvPr/>
          </p:nvSpPr>
          <p:spPr>
            <a:xfrm>
              <a:off x="5213520" y="4231494"/>
              <a:ext cx="1608414" cy="615760"/>
            </a:xfrm>
            <a:prstGeom prst="rect">
              <a:avLst/>
            </a:prstGeom>
            <a:solidFill>
              <a:schemeClr val="tx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4" name="Tekstiruutu 13">
              <a:hlinkClick r:id="rId9"/>
            </p:cNvPr>
            <p:cNvSpPr txBox="1"/>
            <p:nvPr/>
          </p:nvSpPr>
          <p:spPr>
            <a:xfrm>
              <a:off x="5216896" y="4220041"/>
              <a:ext cx="1589408" cy="646331"/>
            </a:xfrm>
            <a:prstGeom prst="rect">
              <a:avLst/>
            </a:prstGeom>
            <a:noFill/>
          </p:spPr>
          <p:txBody>
            <a:bodyPr wrap="square" rtlCol="0">
              <a:spAutoFit/>
            </a:bodyPr>
            <a:lstStyle/>
            <a:p>
              <a:r>
                <a:rPr lang="fi-FI" sz="1200" b="1" dirty="0" err="1">
                  <a:solidFill>
                    <a:schemeClr val="bg1"/>
                  </a:solidFill>
                </a:rPr>
                <a:t>Codenomicon</a:t>
              </a:r>
              <a:r>
                <a:rPr lang="fi-FI" sz="1200" b="1" dirty="0">
                  <a:solidFill>
                    <a:schemeClr val="bg1"/>
                  </a:solidFill>
                </a:rPr>
                <a:t>: Automatisoitua tietoturvatestausta</a:t>
              </a:r>
            </a:p>
          </p:txBody>
        </p:sp>
      </p:grpSp>
      <p:grpSp>
        <p:nvGrpSpPr>
          <p:cNvPr id="32" name="Ryhmä 31"/>
          <p:cNvGrpSpPr/>
          <p:nvPr/>
        </p:nvGrpSpPr>
        <p:grpSpPr>
          <a:xfrm>
            <a:off x="6924170" y="406934"/>
            <a:ext cx="1613108" cy="1700215"/>
            <a:chOff x="6924170" y="406934"/>
            <a:chExt cx="1613108" cy="1700215"/>
          </a:xfrm>
        </p:grpSpPr>
        <p:pic>
          <p:nvPicPr>
            <p:cNvPr id="8" name="Kuva 7">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30036" y="411510"/>
              <a:ext cx="1607242" cy="1695639"/>
            </a:xfrm>
            <a:prstGeom prst="rect">
              <a:avLst/>
            </a:prstGeom>
          </p:spPr>
        </p:pic>
        <p:sp>
          <p:nvSpPr>
            <p:cNvPr id="23" name="Suorakulmio 22"/>
            <p:cNvSpPr/>
            <p:nvPr/>
          </p:nvSpPr>
          <p:spPr>
            <a:xfrm>
              <a:off x="6924170" y="406934"/>
              <a:ext cx="1607242" cy="835573"/>
            </a:xfrm>
            <a:prstGeom prst="rect">
              <a:avLst/>
            </a:prstGeom>
            <a:solidFill>
              <a:schemeClr val="tx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5" name="Tekstiruutu 14">
              <a:hlinkClick r:id="rId11"/>
            </p:cNvPr>
            <p:cNvSpPr txBox="1"/>
            <p:nvPr/>
          </p:nvSpPr>
          <p:spPr>
            <a:xfrm>
              <a:off x="6930036" y="411510"/>
              <a:ext cx="1422160" cy="830997"/>
            </a:xfrm>
            <a:prstGeom prst="rect">
              <a:avLst/>
            </a:prstGeom>
            <a:noFill/>
          </p:spPr>
          <p:txBody>
            <a:bodyPr wrap="square" rtlCol="0">
              <a:spAutoFit/>
            </a:bodyPr>
            <a:lstStyle/>
            <a:p>
              <a:r>
                <a:rPr lang="fi-FI" sz="1200" b="1" dirty="0" err="1">
                  <a:solidFill>
                    <a:schemeClr val="bg1"/>
                  </a:solidFill>
                </a:rPr>
                <a:t>Biolan</a:t>
              </a:r>
              <a:r>
                <a:rPr lang="fi-FI" sz="1200" b="1" dirty="0">
                  <a:solidFill>
                    <a:schemeClr val="bg1"/>
                  </a:solidFill>
                </a:rPr>
                <a:t>: Kompostoreiden brändijohtajaksi Kiinassa</a:t>
              </a:r>
            </a:p>
          </p:txBody>
        </p:sp>
      </p:grpSp>
      <p:grpSp>
        <p:nvGrpSpPr>
          <p:cNvPr id="31" name="Ryhmä 30"/>
          <p:cNvGrpSpPr/>
          <p:nvPr/>
        </p:nvGrpSpPr>
        <p:grpSpPr>
          <a:xfrm>
            <a:off x="6905457" y="2223221"/>
            <a:ext cx="1631821" cy="1212625"/>
            <a:chOff x="6905457" y="2223221"/>
            <a:chExt cx="1631821" cy="1212625"/>
          </a:xfrm>
        </p:grpSpPr>
        <p:pic>
          <p:nvPicPr>
            <p:cNvPr id="5" name="Kuva 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31152" y="2223221"/>
              <a:ext cx="1606126" cy="1212625"/>
            </a:xfrm>
            <a:prstGeom prst="rect">
              <a:avLst/>
            </a:prstGeom>
          </p:spPr>
        </p:pic>
        <p:sp>
          <p:nvSpPr>
            <p:cNvPr id="24" name="Suorakulmio 23"/>
            <p:cNvSpPr/>
            <p:nvPr/>
          </p:nvSpPr>
          <p:spPr>
            <a:xfrm>
              <a:off x="6931152" y="2972522"/>
              <a:ext cx="1600260" cy="463324"/>
            </a:xfrm>
            <a:prstGeom prst="rect">
              <a:avLst/>
            </a:prstGeom>
            <a:solidFill>
              <a:schemeClr val="tx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6" name="Tekstiruutu 15">
              <a:hlinkClick r:id="rId13"/>
            </p:cNvPr>
            <p:cNvSpPr txBox="1"/>
            <p:nvPr/>
          </p:nvSpPr>
          <p:spPr>
            <a:xfrm>
              <a:off x="6905457" y="2972522"/>
              <a:ext cx="1618974" cy="461665"/>
            </a:xfrm>
            <a:prstGeom prst="rect">
              <a:avLst/>
            </a:prstGeom>
            <a:noFill/>
          </p:spPr>
          <p:txBody>
            <a:bodyPr wrap="square" rtlCol="0">
              <a:spAutoFit/>
            </a:bodyPr>
            <a:lstStyle/>
            <a:p>
              <a:r>
                <a:rPr lang="fi-FI" sz="1200" b="1" dirty="0">
                  <a:solidFill>
                    <a:schemeClr val="bg1"/>
                  </a:solidFill>
                </a:rPr>
                <a:t>Aalto </a:t>
              </a:r>
              <a:r>
                <a:rPr lang="fi-FI" sz="1200" b="1" dirty="0" err="1">
                  <a:solidFill>
                    <a:schemeClr val="bg1"/>
                  </a:solidFill>
                </a:rPr>
                <a:t>international</a:t>
              </a:r>
              <a:r>
                <a:rPr lang="fi-FI" sz="1200" b="1" dirty="0">
                  <a:solidFill>
                    <a:schemeClr val="bg1"/>
                  </a:solidFill>
                </a:rPr>
                <a:t>: Luksusmuotia</a:t>
              </a:r>
            </a:p>
          </p:txBody>
        </p:sp>
      </p:grpSp>
      <p:grpSp>
        <p:nvGrpSpPr>
          <p:cNvPr id="30" name="Ryhmä 29"/>
          <p:cNvGrpSpPr/>
          <p:nvPr/>
        </p:nvGrpSpPr>
        <p:grpSpPr>
          <a:xfrm>
            <a:off x="6908890" y="3535372"/>
            <a:ext cx="1628388" cy="1391737"/>
            <a:chOff x="6908890" y="3535372"/>
            <a:chExt cx="1628388" cy="1391737"/>
          </a:xfrm>
        </p:grpSpPr>
        <p:pic>
          <p:nvPicPr>
            <p:cNvPr id="10" name="Kuva 9">
              <a:hlinkClick r:id="rId15"/>
            </p:cNvPr>
            <p:cNvPicPr>
              <a:picLocks noChangeAspect="1"/>
            </p:cNvPicPr>
            <p:nvPr/>
          </p:nvPicPr>
          <p:blipFill rotWithShape="1">
            <a:blip r:embed="rId16" cstate="print">
              <a:extLst>
                <a:ext uri="{28A0092B-C50C-407E-A947-70E740481C1C}">
                  <a14:useLocalDpi xmlns:a14="http://schemas.microsoft.com/office/drawing/2010/main" val="0"/>
                </a:ext>
              </a:extLst>
            </a:blip>
            <a:srcRect l="13526" t="9401" r="13524" b="10800"/>
            <a:stretch/>
          </p:blipFill>
          <p:spPr>
            <a:xfrm>
              <a:off x="6930036" y="3579862"/>
              <a:ext cx="1607242" cy="1347247"/>
            </a:xfrm>
            <a:prstGeom prst="rect">
              <a:avLst/>
            </a:prstGeom>
          </p:spPr>
        </p:pic>
        <p:sp>
          <p:nvSpPr>
            <p:cNvPr id="25" name="Suorakulmio 24"/>
            <p:cNvSpPr/>
            <p:nvPr/>
          </p:nvSpPr>
          <p:spPr>
            <a:xfrm>
              <a:off x="6931152" y="3551918"/>
              <a:ext cx="1600260" cy="610257"/>
            </a:xfrm>
            <a:prstGeom prst="rect">
              <a:avLst/>
            </a:prstGeom>
            <a:solidFill>
              <a:schemeClr val="tx1">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17" name="Tekstiruutu 16">
              <a:hlinkClick r:id="rId15"/>
            </p:cNvPr>
            <p:cNvSpPr txBox="1"/>
            <p:nvPr/>
          </p:nvSpPr>
          <p:spPr>
            <a:xfrm>
              <a:off x="6908890" y="3535372"/>
              <a:ext cx="1422160" cy="646331"/>
            </a:xfrm>
            <a:prstGeom prst="rect">
              <a:avLst/>
            </a:prstGeom>
            <a:noFill/>
          </p:spPr>
          <p:txBody>
            <a:bodyPr wrap="square" rtlCol="0">
              <a:spAutoFit/>
            </a:bodyPr>
            <a:lstStyle/>
            <a:p>
              <a:r>
                <a:rPr lang="fi-FI" sz="1200" b="1" dirty="0" err="1">
                  <a:solidFill>
                    <a:schemeClr val="bg1"/>
                  </a:solidFill>
                </a:rPr>
                <a:t>Beddit</a:t>
              </a:r>
              <a:r>
                <a:rPr lang="fi-FI" sz="1200" b="1" dirty="0">
                  <a:solidFill>
                    <a:schemeClr val="bg1"/>
                  </a:solidFill>
                </a:rPr>
                <a:t>: Parempaa unenlaatua </a:t>
              </a:r>
            </a:p>
          </p:txBody>
        </p:sp>
      </p:grpSp>
      <p:sp>
        <p:nvSpPr>
          <p:cNvPr id="33" name="Päivämäärän paikkamerkki 32"/>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34" name="Alatunnisteen paikkamerkki 33"/>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997458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rotWithShape="1">
          <a:blip r:embed="rId3">
            <a:extLst>
              <a:ext uri="{28A0092B-C50C-407E-A947-70E740481C1C}">
                <a14:useLocalDpi xmlns:a14="http://schemas.microsoft.com/office/drawing/2010/main" val="0"/>
              </a:ext>
            </a:extLst>
          </a:blip>
          <a:srcRect l="6467" t="9566" r="1908"/>
          <a:stretch/>
        </p:blipFill>
        <p:spPr>
          <a:xfrm>
            <a:off x="-72008" y="-1532706"/>
            <a:ext cx="9324528" cy="6138648"/>
          </a:xfrm>
          <a:prstGeom prst="rect">
            <a:avLst/>
          </a:prstGeom>
        </p:spPr>
      </p:pic>
      <p:sp>
        <p:nvSpPr>
          <p:cNvPr id="2" name="Otsikko 1"/>
          <p:cNvSpPr>
            <a:spLocks noGrp="1"/>
          </p:cNvSpPr>
          <p:nvPr>
            <p:ph type="title"/>
          </p:nvPr>
        </p:nvSpPr>
        <p:spPr>
          <a:xfrm>
            <a:off x="1" y="2931790"/>
            <a:ext cx="9143999" cy="1674152"/>
          </a:xfr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tIns="72000"/>
          <a:lstStyle/>
          <a:p>
            <a:r>
              <a:rPr lang="fi-FI" sz="2400" b="1" dirty="0" err="1">
                <a:latin typeface="+mj-lt"/>
                <a:cs typeface="Arial" panose="020B0604020202020204" pitchFamily="34" charset="0"/>
              </a:rPr>
              <a:t>Firstbeat</a:t>
            </a:r>
            <a:r>
              <a:rPr lang="fi-FI" sz="2400" b="1" dirty="0">
                <a:latin typeface="+mj-lt"/>
                <a:cs typeface="Arial" panose="020B0604020202020204" pitchFamily="34" charset="0"/>
              </a:rPr>
              <a:t> muutti tapaa mitata ja analysoida </a:t>
            </a:r>
            <a:r>
              <a:rPr lang="fi-FI" sz="2400" b="1" dirty="0" smtClean="0">
                <a:latin typeface="+mj-lt"/>
                <a:cs typeface="Arial" panose="020B0604020202020204" pitchFamily="34" charset="0"/>
              </a:rPr>
              <a:t>ihmiskehoa</a:t>
            </a:r>
            <a:r>
              <a:rPr lang="fi-FI" sz="1400" dirty="0" smtClean="0">
                <a:latin typeface="Arial" panose="020B0604020202020204" pitchFamily="34" charset="0"/>
                <a:cs typeface="Arial" panose="020B0604020202020204" pitchFamily="34" charset="0"/>
              </a:rPr>
              <a:t/>
            </a:r>
            <a:br>
              <a:rPr lang="fi-FI" sz="1400" dirty="0" smtClean="0">
                <a:latin typeface="Arial" panose="020B0604020202020204" pitchFamily="34" charset="0"/>
                <a:cs typeface="Arial" panose="020B0604020202020204" pitchFamily="34" charset="0"/>
              </a:rPr>
            </a:br>
            <a:r>
              <a:rPr lang="fi-FI" sz="1400" dirty="0">
                <a:latin typeface="Arial" panose="020B0604020202020204" pitchFamily="34" charset="0"/>
                <a:cs typeface="Arial" panose="020B0604020202020204" pitchFamily="34" charset="0"/>
              </a:rPr>
              <a:t/>
            </a:r>
            <a:br>
              <a:rPr lang="fi-FI" sz="1400" dirty="0">
                <a:latin typeface="Arial" panose="020B0604020202020204" pitchFamily="34" charset="0"/>
                <a:cs typeface="Arial" panose="020B0604020202020204" pitchFamily="34" charset="0"/>
              </a:rPr>
            </a:br>
            <a:r>
              <a:rPr lang="fi-FI" sz="1600" dirty="0">
                <a:latin typeface="Arial" panose="020B0604020202020204" pitchFamily="34" charset="0"/>
                <a:cs typeface="Arial" panose="020B0604020202020204" pitchFamily="34" charset="0"/>
              </a:rPr>
              <a:t>Tekesin rahoituksella </a:t>
            </a:r>
            <a:r>
              <a:rPr lang="fi-FI" sz="1600" dirty="0" err="1">
                <a:latin typeface="Arial" panose="020B0604020202020204" pitchFamily="34" charset="0"/>
                <a:cs typeface="Arial" panose="020B0604020202020204" pitchFamily="34" charset="0"/>
              </a:rPr>
              <a:t>Firstbeat</a:t>
            </a:r>
            <a:r>
              <a:rPr lang="fi-FI" sz="1600" dirty="0">
                <a:latin typeface="Arial" panose="020B0604020202020204" pitchFamily="34" charset="0"/>
                <a:cs typeface="Arial" panose="020B0604020202020204" pitchFamily="34" charset="0"/>
              </a:rPr>
              <a:t> käynnisti sensorikehityshankkeen, </a:t>
            </a:r>
            <a:r>
              <a:rPr lang="fi-FI" sz="1600" dirty="0" smtClean="0">
                <a:latin typeface="Arial" panose="020B0604020202020204" pitchFamily="34" charset="0"/>
                <a:cs typeface="Arial" panose="020B0604020202020204" pitchFamily="34" charset="0"/>
              </a:rPr>
              <a:t/>
            </a:r>
            <a:br>
              <a:rPr lang="fi-FI" sz="16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joka </a:t>
            </a:r>
            <a:r>
              <a:rPr lang="fi-FI" sz="1600" dirty="0">
                <a:latin typeface="Arial" panose="020B0604020202020204" pitchFamily="34" charset="0"/>
                <a:cs typeface="Arial" panose="020B0604020202020204" pitchFamily="34" charset="0"/>
              </a:rPr>
              <a:t>kasvatti yrityksen osaamisaluetta ja sensoridatan käyttöä. </a:t>
            </a:r>
            <a:r>
              <a:rPr lang="fi-FI" sz="1600" dirty="0" smtClean="0">
                <a:latin typeface="Arial" panose="020B0604020202020204" pitchFamily="34" charset="0"/>
                <a:cs typeface="Arial" panose="020B0604020202020204" pitchFamily="34" charset="0"/>
              </a:rPr>
              <a:t/>
            </a:r>
            <a:br>
              <a:rPr lang="fi-FI" sz="16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Kehittyneempi teknologia antaa </a:t>
            </a:r>
            <a:r>
              <a:rPr lang="fi-FI" sz="1600" dirty="0">
                <a:latin typeface="Arial" panose="020B0604020202020204" pitchFamily="34" charset="0"/>
                <a:cs typeface="Arial" panose="020B0604020202020204" pitchFamily="34" charset="0"/>
              </a:rPr>
              <a:t>käyttäjälle nyt entistä tarkempaa tietoa kehosta.</a:t>
            </a:r>
            <a:r>
              <a:rPr lang="fi-FI" sz="1800" dirty="0">
                <a:latin typeface="Arial" panose="020B0604020202020204" pitchFamily="34" charset="0"/>
                <a:cs typeface="Arial" panose="020B0604020202020204" pitchFamily="34" charset="0"/>
              </a:rPr>
              <a:t/>
            </a:r>
            <a:br>
              <a:rPr lang="fi-FI" sz="1800" dirty="0">
                <a:latin typeface="Arial" panose="020B0604020202020204" pitchFamily="34" charset="0"/>
                <a:cs typeface="Arial" panose="020B0604020202020204" pitchFamily="34" charset="0"/>
              </a:rPr>
            </a:br>
            <a:endParaRPr lang="fi-FI" sz="1800" dirty="0">
              <a:latin typeface="Arial" panose="020B0604020202020204" pitchFamily="34" charset="0"/>
              <a:cs typeface="Arial" panose="020B0604020202020204" pitchFamily="34" charset="0"/>
            </a:endParaRPr>
          </a:p>
        </p:txBody>
      </p:sp>
      <p:sp>
        <p:nvSpPr>
          <p:cNvPr id="3" name="Päivämäärän paikkamerkki 2"/>
          <p:cNvSpPr>
            <a:spLocks noGrp="1"/>
          </p:cNvSpPr>
          <p:nvPr>
            <p:ph type="dt" sz="half" idx="10"/>
          </p:nvPr>
        </p:nvSpPr>
        <p:spPr/>
        <p:txBody>
          <a:bodyPr/>
          <a:lstStyle/>
          <a:p>
            <a:r>
              <a:rPr lang="fi-FI" sz="800" smtClean="0"/>
              <a:t>1/2017</a:t>
            </a:r>
            <a:endParaRPr lang="fi-FI" sz="800" dirty="0"/>
          </a:p>
        </p:txBody>
      </p:sp>
      <p:sp>
        <p:nvSpPr>
          <p:cNvPr id="5" name="Alatunnisteen paikkamerkki 4"/>
          <p:cNvSpPr>
            <a:spLocks noGrp="1"/>
          </p:cNvSpPr>
          <p:nvPr>
            <p:ph type="ftr" sz="quarter" idx="11"/>
          </p:nvPr>
        </p:nvSpPr>
        <p:spPr/>
        <p:txBody>
          <a:bodyPr/>
          <a:lstStyle/>
          <a:p>
            <a:r>
              <a:rPr lang="fi-FI" sz="800" smtClean="0"/>
              <a:t>DM  1779614</a:t>
            </a:r>
            <a:endParaRPr lang="fi-FI" sz="800" dirty="0"/>
          </a:p>
        </p:txBody>
      </p:sp>
    </p:spTree>
    <p:extLst>
      <p:ext uri="{BB962C8B-B14F-4D97-AF65-F5344CB8AC3E}">
        <p14:creationId xmlns:p14="http://schemas.microsoft.com/office/powerpoint/2010/main" val="1829334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isällön paikkamerkki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95486"/>
            <a:ext cx="3840425" cy="4320480"/>
          </a:xfrm>
          <a:prstGeom prst="rect">
            <a:avLst/>
          </a:prstGeom>
          <a:effectLst/>
        </p:spPr>
      </p:pic>
      <p:sp>
        <p:nvSpPr>
          <p:cNvPr id="11" name="Otsikko 1"/>
          <p:cNvSpPr>
            <a:spLocks noGrp="1"/>
          </p:cNvSpPr>
          <p:nvPr>
            <p:ph type="title"/>
          </p:nvPr>
        </p:nvSpPr>
        <p:spPr>
          <a:xfrm>
            <a:off x="251520" y="195486"/>
            <a:ext cx="4359746" cy="4320480"/>
          </a:xfrm>
          <a:solidFill>
            <a:schemeClr val="accent1">
              <a:alpha val="90000"/>
            </a:schemeClr>
          </a:solidFill>
          <a:ln>
            <a:noFill/>
          </a:ln>
        </p:spPr>
        <p:style>
          <a:lnRef idx="0">
            <a:scrgbClr r="0" g="0" b="0"/>
          </a:lnRef>
          <a:fillRef idx="0">
            <a:scrgbClr r="0" g="0" b="0"/>
          </a:fillRef>
          <a:effectRef idx="0">
            <a:scrgbClr r="0" g="0" b="0"/>
          </a:effectRef>
          <a:fontRef idx="minor">
            <a:schemeClr val="lt1"/>
          </a:fontRef>
        </p:style>
        <p:txBody>
          <a:bodyPr lIns="144000" tIns="144000" rIns="144000" bIns="144000"/>
          <a:lstStyle/>
          <a:p>
            <a:pPr algn="l"/>
            <a:r>
              <a:rPr lang="fi-FI" sz="2400" b="1" dirty="0" err="1">
                <a:solidFill>
                  <a:schemeClr val="bg1"/>
                </a:solidFill>
                <a:latin typeface="Arial" panose="020B0604020202020204" pitchFamily="34" charset="0"/>
                <a:cs typeface="Arial" panose="020B0604020202020204" pitchFamily="34" charset="0"/>
              </a:rPr>
              <a:t>Gold&amp;Green</a:t>
            </a:r>
            <a:r>
              <a:rPr lang="fi-FI" sz="2400" b="1" dirty="0">
                <a:solidFill>
                  <a:schemeClr val="bg1"/>
                </a:solidFill>
                <a:latin typeface="Arial" panose="020B0604020202020204" pitchFamily="34" charset="0"/>
                <a:cs typeface="Arial" panose="020B0604020202020204" pitchFamily="34" charset="0"/>
              </a:rPr>
              <a:t> Foods: </a:t>
            </a:r>
            <a:r>
              <a:rPr lang="fi-FI" sz="2400" b="1" dirty="0" err="1" smtClean="0">
                <a:solidFill>
                  <a:schemeClr val="bg1"/>
                </a:solidFill>
                <a:latin typeface="Arial" panose="020B0604020202020204" pitchFamily="34" charset="0"/>
                <a:cs typeface="Arial" panose="020B0604020202020204" pitchFamily="34" charset="0"/>
              </a:rPr>
              <a:t>Nyhtökaura</a:t>
            </a:r>
            <a:r>
              <a:rPr lang="fi-FI" sz="2400" b="1" dirty="0" smtClean="0">
                <a:solidFill>
                  <a:schemeClr val="bg1"/>
                </a:solidFill>
                <a:latin typeface="Arial" panose="020B0604020202020204" pitchFamily="34" charset="0"/>
                <a:cs typeface="Arial" panose="020B0604020202020204" pitchFamily="34" charset="0"/>
              </a:rPr>
              <a:t> </a:t>
            </a:r>
            <a:r>
              <a:rPr lang="fi-FI" sz="2400" b="1" dirty="0">
                <a:solidFill>
                  <a:schemeClr val="bg1"/>
                </a:solidFill>
                <a:latin typeface="Arial" panose="020B0604020202020204" pitchFamily="34" charset="0"/>
                <a:cs typeface="Arial" panose="020B0604020202020204" pitchFamily="34" charset="0"/>
              </a:rPr>
              <a:t>vietiin ideasta </a:t>
            </a:r>
            <a:r>
              <a:rPr lang="fi-FI" sz="2400" b="1" dirty="0" smtClean="0">
                <a:solidFill>
                  <a:schemeClr val="bg1"/>
                </a:solidFill>
                <a:latin typeface="Arial" panose="020B0604020202020204" pitchFamily="34" charset="0"/>
                <a:cs typeface="Arial" panose="020B0604020202020204" pitchFamily="34" charset="0"/>
              </a:rPr>
              <a:t>ruokapöytiin</a:t>
            </a:r>
            <a:r>
              <a:rPr lang="fi-FI" sz="2000" b="1" dirty="0" smtClean="0">
                <a:solidFill>
                  <a:schemeClr val="bg1"/>
                </a:solidFill>
                <a:latin typeface="Arial" panose="020B0604020202020204" pitchFamily="34" charset="0"/>
                <a:cs typeface="Arial" panose="020B0604020202020204" pitchFamily="34" charset="0"/>
              </a:rPr>
              <a:t/>
            </a:r>
            <a:br>
              <a:rPr lang="fi-FI" sz="2000" b="1" dirty="0" smtClean="0">
                <a:solidFill>
                  <a:schemeClr val="bg1"/>
                </a:solidFill>
                <a:latin typeface="Arial" panose="020B0604020202020204" pitchFamily="34" charset="0"/>
                <a:cs typeface="Arial" panose="020B0604020202020204" pitchFamily="34" charset="0"/>
              </a:rPr>
            </a:br>
            <a:r>
              <a:rPr lang="fi-FI" sz="2000" dirty="0">
                <a:solidFill>
                  <a:schemeClr val="bg1"/>
                </a:solidFill>
                <a:latin typeface="Arial" panose="020B0604020202020204" pitchFamily="34" charset="0"/>
                <a:cs typeface="Arial" panose="020B0604020202020204" pitchFamily="34" charset="0"/>
              </a:rPr>
              <a:t/>
            </a:r>
            <a:br>
              <a:rPr lang="fi-FI" sz="2000" dirty="0">
                <a:solidFill>
                  <a:schemeClr val="bg1"/>
                </a:solidFill>
                <a:latin typeface="Arial" panose="020B0604020202020204" pitchFamily="34" charset="0"/>
                <a:cs typeface="Arial" panose="020B0604020202020204" pitchFamily="34" charset="0"/>
              </a:rPr>
            </a:br>
            <a:r>
              <a:rPr lang="fi-FI" sz="1600" dirty="0" err="1">
                <a:solidFill>
                  <a:schemeClr val="bg1"/>
                </a:solidFill>
                <a:latin typeface="Arial" panose="020B0604020202020204" pitchFamily="34" charset="0"/>
                <a:cs typeface="Arial" panose="020B0604020202020204" pitchFamily="34" charset="0"/>
              </a:rPr>
              <a:t>Nyhtökaura</a:t>
            </a:r>
            <a:r>
              <a:rPr lang="fi-FI" sz="1600" dirty="0">
                <a:solidFill>
                  <a:schemeClr val="bg1"/>
                </a:solidFill>
                <a:latin typeface="Arial" panose="020B0604020202020204" pitchFamily="34" charset="0"/>
                <a:cs typeface="Arial" panose="020B0604020202020204" pitchFamily="34" charset="0"/>
              </a:rPr>
              <a:t> on täydellinen proteiini </a:t>
            </a:r>
            <a:r>
              <a:rPr lang="fi-FI" sz="1600" dirty="0" smtClean="0">
                <a:solidFill>
                  <a:schemeClr val="bg1"/>
                </a:solidFill>
                <a:latin typeface="Arial" panose="020B0604020202020204" pitchFamily="34" charset="0"/>
                <a:cs typeface="Arial" panose="020B0604020202020204" pitchFamily="34" charset="0"/>
              </a:rPr>
              <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ja </a:t>
            </a:r>
            <a:r>
              <a:rPr lang="fi-FI" sz="1600" dirty="0">
                <a:solidFill>
                  <a:schemeClr val="bg1"/>
                </a:solidFill>
                <a:latin typeface="Arial" panose="020B0604020202020204" pitchFamily="34" charset="0"/>
                <a:cs typeface="Arial" panose="020B0604020202020204" pitchFamily="34" charset="0"/>
              </a:rPr>
              <a:t>aito vaihtoehto </a:t>
            </a:r>
            <a:r>
              <a:rPr lang="fi-FI" sz="1600" dirty="0" smtClean="0">
                <a:solidFill>
                  <a:schemeClr val="bg1"/>
                </a:solidFill>
                <a:latin typeface="Arial" panose="020B0604020202020204" pitchFamily="34" charset="0"/>
                <a:cs typeface="Arial" panose="020B0604020202020204" pitchFamily="34" charset="0"/>
              </a:rPr>
              <a:t>lihalle.</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2016 alussa yrityksessä oli työntekijöitä </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5 henkeä, </a:t>
            </a:r>
            <a:r>
              <a:rPr lang="fi-FI" sz="1600" dirty="0">
                <a:solidFill>
                  <a:schemeClr val="bg1"/>
                </a:solidFill>
                <a:latin typeface="Arial" panose="020B0604020202020204" pitchFamily="34" charset="0"/>
                <a:cs typeface="Arial" panose="020B0604020202020204" pitchFamily="34" charset="0"/>
              </a:rPr>
              <a:t>vuoden </a:t>
            </a:r>
            <a:r>
              <a:rPr lang="fi-FI" sz="1600" dirty="0" smtClean="0">
                <a:solidFill>
                  <a:schemeClr val="bg1"/>
                </a:solidFill>
                <a:latin typeface="Arial" panose="020B0604020202020204" pitchFamily="34" charset="0"/>
                <a:cs typeface="Arial" panose="020B0604020202020204" pitchFamily="34" charset="0"/>
              </a:rPr>
              <a:t>lopulla jo 30. Tavoitteena </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on kymmenkertaistaa tuotanto 2017.</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Palkittiin vuoden </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teknologiajohtajana 2017.</a:t>
            </a:r>
            <a:endParaRPr lang="fi-FI" sz="1600" dirty="0">
              <a:solidFill>
                <a:schemeClr val="bg1"/>
              </a:solidFill>
              <a:latin typeface="Arial" panose="020B0604020202020204" pitchFamily="34" charset="0"/>
              <a:cs typeface="Arial" panose="020B0604020202020204" pitchFamily="34" charset="0"/>
            </a:endParaRPr>
          </a:p>
        </p:txBody>
      </p:sp>
      <p:sp>
        <p:nvSpPr>
          <p:cNvPr id="2" name="Päivämäärän paikkamerkki 1"/>
          <p:cNvSpPr>
            <a:spLocks noGrp="1"/>
          </p:cNvSpPr>
          <p:nvPr>
            <p:ph type="dt" sz="half" idx="10"/>
          </p:nvPr>
        </p:nvSpPr>
        <p:spPr/>
        <p:txBody>
          <a:bodyPr/>
          <a:lstStyle/>
          <a:p>
            <a:r>
              <a:rPr lang="fi-FI" sz="800" smtClean="0"/>
              <a:t>1/2017</a:t>
            </a:r>
            <a:endParaRPr lang="fi-FI" sz="800" dirty="0"/>
          </a:p>
        </p:txBody>
      </p:sp>
      <p:sp>
        <p:nvSpPr>
          <p:cNvPr id="3" name="Alatunnisteen paikkamerkki 2"/>
          <p:cNvSpPr>
            <a:spLocks noGrp="1"/>
          </p:cNvSpPr>
          <p:nvPr>
            <p:ph type="ftr" sz="quarter" idx="11"/>
          </p:nvPr>
        </p:nvSpPr>
        <p:spPr/>
        <p:txBody>
          <a:bodyPr/>
          <a:lstStyle/>
          <a:p>
            <a:r>
              <a:rPr lang="fi-FI" sz="800" smtClean="0"/>
              <a:t>DM  1779614</a:t>
            </a:r>
            <a:endParaRPr lang="fi-FI" sz="800" dirty="0"/>
          </a:p>
        </p:txBody>
      </p:sp>
    </p:spTree>
    <p:extLst>
      <p:ext uri="{BB962C8B-B14F-4D97-AF65-F5344CB8AC3E}">
        <p14:creationId xmlns:p14="http://schemas.microsoft.com/office/powerpoint/2010/main" val="1783795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rotWithShape="1">
          <a:blip r:embed="rId3">
            <a:extLst>
              <a:ext uri="{28A0092B-C50C-407E-A947-70E740481C1C}">
                <a14:useLocalDpi xmlns:a14="http://schemas.microsoft.com/office/drawing/2010/main" val="0"/>
              </a:ext>
            </a:extLst>
          </a:blip>
          <a:srcRect l="12956" r="20709"/>
          <a:stretch/>
        </p:blipFill>
        <p:spPr>
          <a:xfrm>
            <a:off x="-36512" y="-20538"/>
            <a:ext cx="9217024" cy="3105196"/>
          </a:xfrm>
          <a:prstGeom prst="rect">
            <a:avLst/>
          </a:prstGeom>
        </p:spPr>
      </p:pic>
      <p:sp>
        <p:nvSpPr>
          <p:cNvPr id="2" name="Otsikko 1"/>
          <p:cNvSpPr>
            <a:spLocks noGrp="1"/>
          </p:cNvSpPr>
          <p:nvPr>
            <p:ph type="title"/>
          </p:nvPr>
        </p:nvSpPr>
        <p:spPr>
          <a:xfrm>
            <a:off x="1" y="3084658"/>
            <a:ext cx="9143999" cy="1538676"/>
          </a:xfrm>
          <a:solidFill>
            <a:schemeClr val="accent1">
              <a:alpha val="90000"/>
            </a:schemeClr>
          </a:solidFill>
          <a:ln>
            <a:noFill/>
          </a:ln>
        </p:spPr>
        <p:style>
          <a:lnRef idx="0">
            <a:scrgbClr r="0" g="0" b="0"/>
          </a:lnRef>
          <a:fillRef idx="0">
            <a:scrgbClr r="0" g="0" b="0"/>
          </a:fillRef>
          <a:effectRef idx="0">
            <a:scrgbClr r="0" g="0" b="0"/>
          </a:effectRef>
          <a:fontRef idx="minor">
            <a:schemeClr val="lt1"/>
          </a:fontRef>
        </p:style>
        <p:txBody>
          <a:bodyPr tIns="72000" rIns="0"/>
          <a:lstStyle/>
          <a:p>
            <a:r>
              <a:rPr lang="fi-FI" sz="2400" b="1" dirty="0" err="1">
                <a:solidFill>
                  <a:schemeClr val="bg1"/>
                </a:solidFill>
                <a:latin typeface="Arial" panose="020B0604020202020204" pitchFamily="34" charset="0"/>
                <a:cs typeface="Arial" panose="020B0604020202020204" pitchFamily="34" charset="0"/>
              </a:rPr>
              <a:t>Enevo</a:t>
            </a:r>
            <a:r>
              <a:rPr lang="fi-FI" sz="2400" b="1" dirty="0">
                <a:solidFill>
                  <a:schemeClr val="bg1"/>
                </a:solidFill>
                <a:latin typeface="Arial" panose="020B0604020202020204" pitchFamily="34" charset="0"/>
                <a:cs typeface="Arial" panose="020B0604020202020204" pitchFamily="34" charset="0"/>
              </a:rPr>
              <a:t>: Älykäs jätehuolto leikkaa </a:t>
            </a:r>
            <a:r>
              <a:rPr lang="fi-FI" sz="2400" b="1" dirty="0" smtClean="0">
                <a:solidFill>
                  <a:schemeClr val="bg1"/>
                </a:solidFill>
                <a:latin typeface="Arial" panose="020B0604020202020204" pitchFamily="34" charset="0"/>
                <a:cs typeface="Arial" panose="020B0604020202020204" pitchFamily="34" charset="0"/>
              </a:rPr>
              <a:t>kustannuksia</a:t>
            </a:r>
            <a:r>
              <a:rPr lang="fi-FI" sz="1200" b="1" dirty="0" smtClean="0">
                <a:solidFill>
                  <a:schemeClr val="bg1"/>
                </a:solidFill>
                <a:latin typeface="Arial" panose="020B0604020202020204" pitchFamily="34" charset="0"/>
                <a:cs typeface="Arial" panose="020B0604020202020204" pitchFamily="34" charset="0"/>
              </a:rPr>
              <a:t/>
            </a:r>
            <a:br>
              <a:rPr lang="fi-FI" sz="1200" b="1" dirty="0" smtClean="0">
                <a:solidFill>
                  <a:schemeClr val="bg1"/>
                </a:solidFill>
                <a:latin typeface="Arial" panose="020B0604020202020204" pitchFamily="34" charset="0"/>
                <a:cs typeface="Arial" panose="020B0604020202020204" pitchFamily="34" charset="0"/>
              </a:rPr>
            </a:br>
            <a:r>
              <a:rPr lang="fi-FI" sz="1400" dirty="0" smtClean="0">
                <a:solidFill>
                  <a:schemeClr val="bg1"/>
                </a:solidFill>
                <a:latin typeface="Arial" panose="020B0604020202020204" pitchFamily="34" charset="0"/>
                <a:cs typeface="Arial" panose="020B0604020202020204" pitchFamily="34" charset="0"/>
              </a:rPr>
              <a:t/>
            </a:r>
            <a:br>
              <a:rPr lang="fi-FI" sz="14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Tekesiltä rahoitusta tuotekehitykseen ja näkyvyyttä kansainvälisessä mediassa</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Jätehuollon globaali arvo biljoona dollaria, josta puolet tulee logistiikasta </a:t>
            </a:r>
            <a:br>
              <a:rPr lang="fi-FI" sz="1600" dirty="0" smtClean="0">
                <a:solidFill>
                  <a:schemeClr val="bg1"/>
                </a:solidFill>
                <a:latin typeface="Arial" panose="020B0604020202020204" pitchFamily="34" charset="0"/>
                <a:cs typeface="Arial" panose="020B0604020202020204" pitchFamily="34" charset="0"/>
              </a:rPr>
            </a:br>
            <a:r>
              <a:rPr lang="fi-FI" sz="1600" dirty="0" smtClean="0">
                <a:solidFill>
                  <a:schemeClr val="bg1"/>
                </a:solidFill>
                <a:latin typeface="Arial" panose="020B0604020202020204" pitchFamily="34" charset="0"/>
                <a:cs typeface="Arial" panose="020B0604020202020204" pitchFamily="34" charset="0"/>
              </a:rPr>
              <a:t>Palkittiin maailman lupaavimpana </a:t>
            </a:r>
            <a:r>
              <a:rPr lang="fi-FI" sz="1600" dirty="0" err="1" smtClean="0">
                <a:solidFill>
                  <a:schemeClr val="bg1"/>
                </a:solidFill>
                <a:latin typeface="Arial" panose="020B0604020202020204" pitchFamily="34" charset="0"/>
                <a:cs typeface="Arial" panose="020B0604020202020204" pitchFamily="34" charset="0"/>
              </a:rPr>
              <a:t>cleantech</a:t>
            </a:r>
            <a:r>
              <a:rPr lang="fi-FI" sz="1600" dirty="0" smtClean="0">
                <a:solidFill>
                  <a:schemeClr val="bg1"/>
                </a:solidFill>
                <a:latin typeface="Arial" panose="020B0604020202020204" pitchFamily="34" charset="0"/>
                <a:cs typeface="Arial" panose="020B0604020202020204" pitchFamily="34" charset="0"/>
              </a:rPr>
              <a:t>-kasvajana 2017</a:t>
            </a:r>
            <a:r>
              <a:rPr lang="fi-FI" sz="1800" dirty="0" smtClean="0">
                <a:solidFill>
                  <a:schemeClr val="bg1"/>
                </a:solidFill>
                <a:latin typeface="Arial" panose="020B0604020202020204" pitchFamily="34" charset="0"/>
                <a:cs typeface="Arial" panose="020B0604020202020204" pitchFamily="34" charset="0"/>
              </a:rPr>
              <a:t/>
            </a:r>
            <a:br>
              <a:rPr lang="fi-FI" sz="1800" dirty="0" smtClean="0">
                <a:solidFill>
                  <a:schemeClr val="bg1"/>
                </a:solidFill>
                <a:latin typeface="Arial" panose="020B0604020202020204" pitchFamily="34" charset="0"/>
                <a:cs typeface="Arial" panose="020B0604020202020204" pitchFamily="34" charset="0"/>
              </a:rPr>
            </a:br>
            <a:r>
              <a:rPr lang="fi-FI" sz="2400" dirty="0" smtClean="0">
                <a:solidFill>
                  <a:schemeClr val="bg1"/>
                </a:solidFill>
                <a:latin typeface="Arial" panose="020B0604020202020204" pitchFamily="34" charset="0"/>
                <a:cs typeface="Arial" panose="020B0604020202020204" pitchFamily="34" charset="0"/>
              </a:rPr>
              <a:t/>
            </a:r>
            <a:br>
              <a:rPr lang="fi-FI" sz="2400" dirty="0" smtClean="0">
                <a:solidFill>
                  <a:schemeClr val="bg1"/>
                </a:solidFill>
                <a:latin typeface="Arial" panose="020B0604020202020204" pitchFamily="34" charset="0"/>
                <a:cs typeface="Arial" panose="020B0604020202020204" pitchFamily="34" charset="0"/>
              </a:rPr>
            </a:br>
            <a:r>
              <a:rPr lang="fi-FI" sz="2400" dirty="0" smtClean="0">
                <a:solidFill>
                  <a:schemeClr val="bg1"/>
                </a:solidFill>
                <a:latin typeface="Arial" panose="020B0604020202020204" pitchFamily="34" charset="0"/>
                <a:cs typeface="Arial" panose="020B0604020202020204" pitchFamily="34" charset="0"/>
              </a:rPr>
              <a:t> </a:t>
            </a:r>
            <a:endParaRPr lang="fi-FI" sz="2400" dirty="0">
              <a:solidFill>
                <a:schemeClr val="bg1"/>
              </a:solidFill>
              <a:latin typeface="Arial" panose="020B0604020202020204" pitchFamily="34" charset="0"/>
              <a:cs typeface="Arial" panose="020B0604020202020204" pitchFamily="34" charset="0"/>
            </a:endParaRPr>
          </a:p>
        </p:txBody>
      </p:sp>
      <p:sp>
        <p:nvSpPr>
          <p:cNvPr id="4" name="Päivämäärän paikkamerkki 3"/>
          <p:cNvSpPr>
            <a:spLocks noGrp="1"/>
          </p:cNvSpPr>
          <p:nvPr>
            <p:ph type="dt" sz="half" idx="10"/>
          </p:nvPr>
        </p:nvSpPr>
        <p:spPr/>
        <p:txBody>
          <a:bodyPr/>
          <a:lstStyle/>
          <a:p>
            <a:r>
              <a:rPr lang="fi-FI" sz="800" smtClean="0"/>
              <a:t>1/2017</a:t>
            </a:r>
            <a:endParaRPr lang="fi-FI" sz="800" dirty="0"/>
          </a:p>
        </p:txBody>
      </p:sp>
      <p:sp>
        <p:nvSpPr>
          <p:cNvPr id="5" name="Alatunnisteen paikkamerkki 4"/>
          <p:cNvSpPr>
            <a:spLocks noGrp="1"/>
          </p:cNvSpPr>
          <p:nvPr>
            <p:ph type="ftr" sz="quarter" idx="11"/>
          </p:nvPr>
        </p:nvSpPr>
        <p:spPr/>
        <p:txBody>
          <a:bodyPr/>
          <a:lstStyle/>
          <a:p>
            <a:r>
              <a:rPr lang="fi-FI" sz="800" smtClean="0"/>
              <a:t>DM  1779614</a:t>
            </a:r>
            <a:endParaRPr lang="fi-FI" sz="800" dirty="0"/>
          </a:p>
        </p:txBody>
      </p:sp>
    </p:spTree>
    <p:extLst>
      <p:ext uri="{BB962C8B-B14F-4D97-AF65-F5344CB8AC3E}">
        <p14:creationId xmlns:p14="http://schemas.microsoft.com/office/powerpoint/2010/main" val="2270037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rotWithShape="1">
          <a:blip r:embed="rId3" cstate="print">
            <a:extLst>
              <a:ext uri="{28A0092B-C50C-407E-A947-70E740481C1C}">
                <a14:useLocalDpi xmlns:a14="http://schemas.microsoft.com/office/drawing/2010/main" val="0"/>
              </a:ext>
            </a:extLst>
          </a:blip>
          <a:srcRect t="25973"/>
          <a:stretch/>
        </p:blipFill>
        <p:spPr>
          <a:xfrm>
            <a:off x="1" y="-20538"/>
            <a:ext cx="9143999" cy="4658018"/>
          </a:xfrm>
          <a:prstGeom prst="rect">
            <a:avLst/>
          </a:prstGeom>
          <a:effectLst>
            <a:glow>
              <a:schemeClr val="accent1"/>
            </a:glow>
          </a:effectLst>
        </p:spPr>
      </p:pic>
      <p:sp>
        <p:nvSpPr>
          <p:cNvPr id="2" name="Otsikko 1"/>
          <p:cNvSpPr>
            <a:spLocks noGrp="1"/>
          </p:cNvSpPr>
          <p:nvPr>
            <p:ph type="title"/>
          </p:nvPr>
        </p:nvSpPr>
        <p:spPr>
          <a:xfrm>
            <a:off x="1" y="3003798"/>
            <a:ext cx="9143999" cy="1633682"/>
          </a:xfr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tIns="72000"/>
          <a:lstStyle/>
          <a:p>
            <a:r>
              <a:rPr lang="fi-FI" sz="2400" b="1" dirty="0" err="1">
                <a:latin typeface="Arial" panose="020B0604020202020204" pitchFamily="34" charset="0"/>
                <a:cs typeface="Arial" panose="020B0604020202020204" pitchFamily="34" charset="0"/>
              </a:rPr>
              <a:t>Pemamek</a:t>
            </a:r>
            <a:r>
              <a:rPr lang="fi-FI" sz="2400" b="1" dirty="0">
                <a:latin typeface="Arial" panose="020B0604020202020204" pitchFamily="34" charset="0"/>
                <a:cs typeface="Arial" panose="020B0604020202020204" pitchFamily="34" charset="0"/>
              </a:rPr>
              <a:t> </a:t>
            </a:r>
            <a:r>
              <a:rPr lang="fi-FI" sz="2400" b="1" dirty="0" smtClean="0">
                <a:latin typeface="Arial" panose="020B0604020202020204" pitchFamily="34" charset="0"/>
                <a:cs typeface="Arial" panose="020B0604020202020204" pitchFamily="34" charset="0"/>
              </a:rPr>
              <a:t>Oy</a:t>
            </a:r>
            <a:r>
              <a:rPr lang="fi-FI" sz="2400" dirty="0" smtClean="0">
                <a:latin typeface="Arial" panose="020B0604020202020204" pitchFamily="34" charset="0"/>
                <a:cs typeface="Arial" panose="020B0604020202020204" pitchFamily="34" charset="0"/>
              </a:rPr>
              <a:t>: Hitsausautomaation huippuosaaja</a:t>
            </a:r>
            <a:br>
              <a:rPr lang="fi-FI" sz="2400" dirty="0" smtClean="0">
                <a:latin typeface="Arial" panose="020B0604020202020204" pitchFamily="34" charset="0"/>
                <a:cs typeface="Arial" panose="020B0604020202020204" pitchFamily="34" charset="0"/>
              </a:rPr>
            </a:br>
            <a:r>
              <a:rPr lang="fi-FI" sz="2400" dirty="0">
                <a:latin typeface="Arial" panose="020B0604020202020204" pitchFamily="34" charset="0"/>
                <a:cs typeface="Arial" panose="020B0604020202020204" pitchFamily="34" charset="0"/>
              </a:rPr>
              <a:t>kasvaa </a:t>
            </a:r>
            <a:r>
              <a:rPr lang="fi-FI" sz="2400" dirty="0" smtClean="0">
                <a:latin typeface="Arial" panose="020B0604020202020204" pitchFamily="34" charset="0"/>
                <a:cs typeface="Arial" panose="020B0604020202020204" pitchFamily="34" charset="0"/>
              </a:rPr>
              <a:t>kaukomailla, tuotteita käytössä 50 maassa</a:t>
            </a:r>
            <a:r>
              <a:rPr lang="fi-FI" sz="1200" dirty="0" smtClean="0">
                <a:latin typeface="Arial" panose="020B0604020202020204" pitchFamily="34" charset="0"/>
                <a:cs typeface="Arial" panose="020B0604020202020204" pitchFamily="34" charset="0"/>
              </a:rPr>
              <a:t/>
            </a:r>
            <a:br>
              <a:rPr lang="fi-FI" sz="1200" dirty="0" smtClean="0">
                <a:latin typeface="Arial" panose="020B0604020202020204" pitchFamily="34" charset="0"/>
                <a:cs typeface="Arial" panose="020B0604020202020204" pitchFamily="34" charset="0"/>
              </a:rPr>
            </a:br>
            <a:r>
              <a:rPr lang="fi-FI" sz="1200" dirty="0">
                <a:latin typeface="Arial" panose="020B0604020202020204" pitchFamily="34" charset="0"/>
                <a:cs typeface="Arial" panose="020B0604020202020204" pitchFamily="34" charset="0"/>
              </a:rPr>
              <a:t/>
            </a:r>
            <a:br>
              <a:rPr lang="fi-FI" sz="1200" dirty="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Team Finlandin avulla </a:t>
            </a:r>
            <a:r>
              <a:rPr lang="fi-FI" sz="1600" dirty="0">
                <a:latin typeface="Arial" panose="020B0604020202020204" pitchFamily="34" charset="0"/>
                <a:cs typeface="Arial" panose="020B0604020202020204" pitchFamily="34" charset="0"/>
              </a:rPr>
              <a:t>vauhdittanut uusien ratkaisujen </a:t>
            </a:r>
            <a:r>
              <a:rPr lang="fi-FI" sz="1600" dirty="0" smtClean="0">
                <a:latin typeface="Arial" panose="020B0604020202020204" pitchFamily="34" charset="0"/>
                <a:cs typeface="Arial" panose="020B0604020202020204" pitchFamily="34" charset="0"/>
              </a:rPr>
              <a:t>saamista markkinoille </a:t>
            </a:r>
            <a:br>
              <a:rPr lang="fi-FI" sz="16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sekä </a:t>
            </a:r>
            <a:r>
              <a:rPr lang="fi-FI" sz="1600" dirty="0">
                <a:latin typeface="Arial" panose="020B0604020202020204" pitchFamily="34" charset="0"/>
                <a:cs typeface="Arial" panose="020B0604020202020204" pitchFamily="34" charset="0"/>
              </a:rPr>
              <a:t>muokannut prosessejaan </a:t>
            </a:r>
            <a:r>
              <a:rPr lang="fi-FI" sz="1600" dirty="0" smtClean="0">
                <a:latin typeface="Arial" panose="020B0604020202020204" pitchFamily="34" charset="0"/>
                <a:cs typeface="Arial" panose="020B0604020202020204" pitchFamily="34" charset="0"/>
              </a:rPr>
              <a:t>virtaviivaisemmiksi ja </a:t>
            </a:r>
            <a:r>
              <a:rPr lang="fi-FI" sz="1600" dirty="0">
                <a:latin typeface="Arial" panose="020B0604020202020204" pitchFamily="34" charset="0"/>
                <a:cs typeface="Arial" panose="020B0604020202020204" pitchFamily="34" charset="0"/>
              </a:rPr>
              <a:t>kilpailukykyisemmiksi. </a:t>
            </a:r>
          </a:p>
        </p:txBody>
      </p:sp>
      <p:sp>
        <p:nvSpPr>
          <p:cNvPr id="3" name="Päivämäärän paikkamerkki 2"/>
          <p:cNvSpPr>
            <a:spLocks noGrp="1"/>
          </p:cNvSpPr>
          <p:nvPr>
            <p:ph type="dt" sz="half" idx="10"/>
          </p:nvPr>
        </p:nvSpPr>
        <p:spPr/>
        <p:txBody>
          <a:bodyPr/>
          <a:lstStyle/>
          <a:p>
            <a:r>
              <a:rPr lang="fi-FI" sz="800" smtClean="0"/>
              <a:t>1/2017</a:t>
            </a:r>
            <a:endParaRPr lang="fi-FI" sz="800" dirty="0"/>
          </a:p>
        </p:txBody>
      </p:sp>
      <p:sp>
        <p:nvSpPr>
          <p:cNvPr id="5" name="Alatunnisteen paikkamerkki 4"/>
          <p:cNvSpPr>
            <a:spLocks noGrp="1"/>
          </p:cNvSpPr>
          <p:nvPr>
            <p:ph type="ftr" sz="quarter" idx="11"/>
          </p:nvPr>
        </p:nvSpPr>
        <p:spPr/>
        <p:txBody>
          <a:bodyPr/>
          <a:lstStyle/>
          <a:p>
            <a:r>
              <a:rPr lang="fi-FI" sz="800" smtClean="0"/>
              <a:t>DM  1779614</a:t>
            </a:r>
            <a:endParaRPr lang="fi-FI" sz="800" dirty="0"/>
          </a:p>
        </p:txBody>
      </p:sp>
    </p:spTree>
    <p:extLst>
      <p:ext uri="{BB962C8B-B14F-4D97-AF65-F5344CB8AC3E}">
        <p14:creationId xmlns:p14="http://schemas.microsoft.com/office/powerpoint/2010/main" val="2574192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p:cNvPicPr/>
          <p:nvPr/>
        </p:nvPicPr>
        <p:blipFill>
          <a:blip r:embed="rId3">
            <a:extLst>
              <a:ext uri="{28A0092B-C50C-407E-A947-70E740481C1C}">
                <a14:useLocalDpi xmlns:a14="http://schemas.microsoft.com/office/drawing/2010/main" val="0"/>
              </a:ext>
            </a:extLst>
          </a:blip>
          <a:stretch>
            <a:fillRect/>
          </a:stretch>
        </p:blipFill>
        <p:spPr>
          <a:xfrm>
            <a:off x="4860032" y="339502"/>
            <a:ext cx="3816424" cy="4032448"/>
          </a:xfrm>
          <a:prstGeom prst="rect">
            <a:avLst/>
          </a:prstGeom>
        </p:spPr>
      </p:pic>
      <p:sp>
        <p:nvSpPr>
          <p:cNvPr id="2" name="Otsikko 1"/>
          <p:cNvSpPr>
            <a:spLocks noGrp="1"/>
          </p:cNvSpPr>
          <p:nvPr>
            <p:ph type="title"/>
          </p:nvPr>
        </p:nvSpPr>
        <p:spPr>
          <a:xfrm>
            <a:off x="467544" y="339502"/>
            <a:ext cx="4248472" cy="4032448"/>
          </a:xfrm>
          <a:solidFill>
            <a:schemeClr val="accent1">
              <a:alpha val="90000"/>
            </a:schemeClr>
          </a:solidFill>
          <a:ln>
            <a:noFill/>
          </a:ln>
        </p:spPr>
        <p:style>
          <a:lnRef idx="0">
            <a:scrgbClr r="0" g="0" b="0"/>
          </a:lnRef>
          <a:fillRef idx="0">
            <a:scrgbClr r="0" g="0" b="0"/>
          </a:fillRef>
          <a:effectRef idx="0">
            <a:scrgbClr r="0" g="0" b="0"/>
          </a:effectRef>
          <a:fontRef idx="minor">
            <a:schemeClr val="lt1"/>
          </a:fontRef>
        </p:style>
        <p:txBody>
          <a:bodyPr lIns="144000" tIns="144000" rIns="144000" bIns="144000"/>
          <a:lstStyle/>
          <a:p>
            <a:pPr algn="l"/>
            <a:r>
              <a:rPr lang="fi-FI" sz="2400" b="1" dirty="0" err="1">
                <a:latin typeface="Arial" panose="020B0604020202020204" pitchFamily="34" charset="0"/>
                <a:cs typeface="Arial" panose="020B0604020202020204" pitchFamily="34" charset="0"/>
              </a:rPr>
              <a:t>Wirepas</a:t>
            </a:r>
            <a:r>
              <a:rPr lang="fi-FI" sz="2400" b="1" dirty="0">
                <a:latin typeface="Arial" panose="020B0604020202020204" pitchFamily="34" charset="0"/>
                <a:cs typeface="Arial" panose="020B0604020202020204" pitchFamily="34" charset="0"/>
              </a:rPr>
              <a:t>: Langattomat laitteet yhteistyöhön missä vain milloin tahansa</a:t>
            </a:r>
            <a:r>
              <a:rPr lang="fi-FI" sz="2000" b="1" dirty="0">
                <a:latin typeface="Arial" panose="020B0604020202020204" pitchFamily="34" charset="0"/>
                <a:cs typeface="Arial" panose="020B0604020202020204" pitchFamily="34" charset="0"/>
              </a:rPr>
              <a:t/>
            </a:r>
            <a:br>
              <a:rPr lang="fi-FI" sz="2000" b="1" dirty="0">
                <a:latin typeface="Arial" panose="020B0604020202020204" pitchFamily="34" charset="0"/>
                <a:cs typeface="Arial" panose="020B0604020202020204" pitchFamily="34" charset="0"/>
              </a:rPr>
            </a:br>
            <a:r>
              <a:rPr lang="fi-FI" sz="2400" dirty="0" smtClean="0">
                <a:latin typeface="Arial" panose="020B0604020202020204" pitchFamily="34" charset="0"/>
                <a:cs typeface="Arial" panose="020B0604020202020204" pitchFamily="34" charset="0"/>
              </a:rPr>
              <a:t/>
            </a:r>
            <a:br>
              <a:rPr lang="fi-FI" sz="24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Team Finlandilta rahoitusta ja apua mm. tuotekehitykseen, markkinaselvityksiin ja potentiaalisten asiakkaiden tapaamiseen</a:t>
            </a:r>
            <a:br>
              <a:rPr lang="fi-FI" sz="16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
            </a:r>
            <a:br>
              <a:rPr lang="fi-FI" sz="16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Uniikki ohjelmistoteknologia, joka ei tarvitse minkäänlaista infrastruktuuria langattomalle verkolle </a:t>
            </a:r>
            <a:r>
              <a:rPr lang="fi-FI" sz="2000" dirty="0" smtClean="0">
                <a:latin typeface="Arial" panose="020B0604020202020204" pitchFamily="34" charset="0"/>
                <a:cs typeface="Arial" panose="020B0604020202020204" pitchFamily="34" charset="0"/>
              </a:rPr>
              <a:t/>
            </a:r>
            <a:br>
              <a:rPr lang="fi-FI" sz="2000" dirty="0" smtClean="0">
                <a:latin typeface="Arial" panose="020B0604020202020204" pitchFamily="34" charset="0"/>
                <a:cs typeface="Arial" panose="020B0604020202020204" pitchFamily="34" charset="0"/>
              </a:rPr>
            </a:br>
            <a:r>
              <a:rPr lang="fi-FI" sz="2400" dirty="0" smtClean="0">
                <a:latin typeface="Arial" panose="020B0604020202020204" pitchFamily="34" charset="0"/>
                <a:cs typeface="Arial" panose="020B0604020202020204" pitchFamily="34" charset="0"/>
              </a:rPr>
              <a:t> </a:t>
            </a:r>
            <a:endParaRPr lang="fi-FI" sz="2400" dirty="0">
              <a:latin typeface="Arial" panose="020B0604020202020204" pitchFamily="34" charset="0"/>
              <a:cs typeface="Arial" panose="020B0604020202020204" pitchFamily="34" charset="0"/>
            </a:endParaRPr>
          </a:p>
        </p:txBody>
      </p:sp>
      <p:sp>
        <p:nvSpPr>
          <p:cNvPr id="3" name="Päivämäärän paikkamerkki 2"/>
          <p:cNvSpPr>
            <a:spLocks noGrp="1"/>
          </p:cNvSpPr>
          <p:nvPr>
            <p:ph type="dt" sz="half" idx="10"/>
          </p:nvPr>
        </p:nvSpPr>
        <p:spPr/>
        <p:txBody>
          <a:bodyPr/>
          <a:lstStyle/>
          <a:p>
            <a:r>
              <a:rPr lang="fi-FI" sz="800" smtClean="0"/>
              <a:t>1/2017</a:t>
            </a:r>
            <a:endParaRPr lang="fi-FI" sz="800" dirty="0"/>
          </a:p>
        </p:txBody>
      </p:sp>
      <p:sp>
        <p:nvSpPr>
          <p:cNvPr id="4" name="Alatunnisteen paikkamerkki 3"/>
          <p:cNvSpPr>
            <a:spLocks noGrp="1"/>
          </p:cNvSpPr>
          <p:nvPr>
            <p:ph type="ftr" sz="quarter" idx="11"/>
          </p:nvPr>
        </p:nvSpPr>
        <p:spPr/>
        <p:txBody>
          <a:bodyPr/>
          <a:lstStyle/>
          <a:p>
            <a:r>
              <a:rPr lang="fi-FI" sz="800" smtClean="0"/>
              <a:t>DM  1779614</a:t>
            </a:r>
            <a:endParaRPr lang="fi-FI" sz="800" dirty="0"/>
          </a:p>
        </p:txBody>
      </p:sp>
    </p:spTree>
    <p:extLst>
      <p:ext uri="{BB962C8B-B14F-4D97-AF65-F5344CB8AC3E}">
        <p14:creationId xmlns:p14="http://schemas.microsoft.com/office/powerpoint/2010/main" val="1129564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uora yhdysviiva 45"/>
          <p:cNvCxnSpPr/>
          <p:nvPr/>
        </p:nvCxnSpPr>
        <p:spPr>
          <a:xfrm>
            <a:off x="3883052" y="1843088"/>
            <a:ext cx="117994" cy="1768584"/>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uora yhdysviiva 42"/>
          <p:cNvCxnSpPr/>
          <p:nvPr/>
        </p:nvCxnSpPr>
        <p:spPr>
          <a:xfrm flipH="1">
            <a:off x="2734292" y="1843088"/>
            <a:ext cx="100219" cy="1755109"/>
          </a:xfrm>
          <a:prstGeom prst="line">
            <a:avLst/>
          </a:prstGeom>
        </p:spPr>
        <p:style>
          <a:lnRef idx="1">
            <a:schemeClr val="accent2"/>
          </a:lnRef>
          <a:fillRef idx="0">
            <a:schemeClr val="accent2"/>
          </a:fillRef>
          <a:effectRef idx="0">
            <a:schemeClr val="accent2"/>
          </a:effectRef>
          <a:fontRef idx="minor">
            <a:schemeClr val="tx1"/>
          </a:fontRef>
        </p:style>
      </p:cxnSp>
      <p:sp>
        <p:nvSpPr>
          <p:cNvPr id="4" name="Otsikko 3"/>
          <p:cNvSpPr>
            <a:spLocks noGrp="1"/>
          </p:cNvSpPr>
          <p:nvPr>
            <p:ph type="title"/>
          </p:nvPr>
        </p:nvSpPr>
        <p:spPr>
          <a:xfrm>
            <a:off x="488658" y="501598"/>
            <a:ext cx="8100000" cy="702000"/>
          </a:xfrm>
        </p:spPr>
        <p:txBody>
          <a:bodyPr/>
          <a:lstStyle/>
          <a:p>
            <a:r>
              <a:rPr lang="fi-FI" altLang="fi-FI" dirty="0" smtClean="0">
                <a:latin typeface="Arial" charset="0"/>
                <a:cs typeface="Arial" charset="0"/>
              </a:rPr>
              <a:t>Pienille yrityksille suurin osa rahoituksesta</a:t>
            </a:r>
            <a:endParaRPr lang="fi-FI" dirty="0"/>
          </a:p>
        </p:txBody>
      </p:sp>
      <p:sp>
        <p:nvSpPr>
          <p:cNvPr id="8" name="Tekstiruutu 7"/>
          <p:cNvSpPr txBox="1"/>
          <p:nvPr/>
        </p:nvSpPr>
        <p:spPr>
          <a:xfrm>
            <a:off x="539999" y="2715766"/>
            <a:ext cx="2133687" cy="1200329"/>
          </a:xfrm>
          <a:prstGeom prst="rect">
            <a:avLst/>
          </a:prstGeom>
          <a:noFill/>
        </p:spPr>
        <p:txBody>
          <a:bodyPr wrap="square" rtlCol="0">
            <a:spAutoFit/>
          </a:bodyPr>
          <a:lstStyle/>
          <a:p>
            <a:r>
              <a:rPr lang="fi-FI" dirty="0">
                <a:latin typeface="Arial" panose="020B0604020202020204" pitchFamily="34" charset="0"/>
                <a:cs typeface="Arial" panose="020B0604020202020204" pitchFamily="34" charset="0"/>
              </a:rPr>
              <a:t>Yritysrahoituksesta pienille ja keskisuurille yrityksille</a:t>
            </a:r>
          </a:p>
        </p:txBody>
      </p:sp>
      <p:sp>
        <p:nvSpPr>
          <p:cNvPr id="12" name="Tekstiruutu 11"/>
          <p:cNvSpPr txBox="1"/>
          <p:nvPr/>
        </p:nvSpPr>
        <p:spPr>
          <a:xfrm>
            <a:off x="540001" y="1223637"/>
            <a:ext cx="2014440" cy="646331"/>
          </a:xfrm>
          <a:prstGeom prst="rect">
            <a:avLst/>
          </a:prstGeom>
          <a:noFill/>
        </p:spPr>
        <p:txBody>
          <a:bodyPr wrap="square" rtlCol="0">
            <a:spAutoFit/>
          </a:bodyPr>
          <a:lstStyle/>
          <a:p>
            <a:r>
              <a:rPr lang="fi-FI" dirty="0" smtClean="0">
                <a:latin typeface="Arial" panose="020B0604020202020204" pitchFamily="34" charset="0"/>
                <a:cs typeface="Arial" panose="020B0604020202020204" pitchFamily="34" charset="0"/>
              </a:rPr>
              <a:t>Rahoituksesta yrityksille </a:t>
            </a:r>
            <a:endParaRPr lang="fi-FI" dirty="0">
              <a:latin typeface="Arial" panose="020B0604020202020204" pitchFamily="34" charset="0"/>
              <a:cs typeface="Arial" panose="020B0604020202020204" pitchFamily="34" charset="0"/>
            </a:endParaRPr>
          </a:p>
        </p:txBody>
      </p:sp>
      <p:sp>
        <p:nvSpPr>
          <p:cNvPr id="15" name="Tekstiruutu 14"/>
          <p:cNvSpPr txBox="1"/>
          <p:nvPr/>
        </p:nvSpPr>
        <p:spPr>
          <a:xfrm>
            <a:off x="491925" y="1788825"/>
            <a:ext cx="1805302" cy="584775"/>
          </a:xfrm>
          <a:prstGeom prst="rect">
            <a:avLst/>
          </a:prstGeom>
          <a:noFill/>
        </p:spPr>
        <p:txBody>
          <a:bodyPr wrap="none" rtlCol="0">
            <a:spAutoFit/>
          </a:bodyPr>
          <a:lstStyle/>
          <a:p>
            <a:r>
              <a:rPr lang="fi-FI" sz="3200" dirty="0" smtClean="0">
                <a:solidFill>
                  <a:srgbClr val="0070C0"/>
                </a:solidFill>
                <a:latin typeface="Arial Black" panose="020B0A04020102020204" pitchFamily="34" charset="0"/>
                <a:cs typeface="Arial" panose="020B0604020202020204" pitchFamily="34" charset="0"/>
              </a:rPr>
              <a:t>369 M€</a:t>
            </a:r>
            <a:endParaRPr lang="fi-FI" sz="3200" dirty="0">
              <a:solidFill>
                <a:srgbClr val="0070C0"/>
              </a:solidFill>
              <a:latin typeface="Arial Black" panose="020B0A04020102020204" pitchFamily="34" charset="0"/>
              <a:cs typeface="Arial" panose="020B0604020202020204" pitchFamily="34" charset="0"/>
            </a:endParaRPr>
          </a:p>
        </p:txBody>
      </p:sp>
      <p:sp>
        <p:nvSpPr>
          <p:cNvPr id="16" name="Tekstiruutu 15"/>
          <p:cNvSpPr txBox="1"/>
          <p:nvPr/>
        </p:nvSpPr>
        <p:spPr>
          <a:xfrm>
            <a:off x="540000" y="3859183"/>
            <a:ext cx="1143262" cy="584775"/>
          </a:xfrm>
          <a:prstGeom prst="rect">
            <a:avLst/>
          </a:prstGeom>
          <a:noFill/>
        </p:spPr>
        <p:txBody>
          <a:bodyPr wrap="none" rtlCol="0">
            <a:spAutoFit/>
          </a:bodyPr>
          <a:lstStyle/>
          <a:p>
            <a:r>
              <a:rPr lang="fi-FI" sz="3200" dirty="0" smtClean="0">
                <a:solidFill>
                  <a:srgbClr val="0070C0"/>
                </a:solidFill>
                <a:latin typeface="Arial Black" panose="020B0A04020102020204" pitchFamily="34" charset="0"/>
                <a:cs typeface="Arial" panose="020B0604020202020204" pitchFamily="34" charset="0"/>
              </a:rPr>
              <a:t>77%</a:t>
            </a:r>
            <a:endParaRPr lang="fi-FI" sz="3200" dirty="0">
              <a:solidFill>
                <a:srgbClr val="0070C0"/>
              </a:solidFill>
              <a:latin typeface="Arial Black" panose="020B0A04020102020204" pitchFamily="34" charset="0"/>
              <a:cs typeface="Arial" panose="020B0604020202020204" pitchFamily="34" charset="0"/>
            </a:endParaRPr>
          </a:p>
        </p:txBody>
      </p:sp>
      <p:cxnSp>
        <p:nvCxnSpPr>
          <p:cNvPr id="21" name="Suora yhdysviiva 20"/>
          <p:cNvCxnSpPr/>
          <p:nvPr/>
        </p:nvCxnSpPr>
        <p:spPr>
          <a:xfrm>
            <a:off x="683568" y="2527498"/>
            <a:ext cx="648072" cy="0"/>
          </a:xfrm>
          <a:prstGeom prst="line">
            <a:avLst/>
          </a:prstGeom>
          <a:ln w="12700">
            <a:solidFill>
              <a:srgbClr val="0070C0"/>
            </a:solidFill>
          </a:ln>
        </p:spPr>
        <p:style>
          <a:lnRef idx="1">
            <a:schemeClr val="accent2"/>
          </a:lnRef>
          <a:fillRef idx="0">
            <a:schemeClr val="accent2"/>
          </a:fillRef>
          <a:effectRef idx="0">
            <a:schemeClr val="accent2"/>
          </a:effectRef>
          <a:fontRef idx="minor">
            <a:schemeClr val="tx1"/>
          </a:fontRef>
        </p:style>
      </p:cxnSp>
      <p:graphicFrame>
        <p:nvGraphicFramePr>
          <p:cNvPr id="27" name="Kaavio 26"/>
          <p:cNvGraphicFramePr/>
          <p:nvPr>
            <p:extLst>
              <p:ext uri="{D42A27DB-BD31-4B8C-83A1-F6EECF244321}">
                <p14:modId xmlns:p14="http://schemas.microsoft.com/office/powerpoint/2010/main" val="1052888461"/>
              </p:ext>
            </p:extLst>
          </p:nvPr>
        </p:nvGraphicFramePr>
        <p:xfrm>
          <a:off x="2439528" y="1159533"/>
          <a:ext cx="1837325" cy="136711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kstiruutu 27"/>
          <p:cNvSpPr txBox="1"/>
          <p:nvPr/>
        </p:nvSpPr>
        <p:spPr>
          <a:xfrm>
            <a:off x="3031899" y="1658422"/>
            <a:ext cx="800219" cy="369332"/>
          </a:xfrm>
          <a:prstGeom prst="rect">
            <a:avLst/>
          </a:prstGeom>
          <a:noFill/>
        </p:spPr>
        <p:txBody>
          <a:bodyPr wrap="none" rtlCol="0">
            <a:spAutoFit/>
          </a:bodyPr>
          <a:lstStyle/>
          <a:p>
            <a:r>
              <a:rPr lang="fi-FI" dirty="0" smtClean="0">
                <a:solidFill>
                  <a:srgbClr val="00B050"/>
                </a:solidFill>
                <a:latin typeface="Arial Black" panose="020B0A04020102020204" pitchFamily="34" charset="0"/>
              </a:rPr>
              <a:t>75% </a:t>
            </a:r>
            <a:endParaRPr lang="fi-FI" dirty="0">
              <a:solidFill>
                <a:srgbClr val="00B050"/>
              </a:solidFill>
              <a:latin typeface="Arial Black" panose="020B0A04020102020204" pitchFamily="34" charset="0"/>
            </a:endParaRPr>
          </a:p>
        </p:txBody>
      </p:sp>
      <p:graphicFrame>
        <p:nvGraphicFramePr>
          <p:cNvPr id="40" name="Kaavio 39"/>
          <p:cNvGraphicFramePr/>
          <p:nvPr>
            <p:extLst>
              <p:ext uri="{D42A27DB-BD31-4B8C-83A1-F6EECF244321}">
                <p14:modId xmlns:p14="http://schemas.microsoft.com/office/powerpoint/2010/main" val="1731451514"/>
              </p:ext>
            </p:extLst>
          </p:nvPr>
        </p:nvGraphicFramePr>
        <p:xfrm>
          <a:off x="2235796" y="2791644"/>
          <a:ext cx="2244787" cy="1619634"/>
        </p:xfrm>
        <a:graphic>
          <a:graphicData uri="http://schemas.openxmlformats.org/drawingml/2006/chart">
            <c:chart xmlns:c="http://schemas.openxmlformats.org/drawingml/2006/chart" xmlns:r="http://schemas.openxmlformats.org/officeDocument/2006/relationships" r:id="rId4"/>
          </a:graphicData>
        </a:graphic>
      </p:graphicFrame>
      <p:sp>
        <p:nvSpPr>
          <p:cNvPr id="48" name="Tekstiruutu 47"/>
          <p:cNvSpPr txBox="1"/>
          <p:nvPr/>
        </p:nvSpPr>
        <p:spPr>
          <a:xfrm>
            <a:off x="3022227" y="3427006"/>
            <a:ext cx="800219" cy="369332"/>
          </a:xfrm>
          <a:prstGeom prst="rect">
            <a:avLst/>
          </a:prstGeom>
          <a:noFill/>
        </p:spPr>
        <p:txBody>
          <a:bodyPr wrap="none" rtlCol="0">
            <a:spAutoFit/>
          </a:bodyPr>
          <a:lstStyle/>
          <a:p>
            <a:r>
              <a:rPr lang="fi-FI" dirty="0" smtClean="0">
                <a:solidFill>
                  <a:srgbClr val="00B050"/>
                </a:solidFill>
                <a:latin typeface="Arial Black" panose="020B0A04020102020204" pitchFamily="34" charset="0"/>
              </a:rPr>
              <a:t>77% </a:t>
            </a:r>
            <a:endParaRPr lang="fi-FI" dirty="0">
              <a:solidFill>
                <a:srgbClr val="00B050"/>
              </a:solidFill>
              <a:latin typeface="Arial Black" panose="020B0A04020102020204" pitchFamily="34" charset="0"/>
            </a:endParaRPr>
          </a:p>
        </p:txBody>
      </p:sp>
      <p:cxnSp>
        <p:nvCxnSpPr>
          <p:cNvPr id="81" name="Suora yhdysviiva 80"/>
          <p:cNvCxnSpPr/>
          <p:nvPr/>
        </p:nvCxnSpPr>
        <p:spPr>
          <a:xfrm>
            <a:off x="4572000" y="1068745"/>
            <a:ext cx="0" cy="3384376"/>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42" name="Otsikko 3"/>
          <p:cNvSpPr txBox="1">
            <a:spLocks/>
          </p:cNvSpPr>
          <p:nvPr/>
        </p:nvSpPr>
        <p:spPr>
          <a:xfrm>
            <a:off x="144408" y="119342"/>
            <a:ext cx="8100000" cy="364176"/>
          </a:xfrm>
          <a:prstGeom prst="rect">
            <a:avLst/>
          </a:prstGeom>
        </p:spPr>
        <p:txBody>
          <a:bodyPr vert="horz" wrap="square" lIns="0" tIns="0" rIns="0" bIns="0" rtlCol="0" anchor="t" anchorCtr="0">
            <a:noAutofit/>
          </a:bodyPr>
          <a:lstStyle>
            <a:lvl1pPr algn="l" defTabSz="457200" rtl="0" eaLnBrk="1" latinLnBrk="0" hangingPunct="1">
              <a:lnSpc>
                <a:spcPct val="100000"/>
              </a:lnSpc>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r>
              <a:rPr lang="fi-FI" altLang="fi-FI" sz="1400" b="1" dirty="0" smtClean="0">
                <a:solidFill>
                  <a:schemeClr val="bg1">
                    <a:lumMod val="65000"/>
                  </a:schemeClr>
                </a:solidFill>
                <a:latin typeface="Arial" charset="0"/>
                <a:cs typeface="Arial" charset="0"/>
              </a:rPr>
              <a:t>Tunnuslukuja Tekesin rahoituksesta 2016</a:t>
            </a:r>
            <a:endParaRPr lang="fi-FI" sz="1400" b="1" dirty="0">
              <a:solidFill>
                <a:schemeClr val="bg1">
                  <a:lumMod val="65000"/>
                </a:schemeClr>
              </a:solidFill>
            </a:endParaRPr>
          </a:p>
        </p:txBody>
      </p:sp>
      <p:sp>
        <p:nvSpPr>
          <p:cNvPr id="23" name="Päivämäärän paikkamerkki 22"/>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24" name="Alatunnisteen paikkamerkki 23"/>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
        <p:nvSpPr>
          <p:cNvPr id="47" name="Tekstiruutu 46"/>
          <p:cNvSpPr txBox="1"/>
          <p:nvPr/>
        </p:nvSpPr>
        <p:spPr>
          <a:xfrm>
            <a:off x="5062839" y="3167310"/>
            <a:ext cx="1944216" cy="861774"/>
          </a:xfrm>
          <a:prstGeom prst="rect">
            <a:avLst/>
          </a:prstGeom>
          <a:noFill/>
        </p:spPr>
        <p:txBody>
          <a:bodyPr wrap="square" rtlCol="0">
            <a:spAutoFit/>
          </a:bodyPr>
          <a:lstStyle/>
          <a:p>
            <a:r>
              <a:rPr lang="fi-FI" dirty="0" smtClean="0">
                <a:latin typeface="Arial" panose="020B0604020202020204" pitchFamily="34" charset="0"/>
                <a:cs typeface="Arial" panose="020B0604020202020204" pitchFamily="34" charset="0"/>
              </a:rPr>
              <a:t>Startup-yrityksille </a:t>
            </a:r>
            <a:br>
              <a:rPr lang="fi-FI" dirty="0" smtClean="0">
                <a:latin typeface="Arial" panose="020B0604020202020204" pitchFamily="34" charset="0"/>
                <a:cs typeface="Arial" panose="020B0604020202020204" pitchFamily="34" charset="0"/>
              </a:rPr>
            </a:br>
            <a:r>
              <a:rPr lang="fi-FI" sz="3200" b="1" dirty="0" smtClean="0">
                <a:solidFill>
                  <a:srgbClr val="0070C0"/>
                </a:solidFill>
                <a:latin typeface="Arial Black" panose="020B0A04020102020204" pitchFamily="34" charset="0"/>
                <a:cs typeface="Arial" panose="020B0604020202020204" pitchFamily="34" charset="0"/>
              </a:rPr>
              <a:t>142 M€</a:t>
            </a:r>
            <a:endParaRPr lang="fi-FI" sz="3200" b="1" dirty="0">
              <a:solidFill>
                <a:srgbClr val="0070C0"/>
              </a:solidFill>
              <a:latin typeface="Arial Black" panose="020B0A04020102020204" pitchFamily="34" charset="0"/>
              <a:cs typeface="Arial" panose="020B0604020202020204" pitchFamily="34" charset="0"/>
            </a:endParaRPr>
          </a:p>
        </p:txBody>
      </p:sp>
      <p:sp>
        <p:nvSpPr>
          <p:cNvPr id="50" name="Tekstiruutu 49"/>
          <p:cNvSpPr txBox="1"/>
          <p:nvPr/>
        </p:nvSpPr>
        <p:spPr>
          <a:xfrm>
            <a:off x="5049587" y="1208057"/>
            <a:ext cx="2116004" cy="1692771"/>
          </a:xfrm>
          <a:prstGeom prst="rect">
            <a:avLst/>
          </a:prstGeom>
          <a:noFill/>
        </p:spPr>
        <p:txBody>
          <a:bodyPr wrap="square" rtlCol="0">
            <a:spAutoFit/>
          </a:bodyPr>
          <a:lstStyle/>
          <a:p>
            <a:r>
              <a:rPr lang="fi-FI" dirty="0" smtClean="0">
                <a:latin typeface="Arial" panose="020B0604020202020204" pitchFamily="34" charset="0"/>
                <a:cs typeface="Arial" panose="020B0604020202020204" pitchFamily="34" charset="0"/>
              </a:rPr>
              <a:t>Uusia </a:t>
            </a:r>
            <a:br>
              <a:rPr lang="fi-FI" dirty="0" smtClean="0">
                <a:latin typeface="Arial" panose="020B0604020202020204" pitchFamily="34" charset="0"/>
                <a:cs typeface="Arial" panose="020B0604020202020204" pitchFamily="34" charset="0"/>
              </a:rPr>
            </a:br>
            <a:r>
              <a:rPr lang="fi-FI" dirty="0" smtClean="0">
                <a:latin typeface="Arial" panose="020B0604020202020204" pitchFamily="34" charset="0"/>
                <a:cs typeface="Arial" panose="020B0604020202020204" pitchFamily="34" charset="0"/>
              </a:rPr>
              <a:t>innovaatio-rahoituksen </a:t>
            </a:r>
            <a:br>
              <a:rPr lang="fi-FI" dirty="0" smtClean="0">
                <a:latin typeface="Arial" panose="020B0604020202020204" pitchFamily="34" charset="0"/>
                <a:cs typeface="Arial" panose="020B0604020202020204" pitchFamily="34" charset="0"/>
              </a:rPr>
            </a:br>
            <a:r>
              <a:rPr lang="fi-FI" dirty="0" smtClean="0">
                <a:latin typeface="Arial" panose="020B0604020202020204" pitchFamily="34" charset="0"/>
                <a:cs typeface="Arial" panose="020B0604020202020204" pitchFamily="34" charset="0"/>
              </a:rPr>
              <a:t>yritysasiakkaita </a:t>
            </a:r>
            <a:br>
              <a:rPr lang="fi-FI" dirty="0" smtClean="0">
                <a:latin typeface="Arial" panose="020B0604020202020204" pitchFamily="34" charset="0"/>
                <a:cs typeface="Arial" panose="020B0604020202020204" pitchFamily="34" charset="0"/>
              </a:rPr>
            </a:br>
            <a:r>
              <a:rPr lang="fi-FI" sz="3200" b="1" dirty="0" smtClean="0">
                <a:solidFill>
                  <a:srgbClr val="0070C0"/>
                </a:solidFill>
                <a:latin typeface="Arial Black" panose="020B0A04020102020204" pitchFamily="34" charset="0"/>
                <a:cs typeface="Arial" panose="020B0604020202020204" pitchFamily="34" charset="0"/>
              </a:rPr>
              <a:t>881</a:t>
            </a:r>
          </a:p>
        </p:txBody>
      </p:sp>
      <p:pic>
        <p:nvPicPr>
          <p:cNvPr id="53" name="Kuva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884899" y="2900828"/>
            <a:ext cx="1359509" cy="1359509"/>
          </a:xfrm>
          <a:prstGeom prst="rect">
            <a:avLst/>
          </a:prstGeom>
        </p:spPr>
      </p:pic>
      <p:pic>
        <p:nvPicPr>
          <p:cNvPr id="2" name="Kuva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5620" y="1203598"/>
            <a:ext cx="1540696" cy="1540696"/>
          </a:xfrm>
          <a:prstGeom prst="rect">
            <a:avLst/>
          </a:prstGeom>
        </p:spPr>
      </p:pic>
    </p:spTree>
    <p:extLst>
      <p:ext uri="{BB962C8B-B14F-4D97-AF65-F5344CB8AC3E}">
        <p14:creationId xmlns:p14="http://schemas.microsoft.com/office/powerpoint/2010/main" val="3613563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p:cNvSpPr/>
          <p:nvPr/>
        </p:nvSpPr>
        <p:spPr>
          <a:xfrm>
            <a:off x="0" y="3272688"/>
            <a:ext cx="9252520" cy="99415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3" name="Suorakulmio 2"/>
          <p:cNvSpPr/>
          <p:nvPr/>
        </p:nvSpPr>
        <p:spPr>
          <a:xfrm>
            <a:off x="553173" y="1376263"/>
            <a:ext cx="2730593" cy="1566583"/>
          </a:xfrm>
          <a:prstGeom prst="rect">
            <a:avLst/>
          </a:prstGeom>
        </p:spPr>
        <p:txBody>
          <a:bodyPr wrap="square">
            <a:spAutoFit/>
          </a:bodyPr>
          <a:lstStyle/>
          <a:p>
            <a:pPr fontAlgn="base">
              <a:lnSpc>
                <a:spcPts val="1800"/>
              </a:lnSpc>
              <a:spcBef>
                <a:spcPct val="30000"/>
              </a:spcBef>
              <a:spcAft>
                <a:spcPts val="1200"/>
              </a:spcAft>
            </a:pPr>
            <a:r>
              <a:rPr lang="fi-FI" sz="1600" dirty="0">
                <a:latin typeface="Arial" panose="020B0604020202020204" pitchFamily="34" charset="0"/>
                <a:cs typeface="Arial" panose="020B0604020202020204" pitchFamily="34" charset="0"/>
              </a:rPr>
              <a:t>Tekes on ollut </a:t>
            </a:r>
            <a:r>
              <a:rPr lang="fi-FI" sz="1600" dirty="0" smtClean="0">
                <a:latin typeface="Arial" panose="020B0604020202020204" pitchFamily="34" charset="0"/>
                <a:cs typeface="Arial" panose="020B0604020202020204" pitchFamily="34" charset="0"/>
              </a:rPr>
              <a:t>rahoittamassa</a:t>
            </a:r>
          </a:p>
          <a:p>
            <a:pPr fontAlgn="base">
              <a:lnSpc>
                <a:spcPts val="1800"/>
              </a:lnSpc>
              <a:spcBef>
                <a:spcPct val="30000"/>
              </a:spcBef>
              <a:spcAft>
                <a:spcPts val="1200"/>
              </a:spcAft>
            </a:pPr>
            <a:r>
              <a:rPr lang="fi-FI" sz="3200" dirty="0" smtClean="0">
                <a:solidFill>
                  <a:srgbClr val="0070C0"/>
                </a:solidFill>
                <a:latin typeface="Arial Black" panose="020B0A04020102020204" pitchFamily="34" charset="0"/>
                <a:cs typeface="Arial" panose="020B0604020202020204" pitchFamily="34" charset="0"/>
              </a:rPr>
              <a:t>65%</a:t>
            </a:r>
            <a:r>
              <a:rPr lang="fi-FI" sz="3600" b="1" dirty="0" smtClean="0">
                <a:solidFill>
                  <a:srgbClr val="0070C0"/>
                </a:solidFill>
                <a:latin typeface="Arial Black" panose="020B0A04020102020204" pitchFamily="34" charset="0"/>
                <a:cs typeface="Arial" panose="020B0604020202020204" pitchFamily="34" charset="0"/>
              </a:rPr>
              <a:t/>
            </a:r>
            <a:br>
              <a:rPr lang="fi-FI" sz="3600" b="1" dirty="0" smtClean="0">
                <a:solidFill>
                  <a:srgbClr val="0070C0"/>
                </a:solidFill>
                <a:latin typeface="Arial Black" panose="020B0A040201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suomalaisista </a:t>
            </a:r>
            <a:r>
              <a:rPr lang="fi-FI" sz="1600" dirty="0">
                <a:latin typeface="Arial" panose="020B0604020202020204" pitchFamily="34" charset="0"/>
                <a:cs typeface="Arial" panose="020B0604020202020204" pitchFamily="34" charset="0"/>
              </a:rPr>
              <a:t>yleisesti tunnistetuista </a:t>
            </a:r>
            <a:r>
              <a:rPr lang="fi-FI" sz="1600" dirty="0" smtClean="0">
                <a:latin typeface="Arial" panose="020B0604020202020204" pitchFamily="34" charset="0"/>
                <a:cs typeface="Arial" panose="020B0604020202020204" pitchFamily="34" charset="0"/>
              </a:rPr>
              <a:t>innovaatioista</a:t>
            </a:r>
            <a:endParaRPr lang="fi-FI" sz="1600" dirty="0"/>
          </a:p>
        </p:txBody>
      </p:sp>
      <p:sp>
        <p:nvSpPr>
          <p:cNvPr id="4" name="Suorakulmio 3"/>
          <p:cNvSpPr/>
          <p:nvPr/>
        </p:nvSpPr>
        <p:spPr>
          <a:xfrm>
            <a:off x="4984576" y="1635646"/>
            <a:ext cx="3528392" cy="1320361"/>
          </a:xfrm>
          <a:prstGeom prst="rect">
            <a:avLst/>
          </a:prstGeom>
        </p:spPr>
        <p:txBody>
          <a:bodyPr wrap="square">
            <a:spAutoFit/>
          </a:bodyPr>
          <a:lstStyle/>
          <a:p>
            <a:pPr fontAlgn="base">
              <a:lnSpc>
                <a:spcPts val="1800"/>
              </a:lnSpc>
              <a:spcBef>
                <a:spcPct val="30000"/>
              </a:spcBef>
              <a:spcAft>
                <a:spcPct val="0"/>
              </a:spcAft>
            </a:pPr>
            <a:r>
              <a:rPr lang="fi-FI" sz="3200" dirty="0" smtClean="0">
                <a:solidFill>
                  <a:srgbClr val="0070C0"/>
                </a:solidFill>
                <a:latin typeface="Arial Black" panose="020B0A04020102020204" pitchFamily="34" charset="0"/>
                <a:cs typeface="Arial" panose="020B0604020202020204" pitchFamily="34" charset="0"/>
              </a:rPr>
              <a:t>Yli 80%</a:t>
            </a:r>
          </a:p>
          <a:p>
            <a:pPr fontAlgn="base">
              <a:lnSpc>
                <a:spcPts val="1800"/>
              </a:lnSpc>
              <a:spcBef>
                <a:spcPct val="30000"/>
              </a:spcBef>
              <a:spcAft>
                <a:spcPct val="0"/>
              </a:spcAft>
            </a:pPr>
            <a:r>
              <a:rPr lang="fi-FI" sz="1600" dirty="0" smtClean="0">
                <a:latin typeface="Arial" panose="020B0604020202020204" pitchFamily="34" charset="0"/>
                <a:cs typeface="Arial" panose="020B0604020202020204" pitchFamily="34" charset="0"/>
              </a:rPr>
              <a:t>innovaatiotoiminnassaan </a:t>
            </a:r>
            <a:r>
              <a:rPr lang="fi-FI" sz="1600" dirty="0">
                <a:latin typeface="Arial" panose="020B0604020202020204" pitchFamily="34" charset="0"/>
                <a:cs typeface="Arial" panose="020B0604020202020204" pitchFamily="34" charset="0"/>
              </a:rPr>
              <a:t>onnistuneista </a:t>
            </a:r>
            <a:r>
              <a:rPr lang="fi-FI" sz="1600" dirty="0" smtClean="0">
                <a:latin typeface="Arial" panose="020B0604020202020204" pitchFamily="34" charset="0"/>
                <a:cs typeface="Arial" panose="020B0604020202020204" pitchFamily="34" charset="0"/>
              </a:rPr>
              <a:t>Tekesin asiakkaista </a:t>
            </a:r>
            <a:r>
              <a:rPr lang="fi-FI" sz="1600" dirty="0">
                <a:latin typeface="Arial" panose="020B0604020202020204" pitchFamily="34" charset="0"/>
                <a:cs typeface="Arial" panose="020B0604020202020204" pitchFamily="34" charset="0"/>
              </a:rPr>
              <a:t>sanoo, </a:t>
            </a:r>
            <a:r>
              <a:rPr lang="fi-FI" sz="1600" dirty="0" smtClean="0">
                <a:latin typeface="Arial" panose="020B0604020202020204" pitchFamily="34" charset="0"/>
                <a:cs typeface="Arial" panose="020B0604020202020204" pitchFamily="34" charset="0"/>
              </a:rPr>
              <a:t>että Tekesin </a:t>
            </a:r>
            <a:r>
              <a:rPr lang="fi-FI" sz="1600" dirty="0">
                <a:latin typeface="Arial" panose="020B0604020202020204" pitchFamily="34" charset="0"/>
                <a:cs typeface="Arial" panose="020B0604020202020204" pitchFamily="34" charset="0"/>
              </a:rPr>
              <a:t>rahoitus on ollut merkittävä tekijä </a:t>
            </a:r>
            <a:r>
              <a:rPr lang="fi-FI" sz="1600" dirty="0" smtClean="0">
                <a:latin typeface="Arial" panose="020B0604020202020204" pitchFamily="34" charset="0"/>
                <a:cs typeface="Arial" panose="020B0604020202020204" pitchFamily="34" charset="0"/>
              </a:rPr>
              <a:t>menestyksessä</a:t>
            </a:r>
            <a:endParaRPr lang="fi-FI" sz="1600" dirty="0">
              <a:latin typeface="Arial" panose="020B0604020202020204" pitchFamily="34" charset="0"/>
              <a:cs typeface="Arial" panose="020B0604020202020204" pitchFamily="34" charset="0"/>
            </a:endParaRPr>
          </a:p>
        </p:txBody>
      </p:sp>
      <p:sp>
        <p:nvSpPr>
          <p:cNvPr id="8" name="Otsikko 3"/>
          <p:cNvSpPr txBox="1">
            <a:spLocks/>
          </p:cNvSpPr>
          <p:nvPr/>
        </p:nvSpPr>
        <p:spPr>
          <a:xfrm>
            <a:off x="432440" y="429590"/>
            <a:ext cx="8100000" cy="702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altLang="fi-FI" sz="2400" dirty="0" smtClean="0">
                <a:latin typeface="Arial" charset="0"/>
                <a:cs typeface="Arial" charset="0"/>
              </a:rPr>
              <a:t>Tekesin rahoitus on ollut merkittävä tekijä menestyksessä </a:t>
            </a:r>
            <a:endParaRPr lang="fi-FI" sz="2400" dirty="0"/>
          </a:p>
        </p:txBody>
      </p:sp>
      <p:sp>
        <p:nvSpPr>
          <p:cNvPr id="9" name="Suorakulmio 8"/>
          <p:cNvSpPr/>
          <p:nvPr/>
        </p:nvSpPr>
        <p:spPr>
          <a:xfrm>
            <a:off x="995048" y="3324929"/>
            <a:ext cx="6974784" cy="830997"/>
          </a:xfrm>
          <a:prstGeom prst="rect">
            <a:avLst/>
          </a:prstGeom>
        </p:spPr>
        <p:txBody>
          <a:bodyPr wrap="square">
            <a:spAutoFit/>
          </a:bodyPr>
          <a:lstStyle/>
          <a:p>
            <a:pPr algn="ctr" fontAlgn="base">
              <a:spcBef>
                <a:spcPct val="30000"/>
              </a:spcBef>
              <a:spcAft>
                <a:spcPct val="0"/>
              </a:spcAft>
            </a:pPr>
            <a:r>
              <a:rPr lang="fi-FI" sz="1600" dirty="0">
                <a:solidFill>
                  <a:schemeClr val="bg1"/>
                </a:solidFill>
                <a:latin typeface="Arial" panose="020B0604020202020204" pitchFamily="34" charset="0"/>
                <a:cs typeface="Arial" panose="020B0604020202020204" pitchFamily="34" charset="0"/>
              </a:rPr>
              <a:t>2016 </a:t>
            </a:r>
            <a:r>
              <a:rPr lang="fi-FI" sz="1600" dirty="0" smtClean="0">
                <a:solidFill>
                  <a:schemeClr val="bg1"/>
                </a:solidFill>
                <a:latin typeface="Arial" panose="020B0604020202020204" pitchFamily="34" charset="0"/>
                <a:cs typeface="Arial" panose="020B0604020202020204" pitchFamily="34" charset="0"/>
              </a:rPr>
              <a:t>päättyneissä projekteissa syntyi  </a:t>
            </a:r>
            <a:r>
              <a:rPr lang="fi-FI" sz="2400" dirty="0" smtClean="0">
                <a:solidFill>
                  <a:schemeClr val="bg1"/>
                </a:solidFill>
                <a:latin typeface="Arial Black" panose="020B0A04020102020204" pitchFamily="34" charset="0"/>
                <a:cs typeface="Arial" panose="020B0604020202020204" pitchFamily="34" charset="0"/>
              </a:rPr>
              <a:t>2 250 </a:t>
            </a:r>
            <a:r>
              <a:rPr lang="fi-FI" sz="1600" dirty="0" smtClean="0">
                <a:solidFill>
                  <a:schemeClr val="bg1"/>
                </a:solidFill>
                <a:latin typeface="Arial" panose="020B0604020202020204" pitchFamily="34" charset="0"/>
                <a:cs typeface="Arial" panose="020B0604020202020204" pitchFamily="34" charset="0"/>
              </a:rPr>
              <a:t>tuotetta, palvelua tai muuta innovaatiota ja </a:t>
            </a:r>
            <a:r>
              <a:rPr lang="fi-FI" sz="2400" dirty="0" smtClean="0">
                <a:solidFill>
                  <a:schemeClr val="bg1"/>
                </a:solidFill>
                <a:latin typeface="Arial Black" panose="020B0A04020102020204" pitchFamily="34" charset="0"/>
                <a:cs typeface="Arial" panose="020B0604020202020204" pitchFamily="34" charset="0"/>
              </a:rPr>
              <a:t>1 000 </a:t>
            </a:r>
            <a:r>
              <a:rPr lang="fi-FI" sz="1600" dirty="0" smtClean="0">
                <a:solidFill>
                  <a:schemeClr val="bg1"/>
                </a:solidFill>
                <a:latin typeface="Arial" panose="020B0604020202020204" pitchFamily="34" charset="0"/>
                <a:cs typeface="Arial" panose="020B0604020202020204" pitchFamily="34" charset="0"/>
              </a:rPr>
              <a:t>patenttia tai patenttihakemusta</a:t>
            </a:r>
            <a:endParaRPr lang="fi-FI" sz="1600" dirty="0">
              <a:solidFill>
                <a:schemeClr val="bg1"/>
              </a:solidFill>
            </a:endParaRPr>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203598"/>
            <a:ext cx="1080120" cy="1080120"/>
          </a:xfrm>
          <a:prstGeom prst="rect">
            <a:avLst/>
          </a:prstGeom>
        </p:spPr>
      </p:pic>
      <p:pic>
        <p:nvPicPr>
          <p:cNvPr id="11" name="Kuva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1138762"/>
            <a:ext cx="1008112" cy="1008112"/>
          </a:xfrm>
          <a:prstGeom prst="rect">
            <a:avLst/>
          </a:prstGeom>
        </p:spPr>
      </p:pic>
      <p:cxnSp>
        <p:nvCxnSpPr>
          <p:cNvPr id="12" name="Suora yhdysviiva 11"/>
          <p:cNvCxnSpPr/>
          <p:nvPr/>
        </p:nvCxnSpPr>
        <p:spPr>
          <a:xfrm>
            <a:off x="4427984" y="1254571"/>
            <a:ext cx="0" cy="1701436"/>
          </a:xfrm>
          <a:prstGeom prst="line">
            <a:avLst/>
          </a:prstGeom>
          <a:ln>
            <a:solidFill>
              <a:schemeClr val="bg1">
                <a:lumMod val="75000"/>
              </a:schemeClr>
            </a:solidFill>
          </a:ln>
        </p:spPr>
        <p:style>
          <a:lnRef idx="1">
            <a:schemeClr val="accent2"/>
          </a:lnRef>
          <a:fillRef idx="0">
            <a:schemeClr val="accent2"/>
          </a:fillRef>
          <a:effectRef idx="0">
            <a:schemeClr val="accent2"/>
          </a:effectRef>
          <a:fontRef idx="minor">
            <a:schemeClr val="tx1"/>
          </a:fontRef>
        </p:style>
      </p:cxnSp>
      <p:sp>
        <p:nvSpPr>
          <p:cNvPr id="15" name="Otsikko 3"/>
          <p:cNvSpPr txBox="1">
            <a:spLocks/>
          </p:cNvSpPr>
          <p:nvPr/>
        </p:nvSpPr>
        <p:spPr>
          <a:xfrm>
            <a:off x="107504" y="94427"/>
            <a:ext cx="8100000" cy="364176"/>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altLang="fi-FI" sz="1400" b="1" dirty="0" smtClean="0">
                <a:solidFill>
                  <a:schemeClr val="bg1">
                    <a:lumMod val="65000"/>
                  </a:schemeClr>
                </a:solidFill>
                <a:latin typeface="Arial" charset="0"/>
                <a:cs typeface="Arial" charset="0"/>
              </a:rPr>
              <a:t>Tunnuslukuja Tekesin vaikuttavuudesta</a:t>
            </a:r>
            <a:endParaRPr lang="fi-FI" sz="1400" b="1" dirty="0">
              <a:solidFill>
                <a:schemeClr val="bg1">
                  <a:lumMod val="65000"/>
                </a:schemeClr>
              </a:solidFill>
            </a:endParaRPr>
          </a:p>
        </p:txBody>
      </p:sp>
      <p:sp>
        <p:nvSpPr>
          <p:cNvPr id="2" name="Päivämäärän paikkamerkki 1"/>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5" name="Alatunnisteen paikkamerkki 4"/>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4265002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p:cNvSpPr/>
          <p:nvPr/>
        </p:nvSpPr>
        <p:spPr>
          <a:xfrm>
            <a:off x="506626" y="915566"/>
            <a:ext cx="7402114" cy="3679728"/>
          </a:xfrm>
          <a:prstGeom prst="rect">
            <a:avLst/>
          </a:prstGeom>
          <a:solidFill>
            <a:schemeClr val="accent1"/>
          </a:solidFill>
          <a:ln>
            <a:solidFill>
              <a:schemeClr val="bg1">
                <a:lumMod val="85000"/>
              </a:schemeClr>
            </a:solidFill>
          </a:ln>
          <a:effectLst>
            <a:outerShdw blurRad="76200" dir="18900000" sy="23000" kx="-1200000" algn="bl"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grpSp>
        <p:nvGrpSpPr>
          <p:cNvPr id="16" name="Ryhmä 15"/>
          <p:cNvGrpSpPr/>
          <p:nvPr/>
        </p:nvGrpSpPr>
        <p:grpSpPr>
          <a:xfrm>
            <a:off x="506626" y="915566"/>
            <a:ext cx="8097822" cy="3679728"/>
            <a:chOff x="1490366" y="915566"/>
            <a:chExt cx="8097822" cy="3679728"/>
          </a:xfrm>
        </p:grpSpPr>
        <p:sp>
          <p:nvSpPr>
            <p:cNvPr id="14" name="Suorakulmio 13"/>
            <p:cNvSpPr/>
            <p:nvPr/>
          </p:nvSpPr>
          <p:spPr>
            <a:xfrm>
              <a:off x="1490366" y="2953302"/>
              <a:ext cx="2601950" cy="1641992"/>
            </a:xfrm>
            <a:prstGeom prst="rect">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5" name="Suorakulmio 14"/>
            <p:cNvSpPr/>
            <p:nvPr/>
          </p:nvSpPr>
          <p:spPr>
            <a:xfrm>
              <a:off x="4458068" y="2953301"/>
              <a:ext cx="4434412" cy="1641993"/>
            </a:xfrm>
            <a:prstGeom prst="rect">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2" name="Suorakulmio 11"/>
            <p:cNvSpPr/>
            <p:nvPr/>
          </p:nvSpPr>
          <p:spPr>
            <a:xfrm>
              <a:off x="1490366" y="915567"/>
              <a:ext cx="2601950" cy="168495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1" name="Suorakulmio 10"/>
            <p:cNvSpPr/>
            <p:nvPr/>
          </p:nvSpPr>
          <p:spPr>
            <a:xfrm>
              <a:off x="4458068" y="915566"/>
              <a:ext cx="4434412" cy="1684953"/>
            </a:xfrm>
            <a:prstGeom prst="rect">
              <a:avLst/>
            </a:prstGeom>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2" name="Suorakulmio 1"/>
            <p:cNvSpPr/>
            <p:nvPr/>
          </p:nvSpPr>
          <p:spPr>
            <a:xfrm>
              <a:off x="4860032" y="3075806"/>
              <a:ext cx="2646040" cy="1323439"/>
            </a:xfrm>
            <a:prstGeom prst="rect">
              <a:avLst/>
            </a:prstGeom>
            <a:ln>
              <a:noFill/>
            </a:ln>
          </p:spPr>
          <p:txBody>
            <a:bodyPr wrap="square">
              <a:spAutoFit/>
            </a:bodyPr>
            <a:lstStyle/>
            <a:p>
              <a:pPr fontAlgn="base">
                <a:spcBef>
                  <a:spcPct val="30000"/>
                </a:spcBef>
                <a:spcAft>
                  <a:spcPts val="600"/>
                </a:spcAft>
              </a:pPr>
              <a:r>
                <a:rPr lang="fi-FI" sz="1600" dirty="0">
                  <a:latin typeface="Arial" panose="020B0604020202020204" pitchFamily="34" charset="0"/>
                  <a:cs typeface="Arial" panose="020B0604020202020204" pitchFamily="34" charset="0"/>
                </a:rPr>
                <a:t>Pk-yritykset </a:t>
              </a:r>
              <a:r>
                <a:rPr lang="fi-FI" sz="1600" dirty="0" smtClean="0">
                  <a:latin typeface="Arial" panose="020B0604020202020204" pitchFamily="34" charset="0"/>
                  <a:cs typeface="Arial" panose="020B0604020202020204" pitchFamily="34" charset="0"/>
                </a:rPr>
                <a:t>odottavat vuoden 2016 projekteista</a:t>
              </a:r>
              <a:br>
                <a:rPr lang="fi-FI" sz="1600" dirty="0" smtClean="0">
                  <a:latin typeface="Arial" panose="020B0604020202020204" pitchFamily="34" charset="0"/>
                  <a:cs typeface="Arial" panose="020B0604020202020204" pitchFamily="34" charset="0"/>
                </a:rPr>
              </a:br>
              <a:r>
                <a:rPr lang="fi-FI" sz="3200" dirty="0" smtClean="0">
                  <a:solidFill>
                    <a:schemeClr val="accent2"/>
                  </a:solidFill>
                  <a:latin typeface="Arial Black" panose="020B0A04020102020204" pitchFamily="34" charset="0"/>
                  <a:cs typeface="Arial" panose="020B0604020202020204" pitchFamily="34" charset="0"/>
                </a:rPr>
                <a:t>9,4 mrd €</a:t>
              </a:r>
              <a:r>
                <a:rPr lang="fi-FI" sz="3600" dirty="0" smtClean="0">
                  <a:solidFill>
                    <a:srgbClr val="0070C0"/>
                  </a:solidFill>
                  <a:latin typeface="Arial Black" panose="020B0A04020102020204" pitchFamily="34" charset="0"/>
                  <a:cs typeface="Arial" panose="020B0604020202020204" pitchFamily="34" charset="0"/>
                </a:rPr>
                <a:t/>
              </a:r>
              <a:br>
                <a:rPr lang="fi-FI" sz="3600" dirty="0" smtClean="0">
                  <a:solidFill>
                    <a:srgbClr val="0070C0"/>
                  </a:solidFill>
                  <a:latin typeface="Arial Black" panose="020B0A040201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liikevaihtoa tavoitevuonna</a:t>
              </a:r>
              <a:endParaRPr lang="fi-FI" sz="1600" dirty="0">
                <a:latin typeface="Arial" panose="020B0604020202020204" pitchFamily="34" charset="0"/>
                <a:cs typeface="Arial" panose="020B0604020202020204" pitchFamily="34" charset="0"/>
              </a:endParaRPr>
            </a:p>
          </p:txBody>
        </p:sp>
        <p:sp>
          <p:nvSpPr>
            <p:cNvPr id="3" name="Suorakulmio 2"/>
            <p:cNvSpPr/>
            <p:nvPr/>
          </p:nvSpPr>
          <p:spPr>
            <a:xfrm>
              <a:off x="4458068" y="973212"/>
              <a:ext cx="5130120" cy="1569660"/>
            </a:xfrm>
            <a:prstGeom prst="rect">
              <a:avLst/>
            </a:prstGeom>
            <a:ln>
              <a:noFill/>
            </a:ln>
          </p:spPr>
          <p:txBody>
            <a:bodyPr wrap="square" lIns="0" rIns="0">
              <a:spAutoFit/>
            </a:bodyPr>
            <a:lstStyle/>
            <a:p>
              <a:pPr lvl="1" fontAlgn="base">
                <a:spcBef>
                  <a:spcPct val="30000"/>
                </a:spcBef>
                <a:spcAft>
                  <a:spcPts val="400"/>
                </a:spcAft>
              </a:pPr>
              <a:r>
                <a:rPr lang="fi-FI" sz="1600" dirty="0">
                  <a:latin typeface="Arial" panose="020B0604020202020204" pitchFamily="34" charset="0"/>
                  <a:cs typeface="Arial" panose="020B0604020202020204" pitchFamily="34" charset="0"/>
                </a:rPr>
                <a:t>Liikevaihto kasvoi </a:t>
              </a:r>
              <a:r>
                <a:rPr lang="fi-FI" sz="1600" dirty="0" smtClean="0">
                  <a:latin typeface="Arial" panose="020B0604020202020204" pitchFamily="34" charset="0"/>
                  <a:cs typeface="Arial" panose="020B0604020202020204" pitchFamily="34" charset="0"/>
                </a:rPr>
                <a:t>Tekesin </a:t>
              </a:r>
              <a:r>
                <a:rPr lang="fi-FI" sz="1600" dirty="0">
                  <a:latin typeface="Arial" panose="020B0604020202020204" pitchFamily="34" charset="0"/>
                  <a:cs typeface="Arial" panose="020B0604020202020204" pitchFamily="34" charset="0"/>
                </a:rPr>
                <a:t>rahoittamissa</a:t>
              </a:r>
              <a:br>
                <a:rPr lang="fi-FI" sz="1600" dirty="0">
                  <a:latin typeface="Arial" panose="020B0604020202020204" pitchFamily="34" charset="0"/>
                  <a:cs typeface="Arial" panose="020B0604020202020204" pitchFamily="34" charset="0"/>
                </a:rPr>
              </a:br>
              <a:r>
                <a:rPr lang="fi-FI" sz="1600" dirty="0">
                  <a:latin typeface="Arial" panose="020B0604020202020204" pitchFamily="34" charset="0"/>
                  <a:cs typeface="Arial" panose="020B0604020202020204" pitchFamily="34" charset="0"/>
                </a:rPr>
                <a:t>pk-yrityksissä </a:t>
              </a:r>
              <a:r>
                <a:rPr lang="fi-FI" sz="1600" dirty="0" smtClean="0">
                  <a:latin typeface="Arial" panose="020B0604020202020204" pitchFamily="34" charset="0"/>
                  <a:cs typeface="Arial" panose="020B0604020202020204" pitchFamily="34" charset="0"/>
                </a:rPr>
                <a:t>kaudella 2012–2015</a:t>
              </a:r>
              <a:br>
                <a:rPr lang="fi-FI" sz="1600" dirty="0" smtClean="0">
                  <a:latin typeface="Arial" panose="020B0604020202020204" pitchFamily="34" charset="0"/>
                  <a:cs typeface="Arial" panose="020B0604020202020204" pitchFamily="34" charset="0"/>
                </a:rPr>
              </a:br>
              <a:r>
                <a:rPr lang="fi-FI" sz="3200" dirty="0" smtClean="0">
                  <a:solidFill>
                    <a:schemeClr val="accent2"/>
                  </a:solidFill>
                  <a:latin typeface="Arial Black" panose="020B0A04020102020204" pitchFamily="34" charset="0"/>
                  <a:cs typeface="Arial" panose="020B0604020202020204" pitchFamily="34" charset="0"/>
                </a:rPr>
                <a:t>56% </a:t>
              </a:r>
              <a:r>
                <a:rPr lang="fi-FI" sz="3200" dirty="0" smtClean="0">
                  <a:solidFill>
                    <a:srgbClr val="0070C0"/>
                  </a:solidFill>
                  <a:latin typeface="Arial Black" panose="020B0A04020102020204" pitchFamily="34" charset="0"/>
                  <a:cs typeface="Arial" panose="020B0604020202020204" pitchFamily="34" charset="0"/>
                </a:rPr>
                <a:t/>
              </a:r>
              <a:br>
                <a:rPr lang="fi-FI" sz="3200" dirty="0" smtClean="0">
                  <a:solidFill>
                    <a:srgbClr val="0070C0"/>
                  </a:solidFill>
                  <a:latin typeface="Arial Black" panose="020B0A040201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-yksikköä enemmän kuin </a:t>
              </a:r>
              <a:br>
                <a:rPr lang="fi-FI" sz="16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pk-yrityksissä keskimäärin</a:t>
              </a:r>
              <a:endParaRPr lang="fi-FI" sz="1600" dirty="0">
                <a:latin typeface="Arial" panose="020B0604020202020204" pitchFamily="34" charset="0"/>
                <a:cs typeface="Arial" panose="020B0604020202020204" pitchFamily="34" charset="0"/>
              </a:endParaRPr>
            </a:p>
          </p:txBody>
        </p:sp>
        <p:sp>
          <p:nvSpPr>
            <p:cNvPr id="4" name="Suorakulmio 3"/>
            <p:cNvSpPr/>
            <p:nvPr/>
          </p:nvSpPr>
          <p:spPr>
            <a:xfrm>
              <a:off x="1632204" y="981483"/>
              <a:ext cx="2483376" cy="1569660"/>
            </a:xfrm>
            <a:prstGeom prst="rect">
              <a:avLst/>
            </a:prstGeom>
            <a:ln>
              <a:noFill/>
            </a:ln>
          </p:spPr>
          <p:txBody>
            <a:bodyPr wrap="square">
              <a:spAutoFit/>
            </a:bodyPr>
            <a:lstStyle/>
            <a:p>
              <a:pPr fontAlgn="base">
                <a:spcBef>
                  <a:spcPct val="30000"/>
                </a:spcBef>
                <a:spcAft>
                  <a:spcPts val="400"/>
                </a:spcAft>
              </a:pPr>
              <a:r>
                <a:rPr lang="fi-FI" sz="1600" dirty="0">
                  <a:latin typeface="Arial" panose="020B0604020202020204" pitchFamily="34" charset="0"/>
                  <a:cs typeface="Arial" panose="020B0604020202020204" pitchFamily="34" charset="0"/>
                </a:rPr>
                <a:t>Tekesin </a:t>
              </a:r>
              <a:r>
                <a:rPr lang="fi-FI" sz="1600" dirty="0" smtClean="0">
                  <a:latin typeface="Arial" panose="020B0604020202020204" pitchFamily="34" charset="0"/>
                  <a:cs typeface="Arial" panose="020B0604020202020204" pitchFamily="34" charset="0"/>
                </a:rPr>
                <a:t>rahoittamat </a:t>
              </a:r>
              <a:br>
                <a:rPr lang="fi-FI" sz="16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pk-yritykset lisäsivät vientiään </a:t>
              </a:r>
              <a:br>
                <a:rPr lang="fi-FI" sz="1600" dirty="0" smtClean="0">
                  <a:latin typeface="Arial" panose="020B0604020202020204" pitchFamily="34" charset="0"/>
                  <a:cs typeface="Arial" panose="020B0604020202020204" pitchFamily="34" charset="0"/>
                </a:rPr>
              </a:br>
              <a:r>
                <a:rPr lang="fi-FI" sz="3200" dirty="0" smtClean="0">
                  <a:solidFill>
                    <a:schemeClr val="accent2"/>
                  </a:solidFill>
                  <a:latin typeface="Arial Black" panose="020B0A04020102020204" pitchFamily="34" charset="0"/>
                  <a:cs typeface="Arial" panose="020B0604020202020204" pitchFamily="34" charset="0"/>
                </a:rPr>
                <a:t>2,6 mrd €</a:t>
              </a:r>
              <a:r>
                <a:rPr lang="fi-FI" sz="3200" dirty="0" smtClean="0">
                  <a:solidFill>
                    <a:srgbClr val="0070C0"/>
                  </a:solidFill>
                  <a:latin typeface="Arial Black" panose="020B0A04020102020204" pitchFamily="34" charset="0"/>
                  <a:cs typeface="Arial" panose="020B0604020202020204" pitchFamily="34" charset="0"/>
                </a:rPr>
                <a:t/>
              </a:r>
              <a:br>
                <a:rPr lang="fi-FI" sz="3200" dirty="0" smtClean="0">
                  <a:solidFill>
                    <a:srgbClr val="0070C0"/>
                  </a:solidFill>
                  <a:latin typeface="Arial Black" panose="020B0A04020102020204" pitchFamily="34" charset="0"/>
                  <a:cs typeface="Arial" panose="020B0604020202020204" pitchFamily="34" charset="0"/>
                </a:rPr>
              </a:br>
              <a:r>
                <a:rPr lang="fi-FI" sz="1600" dirty="0">
                  <a:latin typeface="Arial" panose="020B0604020202020204" pitchFamily="34" charset="0"/>
                  <a:cs typeface="Arial" panose="020B0604020202020204" pitchFamily="34" charset="0"/>
                </a:rPr>
                <a:t>kaudella </a:t>
              </a:r>
              <a:r>
                <a:rPr lang="fi-FI" sz="1600" dirty="0" smtClean="0">
                  <a:latin typeface="Arial" panose="020B0604020202020204" pitchFamily="34" charset="0"/>
                  <a:cs typeface="Arial" panose="020B0604020202020204" pitchFamily="34" charset="0"/>
                </a:rPr>
                <a:t>2012–2015</a:t>
              </a:r>
              <a:endParaRPr lang="fi-FI" sz="1600" dirty="0">
                <a:latin typeface="Arial" panose="020B0604020202020204" pitchFamily="34" charset="0"/>
                <a:cs typeface="Arial" panose="020B0604020202020204" pitchFamily="34" charset="0"/>
              </a:endParaRPr>
            </a:p>
          </p:txBody>
        </p:sp>
        <p:sp>
          <p:nvSpPr>
            <p:cNvPr id="7" name="Suorakulmio 6"/>
            <p:cNvSpPr/>
            <p:nvPr/>
          </p:nvSpPr>
          <p:spPr>
            <a:xfrm>
              <a:off x="1642936" y="3003798"/>
              <a:ext cx="2760676" cy="1569660"/>
            </a:xfrm>
            <a:prstGeom prst="rect">
              <a:avLst/>
            </a:prstGeom>
            <a:ln>
              <a:noFill/>
            </a:ln>
          </p:spPr>
          <p:txBody>
            <a:bodyPr wrap="square">
              <a:spAutoFit/>
            </a:bodyPr>
            <a:lstStyle/>
            <a:p>
              <a:pPr fontAlgn="base">
                <a:spcBef>
                  <a:spcPct val="30000"/>
                </a:spcBef>
                <a:spcAft>
                  <a:spcPts val="400"/>
                </a:spcAft>
              </a:pPr>
              <a:r>
                <a:rPr lang="fi-FI" sz="1600" dirty="0">
                  <a:latin typeface="Arial" panose="020B0604020202020204" pitchFamily="34" charset="0"/>
                  <a:cs typeface="Arial" panose="020B0604020202020204" pitchFamily="34" charset="0"/>
                </a:rPr>
                <a:t>Työpaikat </a:t>
              </a:r>
              <a:r>
                <a:rPr lang="fi-FI" sz="1600" dirty="0" smtClean="0">
                  <a:latin typeface="Arial" panose="020B0604020202020204" pitchFamily="34" charset="0"/>
                  <a:cs typeface="Arial" panose="020B0604020202020204" pitchFamily="34" charset="0"/>
                </a:rPr>
                <a:t>lisääntyivät Tekesin rahoittamissa </a:t>
              </a:r>
              <a:br>
                <a:rPr lang="fi-FI" sz="1600" dirty="0" smtClean="0">
                  <a:latin typeface="Arial" panose="020B06040202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pk-yrityksissä</a:t>
              </a:r>
              <a:br>
                <a:rPr lang="fi-FI" sz="1600" dirty="0" smtClean="0">
                  <a:latin typeface="Arial" panose="020B0604020202020204" pitchFamily="34" charset="0"/>
                  <a:cs typeface="Arial" panose="020B0604020202020204" pitchFamily="34" charset="0"/>
                </a:rPr>
              </a:br>
              <a:r>
                <a:rPr lang="fi-FI" sz="3200" dirty="0" smtClean="0">
                  <a:solidFill>
                    <a:schemeClr val="accent2"/>
                  </a:solidFill>
                  <a:latin typeface="Arial Black" panose="020B0A04020102020204" pitchFamily="34" charset="0"/>
                  <a:cs typeface="Arial" panose="020B0604020202020204" pitchFamily="34" charset="0"/>
                </a:rPr>
                <a:t>16%</a:t>
              </a:r>
              <a:r>
                <a:rPr lang="fi-FI" sz="3600" dirty="0" smtClean="0">
                  <a:solidFill>
                    <a:srgbClr val="0070C0"/>
                  </a:solidFill>
                  <a:latin typeface="Arial Black" panose="020B0A04020102020204" pitchFamily="34" charset="0"/>
                  <a:cs typeface="Arial" panose="020B0604020202020204" pitchFamily="34" charset="0"/>
                </a:rPr>
                <a:t/>
              </a:r>
              <a:br>
                <a:rPr lang="fi-FI" sz="3600" dirty="0" smtClean="0">
                  <a:solidFill>
                    <a:srgbClr val="0070C0"/>
                  </a:solidFill>
                  <a:latin typeface="Arial Black" panose="020B0A04020102020204" pitchFamily="34" charset="0"/>
                  <a:cs typeface="Arial" panose="020B0604020202020204" pitchFamily="34" charset="0"/>
                </a:rPr>
              </a:br>
              <a:r>
                <a:rPr lang="fi-FI" sz="1600" dirty="0" smtClean="0">
                  <a:latin typeface="Arial" panose="020B0604020202020204" pitchFamily="34" charset="0"/>
                  <a:cs typeface="Arial" panose="020B0604020202020204" pitchFamily="34" charset="0"/>
                </a:rPr>
                <a:t>kaudella 2012–2015</a:t>
              </a:r>
              <a:endParaRPr lang="fi-FI" sz="1600" dirty="0">
                <a:latin typeface="Arial" panose="020B0604020202020204" pitchFamily="34" charset="0"/>
                <a:cs typeface="Arial" panose="020B0604020202020204" pitchFamily="34" charset="0"/>
              </a:endParaRPr>
            </a:p>
          </p:txBody>
        </p:sp>
      </p:grpSp>
      <p:sp>
        <p:nvSpPr>
          <p:cNvPr id="10" name="Otsikko 3"/>
          <p:cNvSpPr txBox="1">
            <a:spLocks/>
          </p:cNvSpPr>
          <p:nvPr/>
        </p:nvSpPr>
        <p:spPr>
          <a:xfrm>
            <a:off x="432440" y="357582"/>
            <a:ext cx="8100000" cy="702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altLang="fi-FI" sz="2400" dirty="0" smtClean="0">
                <a:latin typeface="Arial" charset="0"/>
                <a:cs typeface="Arial" charset="0"/>
              </a:rPr>
              <a:t>Kasvua ja työpaikkoja</a:t>
            </a:r>
            <a:endParaRPr lang="fi-FI" sz="2400" dirty="0"/>
          </a:p>
        </p:txBody>
      </p:sp>
      <p:sp>
        <p:nvSpPr>
          <p:cNvPr id="18" name="Otsikko 3"/>
          <p:cNvSpPr txBox="1">
            <a:spLocks/>
          </p:cNvSpPr>
          <p:nvPr/>
        </p:nvSpPr>
        <p:spPr>
          <a:xfrm>
            <a:off x="106562" y="85480"/>
            <a:ext cx="8100000" cy="364176"/>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altLang="fi-FI" sz="1400" b="1" dirty="0" smtClean="0">
                <a:solidFill>
                  <a:schemeClr val="bg1">
                    <a:lumMod val="65000"/>
                  </a:schemeClr>
                </a:solidFill>
                <a:latin typeface="Arial" charset="0"/>
                <a:cs typeface="Arial" charset="0"/>
              </a:rPr>
              <a:t>Tunnuslukuja Tekesin vaikuttavuudesta</a:t>
            </a:r>
            <a:endParaRPr lang="fi-FI" sz="1400" b="1" dirty="0">
              <a:solidFill>
                <a:schemeClr val="bg1">
                  <a:lumMod val="65000"/>
                </a:schemeClr>
              </a:solidFill>
            </a:endParaRPr>
          </a:p>
        </p:txBody>
      </p:sp>
      <p:sp>
        <p:nvSpPr>
          <p:cNvPr id="5" name="Päivämäärän paikkamerkki 4"/>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6" name="Alatunnisteen paikkamerkki 5"/>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1203492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Ryhmä 10"/>
          <p:cNvGrpSpPr/>
          <p:nvPr/>
        </p:nvGrpSpPr>
        <p:grpSpPr>
          <a:xfrm>
            <a:off x="179512" y="904515"/>
            <a:ext cx="8712968" cy="4410324"/>
            <a:chOff x="179512" y="904515"/>
            <a:chExt cx="8712968" cy="4410324"/>
          </a:xfrm>
        </p:grpSpPr>
        <p:graphicFrame>
          <p:nvGraphicFramePr>
            <p:cNvPr id="4" name="Content Placeholder 37"/>
            <p:cNvGraphicFramePr>
              <a:graphicFrameLocks/>
            </p:cNvGraphicFramePr>
            <p:nvPr>
              <p:extLst>
                <p:ext uri="{D42A27DB-BD31-4B8C-83A1-F6EECF244321}">
                  <p14:modId xmlns:p14="http://schemas.microsoft.com/office/powerpoint/2010/main" val="3646250402"/>
                </p:ext>
              </p:extLst>
            </p:nvPr>
          </p:nvGraphicFramePr>
          <p:xfrm>
            <a:off x="179512" y="904515"/>
            <a:ext cx="8712968" cy="4410324"/>
          </p:xfrm>
          <a:graphic>
            <a:graphicData uri="http://schemas.openxmlformats.org/drawingml/2006/chart">
              <c:chart xmlns:c="http://schemas.openxmlformats.org/drawingml/2006/chart" xmlns:r="http://schemas.openxmlformats.org/officeDocument/2006/relationships" r:id="rId3"/>
            </a:graphicData>
          </a:graphic>
        </p:graphicFrame>
        <p:sp>
          <p:nvSpPr>
            <p:cNvPr id="8" name="Suorakulmio 7"/>
            <p:cNvSpPr/>
            <p:nvPr/>
          </p:nvSpPr>
          <p:spPr>
            <a:xfrm>
              <a:off x="5137280" y="1707654"/>
              <a:ext cx="154800" cy="154800"/>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9" name="Suorakulmio 8"/>
            <p:cNvSpPr/>
            <p:nvPr/>
          </p:nvSpPr>
          <p:spPr>
            <a:xfrm>
              <a:off x="5148064" y="2571750"/>
              <a:ext cx="154800" cy="15480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10" name="Suorakulmio 9"/>
            <p:cNvSpPr/>
            <p:nvPr/>
          </p:nvSpPr>
          <p:spPr>
            <a:xfrm>
              <a:off x="5148064" y="3425062"/>
              <a:ext cx="154800" cy="154800"/>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grpSp>
      <p:sp>
        <p:nvSpPr>
          <p:cNvPr id="3" name="Rectangle 5"/>
          <p:cNvSpPr>
            <a:spLocks noGrp="1" noChangeArrowheads="1"/>
          </p:cNvSpPr>
          <p:nvPr>
            <p:ph type="title"/>
          </p:nvPr>
        </p:nvSpPr>
        <p:spPr>
          <a:xfrm>
            <a:off x="540000" y="360000"/>
            <a:ext cx="8100000" cy="900000"/>
          </a:xfrm>
        </p:spPr>
        <p:txBody>
          <a:bodyPr/>
          <a:lstStyle/>
          <a:p>
            <a:r>
              <a:rPr lang="fi-FI" dirty="0" smtClean="0"/>
              <a:t>Tekesin rahoituspäätökset 2016</a:t>
            </a:r>
          </a:p>
        </p:txBody>
      </p:sp>
      <p:sp>
        <p:nvSpPr>
          <p:cNvPr id="5" name="Text Placeholder 9"/>
          <p:cNvSpPr txBox="1">
            <a:spLocks/>
          </p:cNvSpPr>
          <p:nvPr/>
        </p:nvSpPr>
        <p:spPr>
          <a:xfrm>
            <a:off x="467544" y="950400"/>
            <a:ext cx="8099175" cy="309600"/>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600" dirty="0" smtClean="0"/>
              <a:t>Yhteensä 467 miljoonaa euroa 3 760 projektiin</a:t>
            </a:r>
          </a:p>
          <a:p>
            <a:endParaRPr lang="fi-FI" sz="1600" dirty="0"/>
          </a:p>
        </p:txBody>
      </p:sp>
      <p:sp>
        <p:nvSpPr>
          <p:cNvPr id="6" name="Rectangle 7"/>
          <p:cNvSpPr>
            <a:spLocks noChangeArrowheads="1"/>
          </p:cNvSpPr>
          <p:nvPr/>
        </p:nvSpPr>
        <p:spPr bwMode="auto">
          <a:xfrm>
            <a:off x="2359917" y="4371950"/>
            <a:ext cx="1088439" cy="184666"/>
          </a:xfrm>
          <a:prstGeom prst="rect">
            <a:avLst/>
          </a:prstGeom>
          <a:noFill/>
          <a:ln w="12700" algn="ctr">
            <a:noFill/>
            <a:miter lim="800000"/>
            <a:headEnd/>
            <a:tailEnd/>
          </a:ln>
        </p:spPr>
        <p:txBody>
          <a:bodyPr wrap="none" lIns="0" tIns="0" rIns="0" bIns="0">
            <a:spAutoFit/>
          </a:bodyPr>
          <a:lstStyle/>
          <a:p>
            <a:pPr algn="ctr" defTabSz="762000" eaLnBrk="0" hangingPunct="0">
              <a:spcBef>
                <a:spcPct val="0"/>
              </a:spcBef>
            </a:pPr>
            <a:r>
              <a:rPr lang="fi-FI" sz="1200" dirty="0" smtClean="0">
                <a:solidFill>
                  <a:srgbClr val="000000"/>
                </a:solidFill>
              </a:rPr>
              <a:t>Miljoonaa euroa</a:t>
            </a:r>
            <a:endParaRPr lang="fi-FI" sz="1200" dirty="0">
              <a:solidFill>
                <a:srgbClr val="000000"/>
              </a:solidFill>
            </a:endParaRPr>
          </a:p>
        </p:txBody>
      </p:sp>
      <p:sp>
        <p:nvSpPr>
          <p:cNvPr id="7" name="TextBox 8"/>
          <p:cNvSpPr txBox="1"/>
          <p:nvPr/>
        </p:nvSpPr>
        <p:spPr>
          <a:xfrm>
            <a:off x="5292080" y="4091756"/>
            <a:ext cx="3600399" cy="1000274"/>
          </a:xfrm>
          <a:prstGeom prst="rect">
            <a:avLst/>
          </a:prstGeom>
        </p:spPr>
        <p:txBody>
          <a:bodyPr vert="horz" wrap="square" lIns="0" tIns="0" rIns="0" bIns="0" rtlCol="0">
            <a:spAutoFit/>
          </a:bodyPr>
          <a:lstStyle/>
          <a:p>
            <a:pPr defTabSz="457200">
              <a:lnSpc>
                <a:spcPts val="1500"/>
              </a:lnSpc>
              <a:spcAft>
                <a:spcPts val="300"/>
              </a:spcAft>
              <a:buSzPct val="120000"/>
            </a:pPr>
            <a:r>
              <a:rPr lang="fi-FI" sz="1050" i="1" dirty="0">
                <a:solidFill>
                  <a:schemeClr val="tx1">
                    <a:lumMod val="75000"/>
                    <a:lumOff val="25000"/>
                  </a:schemeClr>
                </a:solidFill>
              </a:rPr>
              <a:t>Avustukset sisältävät 11 miljoonaa euroa innovaatioseteleihin, messuavustuksiin ja vientirenkaisiin.</a:t>
            </a:r>
            <a:endParaRPr lang="fi-FI" sz="1050" dirty="0">
              <a:solidFill>
                <a:schemeClr val="tx1">
                  <a:lumMod val="75000"/>
                  <a:lumOff val="25000"/>
                </a:schemeClr>
              </a:solidFill>
            </a:endParaRPr>
          </a:p>
          <a:p>
            <a:pPr defTabSz="457200">
              <a:lnSpc>
                <a:spcPts val="1500"/>
              </a:lnSpc>
              <a:spcAft>
                <a:spcPts val="300"/>
              </a:spcAft>
              <a:buSzPct val="120000"/>
            </a:pPr>
            <a:r>
              <a:rPr lang="fi-FI" sz="1050" i="1" dirty="0" smtClean="0">
                <a:solidFill>
                  <a:schemeClr val="tx1">
                    <a:lumMod val="75000"/>
                    <a:lumOff val="25000"/>
                  </a:schemeClr>
                </a:solidFill>
                <a:cs typeface="Arial" pitchFamily="34" charset="0"/>
              </a:rPr>
              <a:t>Tutkimusrahoitus sisältää 6 miljoonaa euroa EU:n rakennerahastojen rahoitusta.</a:t>
            </a:r>
            <a:br>
              <a:rPr lang="fi-FI" sz="1050" i="1" dirty="0" smtClean="0">
                <a:solidFill>
                  <a:schemeClr val="tx1">
                    <a:lumMod val="75000"/>
                    <a:lumOff val="25000"/>
                  </a:schemeClr>
                </a:solidFill>
                <a:cs typeface="Arial" pitchFamily="34" charset="0"/>
              </a:rPr>
            </a:br>
            <a:endParaRPr lang="fi-FI" sz="1050" i="1" dirty="0">
              <a:solidFill>
                <a:schemeClr val="tx1">
                  <a:lumMod val="75000"/>
                  <a:lumOff val="25000"/>
                </a:schemeClr>
              </a:solidFill>
            </a:endParaRPr>
          </a:p>
        </p:txBody>
      </p:sp>
      <p:sp>
        <p:nvSpPr>
          <p:cNvPr id="2" name="Päivämäärän paikkamerkki 1"/>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12" name="Alatunnisteen paikkamerkki 11"/>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907242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245359"/>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sz="2400" dirty="0" smtClean="0"/>
              <a:t>Pk-yrityksille ja alle 500 henkeä työllistäville yrityksille myönnetty Tekesin rahoitus</a:t>
            </a:r>
          </a:p>
        </p:txBody>
      </p:sp>
      <p:graphicFrame>
        <p:nvGraphicFramePr>
          <p:cNvPr id="3" name="Content Placeholder 18"/>
          <p:cNvGraphicFramePr>
            <a:graphicFrameLocks/>
          </p:cNvGraphicFramePr>
          <p:nvPr>
            <p:extLst>
              <p:ext uri="{D42A27DB-BD31-4B8C-83A1-F6EECF244321}">
                <p14:modId xmlns:p14="http://schemas.microsoft.com/office/powerpoint/2010/main" val="1737684688"/>
              </p:ext>
            </p:extLst>
          </p:nvPr>
        </p:nvGraphicFramePr>
        <p:xfrm>
          <a:off x="446562" y="1203598"/>
          <a:ext cx="8208912" cy="29963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8"/>
          <p:cNvSpPr txBox="1">
            <a:spLocks/>
          </p:cNvSpPr>
          <p:nvPr/>
        </p:nvSpPr>
        <p:spPr>
          <a:xfrm>
            <a:off x="899592" y="4028836"/>
            <a:ext cx="7988382" cy="428400"/>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600" dirty="0" smtClean="0"/>
              <a:t/>
            </a:r>
            <a:br>
              <a:rPr lang="fi-FI" sz="1600" dirty="0" smtClean="0"/>
            </a:br>
            <a:r>
              <a:rPr lang="fi-FI" sz="1600" dirty="0" smtClean="0"/>
              <a:t>Ryhmähankkeiden rahoitus on esitetty osapuolikohtaisesti.</a:t>
            </a:r>
            <a:endParaRPr lang="fi-FI" sz="1600" dirty="0"/>
          </a:p>
        </p:txBody>
      </p:sp>
      <p:sp>
        <p:nvSpPr>
          <p:cNvPr id="5" name="Text Box 6"/>
          <p:cNvSpPr txBox="1">
            <a:spLocks noChangeArrowheads="1"/>
          </p:cNvSpPr>
          <p:nvPr/>
        </p:nvSpPr>
        <p:spPr bwMode="auto">
          <a:xfrm>
            <a:off x="467546" y="1278769"/>
            <a:ext cx="5758229" cy="184666"/>
          </a:xfrm>
          <a:prstGeom prst="rect">
            <a:avLst/>
          </a:prstGeom>
          <a:noFill/>
          <a:ln w="19050">
            <a:noFill/>
            <a:miter lim="800000"/>
            <a:headEnd/>
            <a:tailEnd/>
          </a:ln>
        </p:spPr>
        <p:txBody>
          <a:bodyPr wrap="square" lIns="0" tIns="0" rIns="0" bIns="0">
            <a:spAutoFit/>
          </a:bodyPr>
          <a:lstStyle/>
          <a:p>
            <a:pPr eaLnBrk="0" hangingPunct="0">
              <a:spcBef>
                <a:spcPct val="0"/>
              </a:spcBef>
            </a:pPr>
            <a:r>
              <a:rPr lang="fi-FI" sz="1200" b="1" dirty="0">
                <a:solidFill>
                  <a:srgbClr val="000000"/>
                </a:solidFill>
              </a:rPr>
              <a:t>Prosenttiosuus Tekesin yrityksille myöntämästä rahoituksesta </a:t>
            </a:r>
          </a:p>
        </p:txBody>
      </p:sp>
      <p:sp>
        <p:nvSpPr>
          <p:cNvPr id="6" name="Päivämäärän paikkamerkki 5"/>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7" name="Alatunnisteen paikkamerkki 6"/>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3571602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395536" y="230620"/>
            <a:ext cx="8063426" cy="523220"/>
          </a:xfrm>
          <a:prstGeom prst="rect">
            <a:avLst/>
          </a:prstGeom>
          <a:noFill/>
        </p:spPr>
        <p:txBody>
          <a:bodyPr wrap="none" rtlCol="0">
            <a:spAutoFit/>
          </a:bodyPr>
          <a:lstStyle/>
          <a:p>
            <a:r>
              <a:rPr lang="fi-FI" sz="2800" dirty="0" smtClean="0">
                <a:latin typeface="Arial" panose="020B0604020202020204" pitchFamily="34" charset="0"/>
                <a:cs typeface="Arial" panose="020B0604020202020204" pitchFamily="34" charset="0"/>
              </a:rPr>
              <a:t>Nuoret kasvuyritykset uudistavat elinkeinoelämää</a:t>
            </a:r>
            <a:endParaRPr lang="fi-FI" sz="2800" dirty="0">
              <a:latin typeface="Arial" panose="020B0604020202020204" pitchFamily="34" charset="0"/>
              <a:cs typeface="Arial" panose="020B0604020202020204" pitchFamily="34" charset="0"/>
            </a:endParaRPr>
          </a:p>
        </p:txBody>
      </p:sp>
      <p:sp>
        <p:nvSpPr>
          <p:cNvPr id="3" name="Tekstiruutu 2"/>
          <p:cNvSpPr txBox="1"/>
          <p:nvPr/>
        </p:nvSpPr>
        <p:spPr>
          <a:xfrm>
            <a:off x="395536" y="778477"/>
            <a:ext cx="7920880" cy="1231106"/>
          </a:xfrm>
          <a:prstGeom prst="rect">
            <a:avLst/>
          </a:prstGeom>
          <a:noFill/>
        </p:spPr>
        <p:txBody>
          <a:bodyPr wrap="square" rtlCol="0">
            <a:spAutoFit/>
          </a:bodyPr>
          <a:lstStyle/>
          <a:p>
            <a:r>
              <a:rPr lang="fi-FI" sz="1600" b="1" dirty="0" smtClean="0"/>
              <a:t>Tekes luo edellytyksiä alkavien yritysten kansainväliseen kasvuun</a:t>
            </a:r>
            <a:br>
              <a:rPr lang="fi-FI" sz="1600" b="1" dirty="0" smtClean="0"/>
            </a:br>
            <a:endParaRPr lang="fi-FI" sz="1600" b="1" dirty="0" smtClean="0"/>
          </a:p>
          <a:p>
            <a:pPr marL="171450" indent="-171450">
              <a:buFont typeface="Arial" panose="020B0604020202020204" pitchFamily="34" charset="0"/>
              <a:buChar char="•"/>
            </a:pPr>
            <a:r>
              <a:rPr lang="fi-FI" sz="1400" dirty="0" smtClean="0"/>
              <a:t>Nopeat rahoituspäätökset </a:t>
            </a:r>
            <a:r>
              <a:rPr lang="fi-FI" sz="1400" dirty="0" err="1" smtClean="0"/>
              <a:t>startup</a:t>
            </a:r>
            <a:r>
              <a:rPr lang="fi-FI" sz="1400" dirty="0" smtClean="0"/>
              <a:t>-yritysten liiketoimintaideoiden jalostamiseksi</a:t>
            </a:r>
          </a:p>
          <a:p>
            <a:pPr marL="171450" indent="-171450">
              <a:buFont typeface="Arial" panose="020B0604020202020204" pitchFamily="34" charset="0"/>
              <a:buChar char="•"/>
            </a:pPr>
            <a:r>
              <a:rPr lang="fi-FI" sz="1400" dirty="0" smtClean="0"/>
              <a:t>Parhaimmille mahdollisuus skaalautua  nopeasti kansainvälisille markkinoille</a:t>
            </a:r>
          </a:p>
          <a:p>
            <a:pPr marL="171450" indent="-171450">
              <a:buFont typeface="Arial" panose="020B0604020202020204" pitchFamily="34" charset="0"/>
              <a:buChar char="•"/>
            </a:pPr>
            <a:r>
              <a:rPr lang="fi-FI" sz="1400" dirty="0" smtClean="0"/>
              <a:t>Tutkimustuloksista ja niiden kaupallistamisesta uutta tietoa ja liiketoimintaa</a:t>
            </a:r>
            <a:endParaRPr lang="fi-FI" sz="1400" dirty="0"/>
          </a:p>
        </p:txBody>
      </p:sp>
      <p:sp>
        <p:nvSpPr>
          <p:cNvPr id="4" name="Tekstiruutu 3"/>
          <p:cNvSpPr txBox="1"/>
          <p:nvPr/>
        </p:nvSpPr>
        <p:spPr>
          <a:xfrm>
            <a:off x="400677" y="2067694"/>
            <a:ext cx="3739276" cy="3139321"/>
          </a:xfrm>
          <a:prstGeom prst="rect">
            <a:avLst/>
          </a:prstGeom>
          <a:noFill/>
        </p:spPr>
        <p:txBody>
          <a:bodyPr wrap="square" rtlCol="0">
            <a:spAutoFit/>
          </a:bodyPr>
          <a:lstStyle/>
          <a:p>
            <a:r>
              <a:rPr lang="fi-FI" sz="1400" b="1" dirty="0" smtClean="0">
                <a:latin typeface="Arial" panose="020B0604020202020204" pitchFamily="34" charset="0"/>
                <a:cs typeface="Arial" panose="020B0604020202020204" pitchFamily="34" charset="0"/>
              </a:rPr>
              <a:t>Tekesin rahoitus alle 6-vuotiaille kasvuyrityksille</a:t>
            </a:r>
          </a:p>
          <a:p>
            <a:endParaRPr lang="fi-FI" sz="600"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i-FI" sz="1200" dirty="0" smtClean="0">
                <a:latin typeface="Arial" panose="020B0604020202020204" pitchFamily="34" charset="0"/>
                <a:cs typeface="Arial" panose="020B0604020202020204" pitchFamily="34" charset="0"/>
              </a:rPr>
              <a:t>142 miljoonaa euroa vuonna 2016</a:t>
            </a:r>
          </a:p>
          <a:p>
            <a:pPr marL="628650" lvl="1" indent="-171450">
              <a:buFont typeface="Arial" panose="020B0604020202020204" pitchFamily="34" charset="0"/>
              <a:buChar char="•"/>
            </a:pPr>
            <a:r>
              <a:rPr lang="fi-FI" sz="1200" dirty="0" smtClean="0">
                <a:latin typeface="Arial" panose="020B0604020202020204" pitchFamily="34" charset="0"/>
                <a:cs typeface="Arial" panose="020B0604020202020204" pitchFamily="34" charset="0"/>
              </a:rPr>
              <a:t>25 miljoonaa euroa Nuoret innovatiiviset yritykset -rahoitusta</a:t>
            </a:r>
          </a:p>
          <a:p>
            <a:pPr marL="171450" indent="-171450">
              <a:buFont typeface="Arial" panose="020B0604020202020204" pitchFamily="34" charset="0"/>
              <a:buChar char="•"/>
            </a:pPr>
            <a:r>
              <a:rPr lang="fi-FI" sz="1200" dirty="0" smtClean="0">
                <a:latin typeface="Arial" panose="020B0604020202020204" pitchFamily="34" charset="0"/>
                <a:cs typeface="Arial" panose="020B0604020202020204" pitchFamily="34" charset="0"/>
              </a:rPr>
              <a:t>1 300 rahoitushakemusta</a:t>
            </a:r>
          </a:p>
          <a:p>
            <a:pPr marL="171450" indent="-171450">
              <a:buFont typeface="Arial" panose="020B0604020202020204" pitchFamily="34" charset="0"/>
              <a:buChar char="•"/>
            </a:pPr>
            <a:r>
              <a:rPr lang="fi-FI" sz="1200" dirty="0" smtClean="0">
                <a:latin typeface="Arial" panose="020B0604020202020204" pitchFamily="34" charset="0"/>
                <a:cs typeface="Arial" panose="020B0604020202020204" pitchFamily="34" charset="0"/>
              </a:rPr>
              <a:t>1 000 rahoitettua </a:t>
            </a:r>
            <a:r>
              <a:rPr lang="fi-FI" sz="1200" dirty="0" err="1" smtClean="0">
                <a:latin typeface="Arial" panose="020B0604020202020204" pitchFamily="34" charset="0"/>
                <a:cs typeface="Arial" panose="020B0604020202020204" pitchFamily="34" charset="0"/>
              </a:rPr>
              <a:t>rahoitettua</a:t>
            </a:r>
            <a:r>
              <a:rPr lang="fi-FI" sz="1200" dirty="0" smtClean="0">
                <a:latin typeface="Arial" panose="020B0604020202020204" pitchFamily="34" charset="0"/>
                <a:cs typeface="Arial" panose="020B0604020202020204" pitchFamily="34" charset="0"/>
              </a:rPr>
              <a:t> projektia</a:t>
            </a:r>
          </a:p>
          <a:p>
            <a:pPr marL="171450" indent="-171450">
              <a:buFont typeface="Arial" panose="020B0604020202020204" pitchFamily="34" charset="0"/>
              <a:buChar char="•"/>
            </a:pPr>
            <a:r>
              <a:rPr lang="fi-FI" sz="1200" dirty="0" smtClean="0">
                <a:latin typeface="Arial" panose="020B0604020202020204" pitchFamily="34" charset="0"/>
                <a:cs typeface="Arial" panose="020B0604020202020204" pitchFamily="34" charset="0"/>
              </a:rPr>
              <a:t>400 uutta asiakasyritystä</a:t>
            </a:r>
          </a:p>
          <a:p>
            <a:pPr marL="171450" indent="-171450">
              <a:buFont typeface="Arial" panose="020B0604020202020204" pitchFamily="34" charset="0"/>
              <a:buChar char="•"/>
            </a:pPr>
            <a:r>
              <a:rPr lang="fi-FI" sz="1200" dirty="0" smtClean="0">
                <a:latin typeface="Arial" panose="020B0604020202020204" pitchFamily="34" charset="0"/>
                <a:cs typeface="Arial" panose="020B0604020202020204" pitchFamily="34" charset="0"/>
              </a:rPr>
              <a:t>36 uutta yritystä Nuoret innovatiiviset yritykset (NIY) -rahoitukseen</a:t>
            </a:r>
          </a:p>
          <a:p>
            <a:pPr lvl="1"/>
            <a:endParaRPr lang="fi-FI" sz="1200" dirty="0" smtClean="0">
              <a:latin typeface="Arial" panose="020B0604020202020204" pitchFamily="34" charset="0"/>
              <a:cs typeface="Arial" panose="020B0604020202020204" pitchFamily="34" charset="0"/>
            </a:endParaRPr>
          </a:p>
          <a:p>
            <a:r>
              <a:rPr lang="fi-FI" sz="1200" dirty="0" smtClean="0">
                <a:latin typeface="Arial" panose="020B0604020202020204" pitchFamily="34" charset="0"/>
                <a:cs typeface="Arial" panose="020B0604020202020204" pitchFamily="34" charset="0"/>
              </a:rPr>
              <a:t>Hakemusmäärä kasvoi 22 % vuoteen 2015 verrattuna.</a:t>
            </a:r>
          </a:p>
          <a:p>
            <a:endParaRPr lang="fi-FI" sz="1600" b="1" dirty="0">
              <a:latin typeface="Arial" panose="020B0604020202020204" pitchFamily="34" charset="0"/>
              <a:cs typeface="Arial" panose="020B0604020202020204" pitchFamily="34" charset="0"/>
            </a:endParaRPr>
          </a:p>
          <a:p>
            <a:endParaRPr lang="fi-FI" sz="1600" b="1" dirty="0">
              <a:latin typeface="Arial" panose="020B0604020202020204" pitchFamily="34" charset="0"/>
              <a:cs typeface="Arial" panose="020B0604020202020204" pitchFamily="34" charset="0"/>
            </a:endParaRPr>
          </a:p>
        </p:txBody>
      </p:sp>
      <p:graphicFrame>
        <p:nvGraphicFramePr>
          <p:cNvPr id="5" name="Content Placeholder 13"/>
          <p:cNvGraphicFramePr>
            <a:graphicFrameLocks/>
          </p:cNvGraphicFramePr>
          <p:nvPr>
            <p:extLst>
              <p:ext uri="{D42A27DB-BD31-4B8C-83A1-F6EECF244321}">
                <p14:modId xmlns:p14="http://schemas.microsoft.com/office/powerpoint/2010/main" val="2347176454"/>
              </p:ext>
            </p:extLst>
          </p:nvPr>
        </p:nvGraphicFramePr>
        <p:xfrm>
          <a:off x="3851920" y="2211710"/>
          <a:ext cx="4836728" cy="2105942"/>
        </p:xfrm>
        <a:graphic>
          <a:graphicData uri="http://schemas.openxmlformats.org/drawingml/2006/chart">
            <c:chart xmlns:c="http://schemas.openxmlformats.org/drawingml/2006/chart" xmlns:r="http://schemas.openxmlformats.org/officeDocument/2006/relationships" r:id="rId3"/>
          </a:graphicData>
        </a:graphic>
      </p:graphicFrame>
      <p:sp>
        <p:nvSpPr>
          <p:cNvPr id="6" name="Otsikko 1"/>
          <p:cNvSpPr txBox="1">
            <a:spLocks/>
          </p:cNvSpPr>
          <p:nvPr/>
        </p:nvSpPr>
        <p:spPr>
          <a:xfrm>
            <a:off x="4537036" y="2289261"/>
            <a:ext cx="3650587" cy="166199"/>
          </a:xfrm>
          <a:prstGeom prst="rect">
            <a:avLst/>
          </a:prstGeom>
          <a:noFill/>
        </p:spPr>
        <p:txBody>
          <a:bodyPr wrap="square" lIns="0" tIns="0" rIns="0" bIns="0" rtlCol="0">
            <a:spAutoFit/>
          </a:bodyPr>
          <a:lstStyle/>
          <a:p>
            <a:pPr>
              <a:lnSpc>
                <a:spcPct val="90000"/>
              </a:lnSpc>
              <a:defRPr/>
            </a:pPr>
            <a:r>
              <a:rPr lang="fi-FI" sz="1200" b="1" dirty="0" smtClean="0">
                <a:solidFill>
                  <a:srgbClr val="000000"/>
                </a:solidFill>
              </a:rPr>
              <a:t>Tekesin rahoitus alle 6 vuotta vanhoille yrityksille</a:t>
            </a:r>
          </a:p>
        </p:txBody>
      </p:sp>
      <p:sp>
        <p:nvSpPr>
          <p:cNvPr id="7" name="Otsikko 1"/>
          <p:cNvSpPr txBox="1">
            <a:spLocks/>
          </p:cNvSpPr>
          <p:nvPr/>
        </p:nvSpPr>
        <p:spPr>
          <a:xfrm>
            <a:off x="4284053" y="2516376"/>
            <a:ext cx="288032" cy="166199"/>
          </a:xfrm>
          <a:prstGeom prst="rect">
            <a:avLst/>
          </a:prstGeom>
          <a:noFill/>
        </p:spPr>
        <p:txBody>
          <a:bodyPr wrap="square" lIns="0" tIns="0" rIns="0" bIns="0" rtlCol="0">
            <a:spAutoFit/>
          </a:bodyPr>
          <a:lstStyle/>
          <a:p>
            <a:pPr>
              <a:lnSpc>
                <a:spcPct val="90000"/>
              </a:lnSpc>
              <a:defRPr/>
            </a:pPr>
            <a:r>
              <a:rPr lang="fi-FI" sz="1200" dirty="0" smtClean="0">
                <a:solidFill>
                  <a:srgbClr val="000000"/>
                </a:solidFill>
              </a:rPr>
              <a:t>M€</a:t>
            </a:r>
          </a:p>
        </p:txBody>
      </p:sp>
      <p:sp>
        <p:nvSpPr>
          <p:cNvPr id="8" name="Otsikko 1"/>
          <p:cNvSpPr txBox="1">
            <a:spLocks/>
          </p:cNvSpPr>
          <p:nvPr/>
        </p:nvSpPr>
        <p:spPr>
          <a:xfrm>
            <a:off x="4645747" y="4354269"/>
            <a:ext cx="4042901" cy="290849"/>
          </a:xfrm>
          <a:prstGeom prst="rect">
            <a:avLst/>
          </a:prstGeom>
          <a:noFill/>
        </p:spPr>
        <p:txBody>
          <a:bodyPr wrap="square" lIns="0" tIns="0" rIns="0" bIns="0" rtlCol="0">
            <a:spAutoFit/>
          </a:bodyPr>
          <a:lstStyle/>
          <a:p>
            <a:pPr>
              <a:lnSpc>
                <a:spcPct val="90000"/>
              </a:lnSpc>
              <a:defRPr/>
            </a:pPr>
            <a:r>
              <a:rPr lang="fi-FI" sz="1050" i="1" dirty="0" smtClean="0">
                <a:solidFill>
                  <a:schemeClr val="tx1">
                    <a:lumMod val="75000"/>
                    <a:lumOff val="25000"/>
                  </a:schemeClr>
                </a:solidFill>
              </a:rPr>
              <a:t>Vuonna 2015 yhteensä 142 milj. euroa, josta 25 milj. euroa nuorille innovatiivisille yrityksille</a:t>
            </a:r>
          </a:p>
        </p:txBody>
      </p:sp>
      <p:sp>
        <p:nvSpPr>
          <p:cNvPr id="9" name="Päivämäärän paikkamerkki 8"/>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10" name="Alatunnisteen paikkamerkki 9"/>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2979985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Kuva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993" y="1250959"/>
            <a:ext cx="1467943" cy="1293400"/>
          </a:xfrm>
          <a:prstGeom prst="rect">
            <a:avLst/>
          </a:prstGeom>
        </p:spPr>
      </p:pic>
      <p:pic>
        <p:nvPicPr>
          <p:cNvPr id="69" name="Kuva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316" y="1736926"/>
            <a:ext cx="1581231" cy="1393218"/>
          </a:xfrm>
          <a:prstGeom prst="rect">
            <a:avLst/>
          </a:prstGeom>
        </p:spPr>
      </p:pic>
      <p:pic>
        <p:nvPicPr>
          <p:cNvPr id="71" name="Kuva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1501734"/>
            <a:ext cx="1652615" cy="1561721"/>
          </a:xfrm>
          <a:prstGeom prst="rect">
            <a:avLst/>
          </a:prstGeom>
        </p:spPr>
      </p:pic>
      <p:pic>
        <p:nvPicPr>
          <p:cNvPr id="70" name="Kuva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1988967"/>
            <a:ext cx="1107134" cy="1046242"/>
          </a:xfrm>
          <a:prstGeom prst="rect">
            <a:avLst/>
          </a:prstGeom>
        </p:spPr>
      </p:pic>
      <p:sp>
        <p:nvSpPr>
          <p:cNvPr id="59" name="Suorakulmio 58"/>
          <p:cNvSpPr/>
          <p:nvPr/>
        </p:nvSpPr>
        <p:spPr>
          <a:xfrm>
            <a:off x="0" y="3867894"/>
            <a:ext cx="9144000" cy="64807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dirty="0"/>
          </a:p>
        </p:txBody>
      </p:sp>
      <p:sp>
        <p:nvSpPr>
          <p:cNvPr id="2" name="Rectangle 2"/>
          <p:cNvSpPr txBox="1">
            <a:spLocks noChangeArrowheads="1"/>
          </p:cNvSpPr>
          <p:nvPr/>
        </p:nvSpPr>
        <p:spPr>
          <a:xfrm>
            <a:off x="540000" y="303598"/>
            <a:ext cx="8100000" cy="900000"/>
          </a:xfrm>
          <a:prstGeom prst="rect">
            <a:avLst/>
          </a:prstGeom>
        </p:spPr>
        <p:txBody>
          <a:bodyPr/>
          <a:lstStyle>
            <a:lvl1pPr algn="ctr" defTabSz="457200" rtl="0" eaLnBrk="1" latinLnBrk="0" hangingPunct="1">
              <a:spcBef>
                <a:spcPct val="0"/>
              </a:spcBef>
              <a:buNone/>
              <a:defRPr kumimoji="0" lang="en-US" sz="2800" b="0" i="0" u="none" strike="noStrike" kern="1200" cap="none" spc="0" normalizeH="0" baseline="0" noProof="0">
                <a:ln>
                  <a:noFill/>
                </a:ln>
                <a:solidFill>
                  <a:schemeClr val="tx1"/>
                </a:solidFill>
                <a:effectLst/>
                <a:uLnTx/>
                <a:uFillTx/>
                <a:latin typeface="Arial" pitchFamily="34" charset="0"/>
                <a:ea typeface="+mj-ea"/>
                <a:cs typeface="Arial" pitchFamily="34" charset="0"/>
              </a:defRPr>
            </a:lvl1pPr>
          </a:lstStyle>
          <a:p>
            <a:pPr algn="l"/>
            <a:r>
              <a:rPr lang="fi-FI" dirty="0" smtClean="0"/>
              <a:t>Miten rahoitusvaltuuksien leikkaukset vaikuttivat?</a:t>
            </a:r>
          </a:p>
        </p:txBody>
      </p:sp>
      <p:sp>
        <p:nvSpPr>
          <p:cNvPr id="3" name="Sisällön paikkamerkki 27"/>
          <p:cNvSpPr txBox="1">
            <a:spLocks/>
          </p:cNvSpPr>
          <p:nvPr/>
        </p:nvSpPr>
        <p:spPr>
          <a:xfrm>
            <a:off x="540000" y="850914"/>
            <a:ext cx="8100000" cy="4097100"/>
          </a:xfrm>
          <a:prstGeom prst="rect">
            <a:avLst/>
          </a:prstGeom>
        </p:spPr>
        <p:txBody>
          <a:bodyPr/>
          <a:lstStyle>
            <a:lvl1pPr marL="266700" indent="-266700" algn="l" defTabSz="457200" rtl="0" eaLnBrk="1" latinLnBrk="0" hangingPunct="1">
              <a:spcBef>
                <a:spcPts val="0"/>
              </a:spcBef>
              <a:spcAft>
                <a:spcPts val="600"/>
              </a:spcAft>
              <a:buSzPct val="120000"/>
              <a:buFont typeface="Wingdings" pitchFamily="2" charset="2"/>
              <a:buChar char="§"/>
              <a:defRPr lang="fi-FI" sz="2000" kern="1200" smtClean="0">
                <a:solidFill>
                  <a:schemeClr val="tx1"/>
                </a:solidFill>
                <a:latin typeface="Arial" pitchFamily="34" charset="0"/>
                <a:ea typeface="+mn-ea"/>
                <a:cs typeface="Arial" pitchFamily="34" charset="0"/>
              </a:defRPr>
            </a:lvl1pPr>
            <a:lvl2pPr marL="447675" indent="-180975" algn="l" defTabSz="457200" rtl="0" eaLnBrk="1" latinLnBrk="0" hangingPunct="1">
              <a:spcBef>
                <a:spcPts val="0"/>
              </a:spcBef>
              <a:spcAft>
                <a:spcPts val="600"/>
              </a:spcAft>
              <a:buSzPct val="120000"/>
              <a:buFont typeface="Wingdings" pitchFamily="2" charset="2"/>
              <a:buChar char="§"/>
              <a:defRPr lang="fi-FI" sz="1800" kern="1200" smtClean="0">
                <a:solidFill>
                  <a:schemeClr val="tx1"/>
                </a:solidFill>
                <a:latin typeface="Arial" pitchFamily="34" charset="0"/>
                <a:ea typeface="+mn-ea"/>
                <a:cs typeface="Arial" pitchFamily="34" charset="0"/>
              </a:defRPr>
            </a:lvl2pPr>
            <a:lvl3pPr marL="628650" indent="-180975" algn="l" defTabSz="457200" rtl="0" eaLnBrk="1" latinLnBrk="0" hangingPunct="1">
              <a:spcBef>
                <a:spcPts val="0"/>
              </a:spcBef>
              <a:spcAft>
                <a:spcPts val="600"/>
              </a:spcAft>
              <a:buSzPct val="125000"/>
              <a:buFont typeface="Wingdings" pitchFamily="2" charset="2"/>
              <a:buChar char="§"/>
              <a:tabLst/>
              <a:defRPr lang="en-US"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itchFamily="2" charset="2"/>
              <a:buNone/>
            </a:pPr>
            <a:r>
              <a:rPr lang="fi-FI" sz="1800" dirty="0" smtClean="0"/>
              <a:t>Tekesin avustusvaltuuksista leikattiin kolmasosa 2016, mistä seurasi</a:t>
            </a:r>
          </a:p>
        </p:txBody>
      </p:sp>
      <p:sp>
        <p:nvSpPr>
          <p:cNvPr id="5" name="Tekstiruutu 4"/>
          <p:cNvSpPr txBox="1"/>
          <p:nvPr/>
        </p:nvSpPr>
        <p:spPr>
          <a:xfrm>
            <a:off x="6156176" y="3103096"/>
            <a:ext cx="3057946" cy="646331"/>
          </a:xfrm>
          <a:prstGeom prst="rect">
            <a:avLst/>
          </a:prstGeom>
          <a:noFill/>
        </p:spPr>
        <p:txBody>
          <a:bodyPr wrap="square" rtlCol="0">
            <a:spAutoFit/>
          </a:bodyPr>
          <a:lstStyle/>
          <a:p>
            <a:r>
              <a:rPr lang="fi-FI" sz="1200" dirty="0">
                <a:sym typeface="Wingdings" panose="05000000000000000000" pitchFamily="2" charset="2"/>
              </a:rPr>
              <a:t>Päättyneissä projekteissa syntyneiden opinnäytteiden määrä supistui lähes </a:t>
            </a:r>
            <a:r>
              <a:rPr lang="fi-FI" sz="1200" dirty="0" smtClean="0">
                <a:sym typeface="Wingdings" panose="05000000000000000000" pitchFamily="2" charset="2"/>
              </a:rPr>
              <a:t>puoleen.</a:t>
            </a:r>
            <a:endParaRPr lang="fi-FI" sz="1200" dirty="0"/>
          </a:p>
        </p:txBody>
      </p:sp>
      <p:sp>
        <p:nvSpPr>
          <p:cNvPr id="6" name="Tekstiruutu 5"/>
          <p:cNvSpPr txBox="1"/>
          <p:nvPr/>
        </p:nvSpPr>
        <p:spPr>
          <a:xfrm>
            <a:off x="3460954" y="3117720"/>
            <a:ext cx="2492720" cy="461665"/>
          </a:xfrm>
          <a:prstGeom prst="rect">
            <a:avLst/>
          </a:prstGeom>
          <a:noFill/>
        </p:spPr>
        <p:txBody>
          <a:bodyPr wrap="square" rtlCol="0">
            <a:spAutoFit/>
          </a:bodyPr>
          <a:lstStyle/>
          <a:p>
            <a:r>
              <a:rPr lang="fi-FI" sz="1200" dirty="0"/>
              <a:t>Tutkimusprojektien määrä supistui yli </a:t>
            </a:r>
            <a:r>
              <a:rPr lang="fi-FI" sz="1200" dirty="0" smtClean="0"/>
              <a:t>kolmanneksella.</a:t>
            </a:r>
            <a:endParaRPr lang="fi-FI" sz="1200" dirty="0"/>
          </a:p>
        </p:txBody>
      </p:sp>
      <p:sp>
        <p:nvSpPr>
          <p:cNvPr id="7" name="Tekstiruutu 6"/>
          <p:cNvSpPr txBox="1"/>
          <p:nvPr/>
        </p:nvSpPr>
        <p:spPr>
          <a:xfrm>
            <a:off x="534665" y="3075806"/>
            <a:ext cx="2814136" cy="646331"/>
          </a:xfrm>
          <a:prstGeom prst="rect">
            <a:avLst/>
          </a:prstGeom>
          <a:noFill/>
        </p:spPr>
        <p:txBody>
          <a:bodyPr wrap="square" rtlCol="0">
            <a:spAutoFit/>
          </a:bodyPr>
          <a:lstStyle/>
          <a:p>
            <a:r>
              <a:rPr lang="fi-FI" sz="1200" dirty="0"/>
              <a:t>Yliopistoille ja tutkimuslaitoksille myönnetty rahoitus supistui alle </a:t>
            </a:r>
            <a:r>
              <a:rPr lang="fi-FI" sz="1200" dirty="0" smtClean="0"/>
              <a:t>puoleen.</a:t>
            </a:r>
            <a:endParaRPr lang="fi-FI" sz="1200" dirty="0"/>
          </a:p>
        </p:txBody>
      </p:sp>
      <p:grpSp>
        <p:nvGrpSpPr>
          <p:cNvPr id="15" name="Ryhmä 14"/>
          <p:cNvGrpSpPr/>
          <p:nvPr/>
        </p:nvGrpSpPr>
        <p:grpSpPr>
          <a:xfrm>
            <a:off x="505921" y="1030910"/>
            <a:ext cx="2503194" cy="2404936"/>
            <a:chOff x="540000" y="1529523"/>
            <a:chExt cx="2312014" cy="1748734"/>
          </a:xfrm>
          <a:solidFill>
            <a:schemeClr val="accent1"/>
          </a:solidFill>
        </p:grpSpPr>
        <p:graphicFrame>
          <p:nvGraphicFramePr>
            <p:cNvPr id="12" name="Kaavio 11"/>
            <p:cNvGraphicFramePr/>
            <p:nvPr>
              <p:extLst/>
            </p:nvPr>
          </p:nvGraphicFramePr>
          <p:xfrm>
            <a:off x="540000" y="1529523"/>
            <a:ext cx="2312014" cy="174873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kstiruutu 12"/>
            <p:cNvSpPr txBox="1"/>
            <p:nvPr/>
          </p:nvSpPr>
          <p:spPr>
            <a:xfrm>
              <a:off x="1192719" y="2681394"/>
              <a:ext cx="400052" cy="223798"/>
            </a:xfrm>
            <a:prstGeom prst="rect">
              <a:avLst/>
            </a:prstGeom>
            <a:noFill/>
          </p:spPr>
          <p:txBody>
            <a:bodyPr wrap="none" rtlCol="0">
              <a:spAutoFit/>
            </a:bodyPr>
            <a:lstStyle/>
            <a:p>
              <a:r>
                <a:rPr lang="fi-FI" sz="1400" dirty="0" smtClean="0">
                  <a:solidFill>
                    <a:schemeClr val="bg1"/>
                  </a:solidFill>
                </a:rPr>
                <a:t>M€</a:t>
              </a:r>
              <a:endParaRPr lang="fi-FI" sz="1400" dirty="0">
                <a:solidFill>
                  <a:schemeClr val="bg1"/>
                </a:solidFill>
              </a:endParaRPr>
            </a:p>
          </p:txBody>
        </p:sp>
        <p:sp>
          <p:nvSpPr>
            <p:cNvPr id="14" name="Tekstiruutu 13"/>
            <p:cNvSpPr txBox="1"/>
            <p:nvPr/>
          </p:nvSpPr>
          <p:spPr>
            <a:xfrm>
              <a:off x="2208676" y="2672301"/>
              <a:ext cx="400052" cy="223798"/>
            </a:xfrm>
            <a:prstGeom prst="rect">
              <a:avLst/>
            </a:prstGeom>
            <a:noFill/>
          </p:spPr>
          <p:txBody>
            <a:bodyPr wrap="none" rtlCol="0">
              <a:spAutoFit/>
            </a:bodyPr>
            <a:lstStyle/>
            <a:p>
              <a:r>
                <a:rPr lang="fi-FI" sz="1400" dirty="0" smtClean="0">
                  <a:solidFill>
                    <a:schemeClr val="bg1"/>
                  </a:solidFill>
                </a:rPr>
                <a:t>M€</a:t>
              </a:r>
              <a:endParaRPr lang="fi-FI" sz="1400" dirty="0">
                <a:solidFill>
                  <a:schemeClr val="bg1"/>
                </a:solidFill>
              </a:endParaRPr>
            </a:p>
          </p:txBody>
        </p:sp>
      </p:grpSp>
      <p:sp>
        <p:nvSpPr>
          <p:cNvPr id="24" name="Tekstiruutu 23"/>
          <p:cNvSpPr txBox="1"/>
          <p:nvPr/>
        </p:nvSpPr>
        <p:spPr>
          <a:xfrm>
            <a:off x="3612737" y="1613269"/>
            <a:ext cx="451969" cy="238401"/>
          </a:xfrm>
          <a:prstGeom prst="rect">
            <a:avLst/>
          </a:prstGeom>
          <a:noFill/>
        </p:spPr>
        <p:txBody>
          <a:bodyPr wrap="none" rtlCol="0">
            <a:spAutoFit/>
          </a:bodyPr>
          <a:lstStyle/>
          <a:p>
            <a:r>
              <a:rPr lang="fi-FI" sz="1000" b="1" dirty="0" smtClean="0">
                <a:solidFill>
                  <a:schemeClr val="bg1"/>
                </a:solidFill>
              </a:rPr>
              <a:t>2015</a:t>
            </a:r>
            <a:endParaRPr lang="fi-FI" sz="1000" b="1" dirty="0">
              <a:solidFill>
                <a:schemeClr val="bg1"/>
              </a:solidFill>
            </a:endParaRPr>
          </a:p>
        </p:txBody>
      </p:sp>
      <p:sp>
        <p:nvSpPr>
          <p:cNvPr id="25" name="Tekstiruutu 24"/>
          <p:cNvSpPr txBox="1"/>
          <p:nvPr/>
        </p:nvSpPr>
        <p:spPr>
          <a:xfrm>
            <a:off x="4731033" y="2020821"/>
            <a:ext cx="451969" cy="238401"/>
          </a:xfrm>
          <a:prstGeom prst="rect">
            <a:avLst/>
          </a:prstGeom>
          <a:noFill/>
        </p:spPr>
        <p:txBody>
          <a:bodyPr wrap="none" rtlCol="0">
            <a:spAutoFit/>
          </a:bodyPr>
          <a:lstStyle/>
          <a:p>
            <a:r>
              <a:rPr lang="fi-FI" sz="1000" b="1" dirty="0" smtClean="0">
                <a:solidFill>
                  <a:schemeClr val="bg1"/>
                </a:solidFill>
              </a:rPr>
              <a:t>2016</a:t>
            </a:r>
            <a:endParaRPr lang="fi-FI" sz="1000" b="1" dirty="0">
              <a:solidFill>
                <a:schemeClr val="bg1"/>
              </a:solidFill>
            </a:endParaRPr>
          </a:p>
        </p:txBody>
      </p:sp>
      <p:sp>
        <p:nvSpPr>
          <p:cNvPr id="26" name="Tekstiruutu 25"/>
          <p:cNvSpPr txBox="1"/>
          <p:nvPr/>
        </p:nvSpPr>
        <p:spPr>
          <a:xfrm>
            <a:off x="3573024" y="2097559"/>
            <a:ext cx="695649" cy="685405"/>
          </a:xfrm>
          <a:prstGeom prst="rect">
            <a:avLst/>
          </a:prstGeom>
          <a:noFill/>
        </p:spPr>
        <p:txBody>
          <a:bodyPr wrap="none" rtlCol="0">
            <a:spAutoFit/>
          </a:bodyPr>
          <a:lstStyle/>
          <a:p>
            <a:r>
              <a:rPr lang="fi-FI" sz="1100" dirty="0" smtClean="0">
                <a:solidFill>
                  <a:schemeClr val="bg1"/>
                </a:solidFill>
              </a:rPr>
              <a:t>Yli </a:t>
            </a:r>
          </a:p>
          <a:p>
            <a:r>
              <a:rPr lang="fi-FI" dirty="0" smtClean="0">
                <a:solidFill>
                  <a:schemeClr val="bg1"/>
                </a:solidFill>
                <a:latin typeface="Arial Black" panose="020B0A04020102020204" pitchFamily="34" charset="0"/>
              </a:rPr>
              <a:t>600</a:t>
            </a:r>
          </a:p>
          <a:p>
            <a:r>
              <a:rPr lang="fi-FI" sz="1100" dirty="0" smtClean="0">
                <a:solidFill>
                  <a:schemeClr val="bg1"/>
                </a:solidFill>
              </a:rPr>
              <a:t>projektia</a:t>
            </a:r>
            <a:endParaRPr lang="fi-FI" sz="1100" dirty="0">
              <a:solidFill>
                <a:schemeClr val="bg1"/>
              </a:solidFill>
            </a:endParaRPr>
          </a:p>
        </p:txBody>
      </p:sp>
      <p:sp>
        <p:nvSpPr>
          <p:cNvPr id="27" name="Tekstiruutu 26"/>
          <p:cNvSpPr txBox="1"/>
          <p:nvPr/>
        </p:nvSpPr>
        <p:spPr>
          <a:xfrm>
            <a:off x="4709863" y="2246385"/>
            <a:ext cx="695649" cy="685405"/>
          </a:xfrm>
          <a:prstGeom prst="rect">
            <a:avLst/>
          </a:prstGeom>
          <a:noFill/>
        </p:spPr>
        <p:txBody>
          <a:bodyPr wrap="none" rtlCol="0">
            <a:spAutoFit/>
          </a:bodyPr>
          <a:lstStyle/>
          <a:p>
            <a:r>
              <a:rPr lang="fi-FI" sz="1100" dirty="0" smtClean="0">
                <a:solidFill>
                  <a:schemeClr val="bg1"/>
                </a:solidFill>
              </a:rPr>
              <a:t>Alle</a:t>
            </a:r>
          </a:p>
          <a:p>
            <a:r>
              <a:rPr lang="fi-FI" dirty="0" smtClean="0">
                <a:solidFill>
                  <a:schemeClr val="bg1"/>
                </a:solidFill>
                <a:latin typeface="Arial Black" panose="020B0A04020102020204" pitchFamily="34" charset="0"/>
              </a:rPr>
              <a:t>400</a:t>
            </a:r>
          </a:p>
          <a:p>
            <a:r>
              <a:rPr lang="fi-FI" sz="1100" dirty="0" smtClean="0">
                <a:solidFill>
                  <a:schemeClr val="bg1"/>
                </a:solidFill>
              </a:rPr>
              <a:t>projektia</a:t>
            </a:r>
            <a:endParaRPr lang="fi-FI" sz="1100" dirty="0">
              <a:solidFill>
                <a:schemeClr val="bg1"/>
              </a:solidFill>
            </a:endParaRPr>
          </a:p>
        </p:txBody>
      </p:sp>
      <p:grpSp>
        <p:nvGrpSpPr>
          <p:cNvPr id="49" name="Ryhmä 48"/>
          <p:cNvGrpSpPr/>
          <p:nvPr/>
        </p:nvGrpSpPr>
        <p:grpSpPr>
          <a:xfrm>
            <a:off x="6588221" y="2305972"/>
            <a:ext cx="863941" cy="667705"/>
            <a:chOff x="6327242" y="2061165"/>
            <a:chExt cx="952505" cy="736151"/>
          </a:xfrm>
        </p:grpSpPr>
        <p:sp>
          <p:nvSpPr>
            <p:cNvPr id="32" name="Tekstiruutu 31"/>
            <p:cNvSpPr txBox="1"/>
            <p:nvPr/>
          </p:nvSpPr>
          <p:spPr>
            <a:xfrm>
              <a:off x="6327242" y="2258707"/>
              <a:ext cx="952505" cy="538609"/>
            </a:xfrm>
            <a:prstGeom prst="rect">
              <a:avLst/>
            </a:prstGeom>
            <a:noFill/>
          </p:spPr>
          <p:txBody>
            <a:bodyPr wrap="none" rtlCol="0">
              <a:spAutoFit/>
            </a:bodyPr>
            <a:lstStyle/>
            <a:p>
              <a:r>
                <a:rPr lang="fi-FI" dirty="0" smtClean="0">
                  <a:solidFill>
                    <a:schemeClr val="bg1"/>
                  </a:solidFill>
                  <a:latin typeface="Arial Black" panose="020B0A04020102020204" pitchFamily="34" charset="0"/>
                </a:rPr>
                <a:t>1320</a:t>
              </a:r>
            </a:p>
            <a:p>
              <a:r>
                <a:rPr lang="fi-FI" sz="1100" dirty="0" smtClean="0">
                  <a:solidFill>
                    <a:schemeClr val="bg1"/>
                  </a:solidFill>
                </a:rPr>
                <a:t>opinnäytettä</a:t>
              </a:r>
              <a:endParaRPr lang="fi-FI" sz="1100" dirty="0">
                <a:solidFill>
                  <a:schemeClr val="bg1"/>
                </a:solidFill>
              </a:endParaRPr>
            </a:p>
          </p:txBody>
        </p:sp>
        <p:sp>
          <p:nvSpPr>
            <p:cNvPr id="33" name="Tekstiruutu 32"/>
            <p:cNvSpPr txBox="1"/>
            <p:nvPr/>
          </p:nvSpPr>
          <p:spPr>
            <a:xfrm>
              <a:off x="6335531" y="2061165"/>
              <a:ext cx="466794" cy="246221"/>
            </a:xfrm>
            <a:prstGeom prst="rect">
              <a:avLst/>
            </a:prstGeom>
            <a:noFill/>
          </p:spPr>
          <p:txBody>
            <a:bodyPr wrap="none" rtlCol="0">
              <a:spAutoFit/>
            </a:bodyPr>
            <a:lstStyle/>
            <a:p>
              <a:r>
                <a:rPr lang="fi-FI" sz="1000" b="1" dirty="0" smtClean="0">
                  <a:solidFill>
                    <a:schemeClr val="bg1"/>
                  </a:solidFill>
                </a:rPr>
                <a:t>2015</a:t>
              </a:r>
              <a:endParaRPr lang="fi-FI" sz="1000" b="1" dirty="0">
                <a:solidFill>
                  <a:schemeClr val="bg1"/>
                </a:solidFill>
              </a:endParaRPr>
            </a:p>
          </p:txBody>
        </p:sp>
      </p:grpSp>
      <p:grpSp>
        <p:nvGrpSpPr>
          <p:cNvPr id="73" name="Ryhmä 72"/>
          <p:cNvGrpSpPr/>
          <p:nvPr/>
        </p:nvGrpSpPr>
        <p:grpSpPr>
          <a:xfrm>
            <a:off x="7369447" y="1744562"/>
            <a:ext cx="1595041" cy="1391398"/>
            <a:chOff x="7261475" y="1744562"/>
            <a:chExt cx="1595041" cy="1391398"/>
          </a:xfrm>
        </p:grpSpPr>
        <p:pic>
          <p:nvPicPr>
            <p:cNvPr id="68" name="Kuva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475" y="1744562"/>
              <a:ext cx="1595041" cy="1391398"/>
            </a:xfrm>
            <a:prstGeom prst="rect">
              <a:avLst/>
            </a:prstGeom>
          </p:spPr>
        </p:pic>
        <p:grpSp>
          <p:nvGrpSpPr>
            <p:cNvPr id="47" name="Ryhmä 46"/>
            <p:cNvGrpSpPr/>
            <p:nvPr/>
          </p:nvGrpSpPr>
          <p:grpSpPr>
            <a:xfrm>
              <a:off x="7812359" y="2319570"/>
              <a:ext cx="859780" cy="657887"/>
              <a:chOff x="7261857" y="2037328"/>
              <a:chExt cx="952505" cy="728839"/>
            </a:xfrm>
          </p:grpSpPr>
          <p:sp>
            <p:nvSpPr>
              <p:cNvPr id="36" name="Tekstiruutu 35"/>
              <p:cNvSpPr txBox="1"/>
              <p:nvPr/>
            </p:nvSpPr>
            <p:spPr>
              <a:xfrm>
                <a:off x="7261857" y="2227558"/>
                <a:ext cx="952505" cy="538609"/>
              </a:xfrm>
              <a:prstGeom prst="rect">
                <a:avLst/>
              </a:prstGeom>
              <a:noFill/>
            </p:spPr>
            <p:txBody>
              <a:bodyPr wrap="none" rtlCol="0">
                <a:spAutoFit/>
              </a:bodyPr>
              <a:lstStyle/>
              <a:p>
                <a:r>
                  <a:rPr lang="fi-FI" dirty="0" smtClean="0">
                    <a:solidFill>
                      <a:schemeClr val="bg1"/>
                    </a:solidFill>
                    <a:latin typeface="Arial Black" panose="020B0A04020102020204" pitchFamily="34" charset="0"/>
                  </a:rPr>
                  <a:t>680</a:t>
                </a:r>
              </a:p>
              <a:p>
                <a:r>
                  <a:rPr lang="fi-FI" sz="1100" dirty="0" smtClean="0">
                    <a:solidFill>
                      <a:schemeClr val="bg1"/>
                    </a:solidFill>
                  </a:rPr>
                  <a:t>opinnäytettä</a:t>
                </a:r>
                <a:endParaRPr lang="fi-FI" sz="1100" dirty="0">
                  <a:solidFill>
                    <a:schemeClr val="bg1"/>
                  </a:solidFill>
                </a:endParaRPr>
              </a:p>
            </p:txBody>
          </p:sp>
          <p:sp>
            <p:nvSpPr>
              <p:cNvPr id="43" name="Tekstiruutu 42"/>
              <p:cNvSpPr txBox="1"/>
              <p:nvPr/>
            </p:nvSpPr>
            <p:spPr>
              <a:xfrm>
                <a:off x="7261857" y="2037328"/>
                <a:ext cx="466794" cy="246222"/>
              </a:xfrm>
              <a:prstGeom prst="rect">
                <a:avLst/>
              </a:prstGeom>
              <a:noFill/>
            </p:spPr>
            <p:txBody>
              <a:bodyPr wrap="none" rtlCol="0">
                <a:spAutoFit/>
              </a:bodyPr>
              <a:lstStyle/>
              <a:p>
                <a:r>
                  <a:rPr lang="fi-FI" sz="1000" b="1" dirty="0" smtClean="0">
                    <a:solidFill>
                      <a:schemeClr val="bg1"/>
                    </a:solidFill>
                  </a:rPr>
                  <a:t>2016</a:t>
                </a:r>
                <a:endParaRPr lang="fi-FI" sz="1000" b="1" dirty="0">
                  <a:solidFill>
                    <a:schemeClr val="bg1"/>
                  </a:solidFill>
                </a:endParaRPr>
              </a:p>
            </p:txBody>
          </p:sp>
        </p:grpSp>
      </p:grpSp>
      <p:grpSp>
        <p:nvGrpSpPr>
          <p:cNvPr id="8" name="Ryhmä 7"/>
          <p:cNvGrpSpPr/>
          <p:nvPr/>
        </p:nvGrpSpPr>
        <p:grpSpPr>
          <a:xfrm>
            <a:off x="1407508" y="3956451"/>
            <a:ext cx="6404852" cy="830997"/>
            <a:chOff x="1475656" y="3956451"/>
            <a:chExt cx="6404852" cy="830997"/>
          </a:xfrm>
        </p:grpSpPr>
        <p:sp>
          <p:nvSpPr>
            <p:cNvPr id="4" name="Tekstiruutu 3"/>
            <p:cNvSpPr txBox="1"/>
            <p:nvPr/>
          </p:nvSpPr>
          <p:spPr>
            <a:xfrm>
              <a:off x="1475656" y="4022562"/>
              <a:ext cx="5894633" cy="307777"/>
            </a:xfrm>
            <a:prstGeom prst="rect">
              <a:avLst/>
            </a:prstGeom>
            <a:noFill/>
          </p:spPr>
          <p:txBody>
            <a:bodyPr wrap="square" rtlCol="0">
              <a:spAutoFit/>
            </a:bodyPr>
            <a:lstStyle/>
            <a:p>
              <a:r>
                <a:rPr lang="fi-FI" sz="1400" dirty="0">
                  <a:solidFill>
                    <a:schemeClr val="bg1"/>
                  </a:solidFill>
                </a:rPr>
                <a:t>Verkottuminen yritysten ja </a:t>
              </a:r>
              <a:r>
                <a:rPr lang="fi-FI" sz="1400" dirty="0" smtClean="0">
                  <a:solidFill>
                    <a:schemeClr val="bg1"/>
                  </a:solidFill>
                </a:rPr>
                <a:t>tutkimusorganisaatioiden </a:t>
              </a:r>
              <a:r>
                <a:rPr lang="fi-FI" sz="1400" dirty="0">
                  <a:solidFill>
                    <a:schemeClr val="bg1"/>
                  </a:solidFill>
                </a:rPr>
                <a:t>kesken </a:t>
              </a:r>
              <a:r>
                <a:rPr lang="fi-FI" sz="1400" dirty="0" smtClean="0">
                  <a:solidFill>
                    <a:schemeClr val="bg1"/>
                  </a:solidFill>
                </a:rPr>
                <a:t>supistui</a:t>
              </a:r>
              <a:endParaRPr lang="fi-FI" sz="1400" dirty="0">
                <a:solidFill>
                  <a:schemeClr val="bg1"/>
                </a:solidFill>
              </a:endParaRPr>
            </a:p>
          </p:txBody>
        </p:sp>
        <p:sp>
          <p:nvSpPr>
            <p:cNvPr id="60" name="Tekstiruutu 59"/>
            <p:cNvSpPr txBox="1"/>
            <p:nvPr/>
          </p:nvSpPr>
          <p:spPr>
            <a:xfrm>
              <a:off x="6875105" y="3956451"/>
              <a:ext cx="1005403" cy="830997"/>
            </a:xfrm>
            <a:prstGeom prst="rect">
              <a:avLst/>
            </a:prstGeom>
            <a:noFill/>
          </p:spPr>
          <p:txBody>
            <a:bodyPr wrap="none" rtlCol="0">
              <a:spAutoFit/>
            </a:bodyPr>
            <a:lstStyle/>
            <a:p>
              <a:r>
                <a:rPr lang="fi-FI" sz="2400" dirty="0">
                  <a:solidFill>
                    <a:schemeClr val="bg1"/>
                  </a:solidFill>
                  <a:latin typeface="Arial Black" panose="020B0A04020102020204" pitchFamily="34" charset="0"/>
                </a:rPr>
                <a:t>25 </a:t>
              </a:r>
              <a:r>
                <a:rPr lang="fi-FI" sz="2400" dirty="0" smtClean="0">
                  <a:solidFill>
                    <a:schemeClr val="bg1"/>
                  </a:solidFill>
                  <a:latin typeface="Arial Black" panose="020B0A04020102020204" pitchFamily="34" charset="0"/>
                </a:rPr>
                <a:t>%</a:t>
              </a:r>
              <a:endParaRPr lang="fi-FI" sz="2400" dirty="0">
                <a:solidFill>
                  <a:schemeClr val="bg1"/>
                </a:solidFill>
                <a:latin typeface="Arial Black" panose="020B0A04020102020204" pitchFamily="34" charset="0"/>
              </a:endParaRPr>
            </a:p>
            <a:p>
              <a:endParaRPr lang="fi-FI" sz="2400" dirty="0">
                <a:latin typeface="Arial Black" panose="020B0A04020102020204" pitchFamily="34" charset="0"/>
              </a:endParaRPr>
            </a:p>
          </p:txBody>
        </p:sp>
      </p:grpSp>
      <p:sp>
        <p:nvSpPr>
          <p:cNvPr id="66" name="Tekstiruutu 65"/>
          <p:cNvSpPr txBox="1"/>
          <p:nvPr/>
        </p:nvSpPr>
        <p:spPr>
          <a:xfrm>
            <a:off x="962385" y="1523921"/>
            <a:ext cx="466794" cy="246221"/>
          </a:xfrm>
          <a:prstGeom prst="rect">
            <a:avLst/>
          </a:prstGeom>
          <a:noFill/>
        </p:spPr>
        <p:txBody>
          <a:bodyPr wrap="none" rtlCol="0">
            <a:spAutoFit/>
          </a:bodyPr>
          <a:lstStyle/>
          <a:p>
            <a:r>
              <a:rPr lang="fi-FI" sz="1000" b="1" dirty="0" smtClean="0">
                <a:solidFill>
                  <a:schemeClr val="bg1"/>
                </a:solidFill>
              </a:rPr>
              <a:t>2015</a:t>
            </a:r>
            <a:endParaRPr lang="fi-FI" sz="1000" b="1" dirty="0">
              <a:solidFill>
                <a:schemeClr val="bg1"/>
              </a:solidFill>
            </a:endParaRPr>
          </a:p>
        </p:txBody>
      </p:sp>
      <p:sp>
        <p:nvSpPr>
          <p:cNvPr id="67" name="Tekstiruutu 66"/>
          <p:cNvSpPr txBox="1"/>
          <p:nvPr/>
        </p:nvSpPr>
        <p:spPr>
          <a:xfrm>
            <a:off x="2148695" y="2276163"/>
            <a:ext cx="466794" cy="246221"/>
          </a:xfrm>
          <a:prstGeom prst="rect">
            <a:avLst/>
          </a:prstGeom>
          <a:noFill/>
        </p:spPr>
        <p:txBody>
          <a:bodyPr wrap="none" rtlCol="0">
            <a:spAutoFit/>
          </a:bodyPr>
          <a:lstStyle/>
          <a:p>
            <a:r>
              <a:rPr lang="fi-FI" sz="1000" b="1" dirty="0" smtClean="0">
                <a:solidFill>
                  <a:schemeClr val="bg1"/>
                </a:solidFill>
              </a:rPr>
              <a:t>2016</a:t>
            </a:r>
            <a:endParaRPr lang="fi-FI" sz="1000" b="1" dirty="0">
              <a:solidFill>
                <a:schemeClr val="bg1"/>
              </a:solidFill>
            </a:endParaRPr>
          </a:p>
        </p:txBody>
      </p:sp>
      <p:sp>
        <p:nvSpPr>
          <p:cNvPr id="9" name="Päivämäärän paikkamerkki 8"/>
          <p:cNvSpPr>
            <a:spLocks noGrp="1"/>
          </p:cNvSpPr>
          <p:nvPr>
            <p:ph type="dt" sz="half" idx="2"/>
          </p:nvPr>
        </p:nvSpPr>
        <p:spPr/>
        <p:txBody>
          <a:bodyPr/>
          <a:lstStyle/>
          <a:p>
            <a:pPr algn="r"/>
            <a:r>
              <a:rPr lang="fi-FI" smtClean="0">
                <a:solidFill>
                  <a:srgbClr val="000000"/>
                </a:solidFill>
              </a:rPr>
              <a:t>1/2017</a:t>
            </a:r>
            <a:endParaRPr lang="fi-FI" dirty="0">
              <a:solidFill>
                <a:srgbClr val="000000"/>
              </a:solidFill>
            </a:endParaRPr>
          </a:p>
        </p:txBody>
      </p:sp>
      <p:sp>
        <p:nvSpPr>
          <p:cNvPr id="10" name="Alatunnisteen paikkamerkki 9"/>
          <p:cNvSpPr>
            <a:spLocks noGrp="1"/>
          </p:cNvSpPr>
          <p:nvPr>
            <p:ph type="ftr" sz="quarter" idx="3"/>
          </p:nvPr>
        </p:nvSpPr>
        <p:spPr/>
        <p:txBody>
          <a:bodyPr/>
          <a:lstStyle/>
          <a:p>
            <a:pPr algn="r"/>
            <a:r>
              <a:rPr lang="fi-FI" smtClean="0">
                <a:solidFill>
                  <a:srgbClr val="000000"/>
                </a:solidFill>
              </a:rPr>
              <a:t>DM  1779614</a:t>
            </a:r>
            <a:endParaRPr lang="fi-FI" dirty="0">
              <a:solidFill>
                <a:srgbClr val="000000"/>
              </a:solidFill>
            </a:endParaRPr>
          </a:p>
        </p:txBody>
      </p:sp>
    </p:spTree>
    <p:extLst>
      <p:ext uri="{BB962C8B-B14F-4D97-AF65-F5344CB8AC3E}">
        <p14:creationId xmlns:p14="http://schemas.microsoft.com/office/powerpoint/2010/main" val="3733350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kes2013">
  <a:themeElements>
    <a:clrScheme name="Tekes2013">
      <a:dk1>
        <a:srgbClr val="000000"/>
      </a:dk1>
      <a:lt1>
        <a:srgbClr val="FFFFFF"/>
      </a:lt1>
      <a:dk2>
        <a:srgbClr val="0085CA"/>
      </a:dk2>
      <a:lt2>
        <a:srgbClr val="BABBB1"/>
      </a:lt2>
      <a:accent1>
        <a:srgbClr val="009FDF"/>
      </a:accent1>
      <a:accent2>
        <a:srgbClr val="0085CA"/>
      </a:accent2>
      <a:accent3>
        <a:srgbClr val="FFA300"/>
      </a:accent3>
      <a:accent4>
        <a:srgbClr val="97D700"/>
      </a:accent4>
      <a:accent5>
        <a:srgbClr val="F9423A"/>
      </a:accent5>
      <a:accent6>
        <a:srgbClr val="00965E"/>
      </a:accent6>
      <a:hlink>
        <a:srgbClr val="0085CA"/>
      </a:hlink>
      <a:folHlink>
        <a:srgbClr val="7D7D7D"/>
      </a:folHlink>
    </a:clrScheme>
    <a:fontScheme name="Tekes 2013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Tekes_16-9_kuvasuhde.pptx" id="{7126B588-963D-435C-BEC6-6DFE1E01C490}" vid="{FCD34768-8EB8-4050-A0DA-682A5479BCEA}"/>
    </a:ext>
  </a:extLst>
</a:theme>
</file>

<file path=ppt/theme/theme2.xml><?xml version="1.0" encoding="utf-8"?>
<a:theme xmlns:a="http://schemas.openxmlformats.org/drawingml/2006/main" name="Tekes 2013 Valk.">
  <a:themeElements>
    <a:clrScheme name="Tekes 2013">
      <a:dk1>
        <a:srgbClr val="000000"/>
      </a:dk1>
      <a:lt1>
        <a:srgbClr val="FFFFFF"/>
      </a:lt1>
      <a:dk2>
        <a:srgbClr val="0085CA"/>
      </a:dk2>
      <a:lt2>
        <a:srgbClr val="BABBB1"/>
      </a:lt2>
      <a:accent1>
        <a:srgbClr val="009FDF"/>
      </a:accent1>
      <a:accent2>
        <a:srgbClr val="0085CA"/>
      </a:accent2>
      <a:accent3>
        <a:srgbClr val="FFA300"/>
      </a:accent3>
      <a:accent4>
        <a:srgbClr val="F9423A"/>
      </a:accent4>
      <a:accent5>
        <a:srgbClr val="97D700"/>
      </a:accent5>
      <a:accent6>
        <a:srgbClr val="00965E"/>
      </a:accent6>
      <a:hlink>
        <a:srgbClr val="0085CA"/>
      </a:hlink>
      <a:folHlink>
        <a:srgbClr val="7D7D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kes_16-9_kuvasuhde.pptx" id="{7126B588-963D-435C-BEC6-6DFE1E01C490}" vid="{A956AC42-84B5-4F3D-BAE2-61A3B8A6E004}"/>
    </a:ext>
  </a:extLst>
</a:theme>
</file>

<file path=ppt/theme/theme3.xml><?xml version="1.0" encoding="utf-8"?>
<a:theme xmlns:a="http://schemas.openxmlformats.org/drawingml/2006/main" name="1_Tekes 2013 Valk.">
  <a:themeElements>
    <a:clrScheme name="Tekes">
      <a:dk1>
        <a:srgbClr val="000000"/>
      </a:dk1>
      <a:lt1>
        <a:sysClr val="window" lastClr="FFFFFF"/>
      </a:lt1>
      <a:dk2>
        <a:srgbClr val="FF8200"/>
      </a:dk2>
      <a:lt2>
        <a:srgbClr val="FFC000"/>
      </a:lt2>
      <a:accent1>
        <a:srgbClr val="002EA2"/>
      </a:accent1>
      <a:accent2>
        <a:srgbClr val="00B0F0"/>
      </a:accent2>
      <a:accent3>
        <a:srgbClr val="2A8E3D"/>
      </a:accent3>
      <a:accent4>
        <a:srgbClr val="83CB0D"/>
      </a:accent4>
      <a:accent5>
        <a:srgbClr val="6D37AF"/>
      </a:accent5>
      <a:accent6>
        <a:srgbClr val="DA4AC5"/>
      </a:accent6>
      <a:hlink>
        <a:srgbClr val="3366CC"/>
      </a:hlink>
      <a:folHlink>
        <a:srgbClr val="7030A0"/>
      </a:folHlink>
    </a:clrScheme>
    <a:fontScheme name="Mukautettu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5" id="{72EBD518-6F7F-43D6-A19A-53F2D77AF178}" vid="{9B40CECA-219D-44A0-8A5B-671AE4972A11}"/>
    </a:ext>
  </a:extLst>
</a:theme>
</file>

<file path=ppt/theme/theme4.xml><?xml version="1.0" encoding="utf-8"?>
<a:theme xmlns:a="http://schemas.openxmlformats.org/drawingml/2006/main" name="1_Tekes2013">
  <a:themeElements>
    <a:clrScheme name="Tekes2013">
      <a:dk1>
        <a:srgbClr val="000000"/>
      </a:dk1>
      <a:lt1>
        <a:srgbClr val="FFFFFF"/>
      </a:lt1>
      <a:dk2>
        <a:srgbClr val="0085CA"/>
      </a:dk2>
      <a:lt2>
        <a:srgbClr val="BABBB1"/>
      </a:lt2>
      <a:accent1>
        <a:srgbClr val="009FDF"/>
      </a:accent1>
      <a:accent2>
        <a:srgbClr val="0085CA"/>
      </a:accent2>
      <a:accent3>
        <a:srgbClr val="FFA300"/>
      </a:accent3>
      <a:accent4>
        <a:srgbClr val="97D700"/>
      </a:accent4>
      <a:accent5>
        <a:srgbClr val="F9423A"/>
      </a:accent5>
      <a:accent6>
        <a:srgbClr val="00965E"/>
      </a:accent6>
      <a:hlink>
        <a:srgbClr val="0085CA"/>
      </a:hlink>
      <a:folHlink>
        <a:srgbClr val="7D7D7D"/>
      </a:folHlink>
    </a:clrScheme>
    <a:fontScheme name="Tekes 2013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a:defPPr>
      </a:lstStyle>
    </a:txDef>
  </a:objectDefaults>
  <a:extraClrSchemeLst/>
  <a:extLst>
    <a:ext uri="{05A4C25C-085E-4340-85A3-A5531E510DB2}">
      <thm15:themeFamily xmlns:thm15="http://schemas.microsoft.com/office/thememl/2012/main" name="Esitys5" id="{72EBD518-6F7F-43D6-A19A-53F2D77AF178}" vid="{76494F47-EAF1-429F-8EAD-972B10564E08}"/>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Tekes_16-9_kuvasuhde</Template>
  <TotalTime>2344</TotalTime>
  <Words>1616</Words>
  <Application>Microsoft Office PowerPoint</Application>
  <PresentationFormat>Näytössä katseltava esitys (16:9)</PresentationFormat>
  <Paragraphs>432</Paragraphs>
  <Slides>29</Slides>
  <Notes>29</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29</vt:i4>
      </vt:variant>
    </vt:vector>
  </HeadingPairs>
  <TitlesOfParts>
    <vt:vector size="38" baseType="lpstr">
      <vt:lpstr>Arial</vt:lpstr>
      <vt:lpstr>Arial Black</vt:lpstr>
      <vt:lpstr>Calibri</vt:lpstr>
      <vt:lpstr>Times New Roman</vt:lpstr>
      <vt:lpstr>Wingdings</vt:lpstr>
      <vt:lpstr>Tekes2013</vt:lpstr>
      <vt:lpstr>Tekes 2013 Valk.</vt:lpstr>
      <vt:lpstr>1_Tekes 2013 Valk.</vt:lpstr>
      <vt:lpstr>1_Tekes2013</vt:lpstr>
      <vt:lpstr>PowerPoint-esitys</vt:lpstr>
      <vt:lpstr>Tunnuslukuja Tekesin rahoituksesta 2016</vt:lpstr>
      <vt:lpstr>Pienille yrityksille suurin osa rahoituksesta</vt:lpstr>
      <vt:lpstr>PowerPoint-esitys</vt:lpstr>
      <vt:lpstr>PowerPoint-esitys</vt:lpstr>
      <vt:lpstr>Tekesin rahoituspäätökset 2016</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Team Finland -palveluja käyttäneet erittäin tyytyväisiä</vt:lpstr>
      <vt:lpstr>PowerPoint-esitys</vt:lpstr>
      <vt:lpstr>PowerPoint-esitys</vt:lpstr>
      <vt:lpstr>PowerPoint-esitys</vt:lpstr>
      <vt:lpstr>Firstbeat muutti tapaa mitata ja analysoida ihmiskehoa  Tekesin rahoituksella Firstbeat käynnisti sensorikehityshankkeen,  joka kasvatti yrityksen osaamisaluetta ja sensoridatan käyttöä.  Kehittyneempi teknologia antaa käyttäjälle nyt entistä tarkempaa tietoa kehosta. </vt:lpstr>
      <vt:lpstr>Gold&amp;Green Foods: Nyhtökaura vietiin ideasta ruokapöytiin  Nyhtökaura on täydellinen proteiini  ja aito vaihtoehto lihalle.  2016 alussa yrityksessä oli työntekijöitä  5 henkeä, vuoden lopulla jo 30. Tavoitteena  on kymmenkertaistaa tuotanto 2017.  Palkittiin vuoden  teknologiajohtajana 2017.</vt:lpstr>
      <vt:lpstr>Enevo: Älykäs jätehuolto leikkaa kustannuksia  Tekesiltä rahoitusta tuotekehitykseen ja näkyvyyttä kansainvälisessä mediassa Jätehuollon globaali arvo biljoona dollaria, josta puolet tulee logistiikasta  Palkittiin maailman lupaavimpana cleantech-kasvajana 2017   </vt:lpstr>
      <vt:lpstr>Pemamek Oy: Hitsausautomaation huippuosaaja kasvaa kaukomailla, tuotteita käytössä 50 maassa  Team Finlandin avulla vauhdittanut uusien ratkaisujen saamista markkinoille  sekä muokannut prosessejaan virtaviivaisemmiksi ja kilpailukykyisemmiksi. </vt:lpstr>
      <vt:lpstr>Wirepas: Langattomat laitteet yhteistyöhön missä vain milloin tahansa  Team Finlandilta rahoitusta ja apua mm. tuotekehitykseen, markkinaselvityksiin ja potentiaalisten asiakkaiden tapaamiseen  Uniikki ohjelmistoteknologia, joka ei tarvitse minkäänlaista infrastruktuuria langattomalle verkolle   </vt:lpstr>
    </vt:vector>
  </TitlesOfParts>
  <Company>TEKES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Tunnuslukuja Tekesin rahoituksesta 2017</dc:title>
  <dc:creator>Mahar Maria</dc:creator>
  <cp:lastModifiedBy>Kaitasalo Didar</cp:lastModifiedBy>
  <cp:revision>166</cp:revision>
  <cp:lastPrinted>2017-01-31T15:21:38Z</cp:lastPrinted>
  <dcterms:created xsi:type="dcterms:W3CDTF">2017-01-20T07:10:47Z</dcterms:created>
  <dcterms:modified xsi:type="dcterms:W3CDTF">2017-02-01T13:48:12Z</dcterms:modified>
</cp:coreProperties>
</file>