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79" r:id="rId2"/>
    <p:sldId id="258" r:id="rId3"/>
    <p:sldId id="271" r:id="rId4"/>
    <p:sldId id="281" r:id="rId5"/>
    <p:sldId id="282" r:id="rId6"/>
    <p:sldId id="277" r:id="rId7"/>
    <p:sldId id="278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7"/>
    <p:restoredTop sz="94664"/>
  </p:normalViewPr>
  <p:slideViewPr>
    <p:cSldViewPr snapToGrid="0" snapToObjects="1">
      <p:cViewPr varScale="1">
        <p:scale>
          <a:sx n="85" d="100"/>
          <a:sy n="85" d="100"/>
        </p:scale>
        <p:origin x="114" y="1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0768-BD29-5D40-B6CA-AF64412BA6F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FDA7-EB3A-154F-B0FC-65B1303C4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9428"/>
            <a:ext cx="12215799" cy="699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409567"/>
            <a:ext cx="3176787" cy="13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8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/ sininen / ei logo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0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tx2"/>
          </a:solidFill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tx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73024" y="5730240"/>
            <a:ext cx="38648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>
          <a:xfrm>
            <a:off x="573088" y="5924550"/>
            <a:ext cx="3925760" cy="5000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 baseline="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 baseline="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 baseline="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408613" y="985837"/>
            <a:ext cx="6797676" cy="4200525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6783388"/>
              <a:gd name="connsiteY0" fmla="*/ 1000125 h 6858000"/>
              <a:gd name="connsiteX1" fmla="*/ 6783388 w 6783388"/>
              <a:gd name="connsiteY1" fmla="*/ 0 h 6858000"/>
              <a:gd name="connsiteX2" fmla="*/ 6783388 w 6783388"/>
              <a:gd name="connsiteY2" fmla="*/ 6858000 h 6858000"/>
              <a:gd name="connsiteX3" fmla="*/ 2649665 w 6783388"/>
              <a:gd name="connsiteY3" fmla="*/ 6858000 h 6858000"/>
              <a:gd name="connsiteX4" fmla="*/ 0 w 6783388"/>
              <a:gd name="connsiteY4" fmla="*/ 1000125 h 6858000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2649665 w 6797676"/>
              <a:gd name="connsiteY3" fmla="*/ 5872162 h 5872162"/>
              <a:gd name="connsiteX4" fmla="*/ 0 w 6797676"/>
              <a:gd name="connsiteY4" fmla="*/ 14287 h 5872162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1878140 w 6797676"/>
              <a:gd name="connsiteY3" fmla="*/ 4186237 h 5872162"/>
              <a:gd name="connsiteX4" fmla="*/ 0 w 6797676"/>
              <a:gd name="connsiteY4" fmla="*/ 14287 h 5872162"/>
              <a:gd name="connsiteX0" fmla="*/ 0 w 6797676"/>
              <a:gd name="connsiteY0" fmla="*/ 14287 h 4200525"/>
              <a:gd name="connsiteX1" fmla="*/ 6797676 w 6797676"/>
              <a:gd name="connsiteY1" fmla="*/ 0 h 4200525"/>
              <a:gd name="connsiteX2" fmla="*/ 6783388 w 6797676"/>
              <a:gd name="connsiteY2" fmla="*/ 4200525 h 4200525"/>
              <a:gd name="connsiteX3" fmla="*/ 1878140 w 6797676"/>
              <a:gd name="connsiteY3" fmla="*/ 4186237 h 4200525"/>
              <a:gd name="connsiteX4" fmla="*/ 0 w 6797676"/>
              <a:gd name="connsiteY4" fmla="*/ 14287 h 420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7676" h="4200525">
                <a:moveTo>
                  <a:pt x="0" y="14287"/>
                </a:moveTo>
                <a:lnTo>
                  <a:pt x="6797676" y="0"/>
                </a:lnTo>
                <a:cubicBezTo>
                  <a:pt x="6792913" y="1957387"/>
                  <a:pt x="6788151" y="2243138"/>
                  <a:pt x="6783388" y="4200525"/>
                </a:cubicBezTo>
                <a:lnTo>
                  <a:pt x="1878140" y="4186237"/>
                </a:lnTo>
                <a:lnTo>
                  <a:pt x="0" y="14287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/ diag. kuvakolla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223251" y="3100388"/>
            <a:ext cx="3968749" cy="3757612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749" h="3757612">
                <a:moveTo>
                  <a:pt x="0" y="14288"/>
                </a:moveTo>
                <a:lnTo>
                  <a:pt x="3968749" y="0"/>
                </a:lnTo>
                <a:lnTo>
                  <a:pt x="3968749" y="3757612"/>
                </a:lnTo>
                <a:lnTo>
                  <a:pt x="1706689" y="3757612"/>
                </a:lnTo>
                <a:lnTo>
                  <a:pt x="0" y="14288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735638" y="3114676"/>
            <a:ext cx="4202665" cy="3753957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5479 w 3968749"/>
              <a:gd name="connsiteY3" fmla="*/ 3746979 h 3757612"/>
              <a:gd name="connsiteX4" fmla="*/ 0 w 3968749"/>
              <a:gd name="connsiteY4" fmla="*/ 14288 h 3757612"/>
              <a:gd name="connsiteX0" fmla="*/ 0 w 3968749"/>
              <a:gd name="connsiteY0" fmla="*/ 0 h 3743324"/>
              <a:gd name="connsiteX1" fmla="*/ 2480191 w 3968749"/>
              <a:gd name="connsiteY1" fmla="*/ 6977 h 3743324"/>
              <a:gd name="connsiteX2" fmla="*/ 3968749 w 3968749"/>
              <a:gd name="connsiteY2" fmla="*/ 3743324 h 3743324"/>
              <a:gd name="connsiteX3" fmla="*/ 5479 w 3968749"/>
              <a:gd name="connsiteY3" fmla="*/ 3732691 h 3743324"/>
              <a:gd name="connsiteX4" fmla="*/ 0 w 3968749"/>
              <a:gd name="connsiteY4" fmla="*/ 0 h 3743324"/>
              <a:gd name="connsiteX0" fmla="*/ 0 w 4202665"/>
              <a:gd name="connsiteY0" fmla="*/ 0 h 3753957"/>
              <a:gd name="connsiteX1" fmla="*/ 2480191 w 4202665"/>
              <a:gd name="connsiteY1" fmla="*/ 6977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  <a:gd name="connsiteX0" fmla="*/ 0 w 4202665"/>
              <a:gd name="connsiteY0" fmla="*/ 0 h 3753957"/>
              <a:gd name="connsiteX1" fmla="*/ 2491480 w 4202665"/>
              <a:gd name="connsiteY1" fmla="*/ 1332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2665" h="3753957">
                <a:moveTo>
                  <a:pt x="0" y="0"/>
                </a:moveTo>
                <a:lnTo>
                  <a:pt x="2491480" y="1332"/>
                </a:lnTo>
                <a:lnTo>
                  <a:pt x="4202665" y="3753957"/>
                </a:lnTo>
                <a:lnTo>
                  <a:pt x="5479" y="3732691"/>
                </a:lnTo>
                <a:cubicBezTo>
                  <a:pt x="3653" y="2488461"/>
                  <a:pt x="1826" y="1244230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735638" y="0"/>
            <a:ext cx="6456362" cy="3121764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neli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42050" y="0"/>
            <a:ext cx="594995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/ 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0439"/>
            <a:ext cx="10515600" cy="2852737"/>
          </a:xfrm>
        </p:spPr>
        <p:txBody>
          <a:bodyPr anchor="ctr" anchorCtr="0">
            <a:noAutofit/>
          </a:bodyPr>
          <a:lstStyle>
            <a:lvl1pPr algn="ctr" fontAlgn="ctr">
              <a:defRPr sz="6000"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51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_sininen_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4267" y="0"/>
            <a:ext cx="1228626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3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k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136" y="6010656"/>
            <a:ext cx="1499616" cy="60960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84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944" y="5877243"/>
            <a:ext cx="2816352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1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49068"/>
            <a:ext cx="10515600" cy="1325562"/>
          </a:xfrm>
        </p:spPr>
        <p:txBody>
          <a:bodyPr/>
          <a:lstStyle/>
          <a:p>
            <a:r>
              <a:rPr lang="en-US" dirty="0" smtClean="0"/>
              <a:t>OTSIKKO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0463"/>
            <a:ext cx="10515600" cy="387005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97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910446"/>
            <a:ext cx="10515600" cy="1325562"/>
          </a:xfrm>
        </p:spPr>
        <p:txBody>
          <a:bodyPr/>
          <a:lstStyle/>
          <a:p>
            <a:r>
              <a:rPr lang="en-US" dirty="0" smtClean="0"/>
              <a:t>OTSIKKO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4341541"/>
            <a:ext cx="10515600" cy="1958975"/>
          </a:xfrm>
        </p:spPr>
        <p:txBody>
          <a:bodyPr/>
          <a:lstStyle>
            <a:lvl1pPr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1025154"/>
            <a:ext cx="12192000" cy="1857375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287" y="23820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9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74442"/>
            <a:ext cx="5181600" cy="3881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74442"/>
            <a:ext cx="5181600" cy="3881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181600" y="2057400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6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/ sininen / Tek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72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8ED2D7B3-9CF1-E34A-888B-8AE13B1B33B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2D51AB69-31A2-B442-81FC-EC8ACEF5FC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67" r:id="rId11"/>
    <p:sldLayoutId id="2147483661" r:id="rId12"/>
    <p:sldLayoutId id="2147483669" r:id="rId13"/>
    <p:sldLayoutId id="2147483670" r:id="rId14"/>
    <p:sldLayoutId id="2147483662" r:id="rId15"/>
    <p:sldLayoutId id="2147483651" r:id="rId16"/>
    <p:sldLayoutId id="2147483668" r:id="rId17"/>
    <p:sldLayoutId id="2147483663" r:id="rId18"/>
    <p:sldLayoutId id="2147483664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Helvetica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kes.fi/en/tekes/contact-us/" TargetMode="External"/><Relationship Id="rId2" Type="http://schemas.openxmlformats.org/officeDocument/2006/relationships/hyperlink" Target="https://secure.businessfinland.fi/suojaposti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1015"/>
            <a:ext cx="11036300" cy="1325562"/>
          </a:xfrm>
        </p:spPr>
        <p:txBody>
          <a:bodyPr/>
          <a:lstStyle/>
          <a:p>
            <a:r>
              <a:rPr lang="en-US" sz="3600" dirty="0" smtClean="0"/>
              <a:t>Interim/Final report  </a:t>
            </a:r>
            <a:r>
              <a:rPr lang="en-US" sz="3200" dirty="0" smtClean="0"/>
              <a:t>(only for Foreign Beneficiaries)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2800" dirty="0"/>
              <a:t>Production incentive for the audiovisual </a:t>
            </a:r>
            <a:r>
              <a:rPr lang="en-US" sz="2800" dirty="0" smtClean="0"/>
              <a:t>industry</a:t>
            </a:r>
            <a:endParaRPr lang="sv-FI" sz="28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953766"/>
              </p:ext>
            </p:extLst>
          </p:nvPr>
        </p:nvGraphicFramePr>
        <p:xfrm>
          <a:off x="0" y="5010507"/>
          <a:ext cx="12192000" cy="185423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3546152037"/>
                    </a:ext>
                  </a:extLst>
                </a:gridCol>
                <a:gridCol w="9603346">
                  <a:extLst>
                    <a:ext uri="{9D8B030D-6E8A-4147-A177-3AD203B41FA5}">
                      <a16:colId xmlns:a16="http://schemas.microsoft.com/office/drawing/2014/main" val="1316329435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Date and</a:t>
                      </a:r>
                      <a:r>
                        <a:rPr lang="en-US" sz="1400" kern="1200" baseline="0" noProof="0" dirty="0" smtClean="0"/>
                        <a:t> record</a:t>
                      </a:r>
                      <a:r>
                        <a:rPr lang="en-US" sz="1400" kern="1200" noProof="0" dirty="0" smtClean="0"/>
                        <a:t> number</a:t>
                      </a:r>
                      <a:endParaRPr lang="en-US" sz="1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1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Name of the production</a:t>
                      </a:r>
                      <a:endParaRPr lang="en-US" sz="1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5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Reported period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43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/>
                        <a:t>Accountable project leader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3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/>
                        <a:t>Cost statement contact person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28696"/>
                  </a:ext>
                </a:extLst>
              </a:tr>
            </a:tbl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51"/>
            <a:ext cx="1219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 smtClean="0"/>
              <a:t>Instructions for reporting and cost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7"/>
            <a:ext cx="11035353" cy="449562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Choose the correct option on the front page: interim/final report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With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final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report, remember to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fill in also slide 8 ‘Services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Finland’.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Answer the questions and add more pages to the report if necessary.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Fill in the cost statement table.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Add making-of pictures at the end, or in separate file, for Business Finland’s marketing purposes.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Print the report, sign to confirm that the information you have provided is accurate and scan the document.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Send this report, including the cost breakdown and auditor’s report as attachments in a specified form to us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by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secured mail: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secure.businessfinland.fi/suojaposti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2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Was the production implemented according to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plan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? Describe any deviations.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 which city/municipality was the production implemented?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fi-FI" sz="1800" dirty="0"/>
          </a:p>
          <a:p>
            <a:endParaRPr lang="fi-FI" sz="18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 smtClean="0"/>
              <a:t>Statistics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Finnish employees during the production in Finland:     </a:t>
            </a:r>
            <a:endParaRPr lang="en-US" sz="2400" u="sng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Did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you use any services provided by the Film Commission, a local business development company or the city? If yes, name the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organization/s?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98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 smtClean="0"/>
              <a:t>Sustainability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1"/>
            <a:ext cx="10515600" cy="447995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Business Finland encourages companies to execute productions in a sustainable way, taking care of environment, economy and people equally.  Please describe your production practices relating to sustainability.</a:t>
            </a:r>
            <a:endParaRPr lang="fi-FI" sz="1800" dirty="0"/>
          </a:p>
          <a:p>
            <a:endParaRPr lang="fi-FI" sz="18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280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99493"/>
          </a:xfrm>
        </p:spPr>
        <p:txBody>
          <a:bodyPr/>
          <a:lstStyle/>
          <a:p>
            <a:r>
              <a:rPr lang="en-US" sz="3600" dirty="0" smtClean="0"/>
              <a:t>Cost statement</a:t>
            </a:r>
            <a:endParaRPr lang="en-US" sz="36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56755"/>
              </p:ext>
            </p:extLst>
          </p:nvPr>
        </p:nvGraphicFramePr>
        <p:xfrm>
          <a:off x="838200" y="254811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667">
                  <a:extLst>
                    <a:ext uri="{9D8B030D-6E8A-4147-A177-3AD203B41FA5}">
                      <a16:colId xmlns:a16="http://schemas.microsoft.com/office/drawing/2014/main" val="496046151"/>
                    </a:ext>
                  </a:extLst>
                </a:gridCol>
                <a:gridCol w="2167466">
                  <a:extLst>
                    <a:ext uri="{9D8B030D-6E8A-4147-A177-3AD203B41FA5}">
                      <a16:colId xmlns:a16="http://schemas.microsoft.com/office/drawing/2014/main" val="1043346282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2979095970"/>
                    </a:ext>
                  </a:extLst>
                </a:gridCol>
                <a:gridCol w="2387036">
                  <a:extLst>
                    <a:ext uri="{9D8B030D-6E8A-4147-A177-3AD203B41FA5}">
                      <a16:colId xmlns:a16="http://schemas.microsoft.com/office/drawing/2014/main" val="5390843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66799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Cost</a:t>
                      </a:r>
                      <a:r>
                        <a:rPr lang="en-US" baseline="0" noProof="0" dirty="0" smtClean="0"/>
                        <a:t> category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Budget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Per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cent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Costs from this period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All periods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6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Wages and salaries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67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Indirect personnel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6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Purchased</a:t>
                      </a:r>
                      <a:r>
                        <a:rPr lang="en-US" baseline="0" noProof="0" dirty="0" smtClean="0"/>
                        <a:t> services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1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Other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28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Total</a:t>
                      </a:r>
                      <a:r>
                        <a:rPr lang="en-US" b="1" baseline="0" noProof="0" dirty="0" smtClean="0"/>
                        <a:t> costs</a:t>
                      </a:r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83733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225643"/>
              </p:ext>
            </p:extLst>
          </p:nvPr>
        </p:nvGraphicFramePr>
        <p:xfrm>
          <a:off x="838200" y="1748561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51667">
                  <a:extLst>
                    <a:ext uri="{9D8B030D-6E8A-4147-A177-3AD203B41FA5}">
                      <a16:colId xmlns:a16="http://schemas.microsoft.com/office/drawing/2014/main" val="1290864882"/>
                    </a:ext>
                  </a:extLst>
                </a:gridCol>
                <a:gridCol w="7763933">
                  <a:extLst>
                    <a:ext uri="{9D8B030D-6E8A-4147-A177-3AD203B41FA5}">
                      <a16:colId xmlns:a16="http://schemas.microsoft.com/office/drawing/2014/main" val="2541660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Reported</a:t>
                      </a:r>
                      <a:r>
                        <a:rPr lang="en-US" baseline="0" noProof="0" dirty="0" smtClean="0"/>
                        <a:t> period</a:t>
                      </a:r>
                      <a:endParaRPr lang="en-US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[start - end]</a:t>
                      </a:r>
                      <a:endParaRPr lang="en-US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61919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832493" y="5023555"/>
            <a:ext cx="961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Please specify any public funding received for the production concerning the Finnish costs: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EUR.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9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 smtClean="0"/>
              <a:t>Statement of the accountable project leader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 confirm that the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costs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euros, reported in the cost statement based on the funding decision mentioned before, have been caused by the production denoted in the decision.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 allocation of costs to the production, the procedures specified in the decision and the funding terms and conditions have been obeyed.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costs are based on eligible paid net expenses without VAT registered in our ledger and can be verified in our project accounting.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 request payment of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euros.</a:t>
            </a:r>
          </a:p>
          <a:p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Title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ignature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If this is the final report, please carry on to the next slide:</a:t>
            </a:r>
          </a:p>
        </p:txBody>
      </p:sp>
    </p:spTree>
    <p:extLst>
      <p:ext uri="{BB962C8B-B14F-4D97-AF65-F5344CB8AC3E}">
        <p14:creationId xmlns:p14="http://schemas.microsoft.com/office/powerpoint/2010/main" val="9045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2000" dirty="0" smtClean="0"/>
              <a:t>Please answer to these questions when submitting the final report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Services in Finland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86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Evaluate briefly the quality of the purchased services. If you have bought services from several providers, evaluate the most accurate ones. You can give feedback i.e. how to improve? 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Evaluate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Business Finland’s Funding Service 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(1 = would not recommend, 10 = would definitely recommend)? How to improve?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Are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you planning to implement a production in Finland in the next three years?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74938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_Finland">
  <a:themeElements>
    <a:clrScheme name="Business_Finland 1">
      <a:dk1>
        <a:srgbClr val="002EA2"/>
      </a:dk1>
      <a:lt1>
        <a:srgbClr val="FFFFFF"/>
      </a:lt1>
      <a:dk2>
        <a:srgbClr val="191919"/>
      </a:dk2>
      <a:lt2>
        <a:srgbClr val="E7E6E6"/>
      </a:lt2>
      <a:accent1>
        <a:srgbClr val="D2D2D2"/>
      </a:accent1>
      <a:accent2>
        <a:srgbClr val="64DC3C"/>
      </a:accent2>
      <a:accent3>
        <a:srgbClr val="FFCD00"/>
      </a:accent3>
      <a:accent4>
        <a:srgbClr val="FF9B00"/>
      </a:accent4>
      <a:accent5>
        <a:srgbClr val="FF3232"/>
      </a:accent5>
      <a:accent6>
        <a:srgbClr val="FF64DC"/>
      </a:accent6>
      <a:hlink>
        <a:srgbClr val="00AAFF"/>
      </a:hlink>
      <a:folHlink>
        <a:srgbClr val="967D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_Finland_muokattu" id="{50BE3735-47B9-4443-AA7C-44928B12D82D}" vid="{E15992E6-18F3-4024-9BBF-8687D94F08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497</Words>
  <Application>Microsoft Office PowerPoint</Application>
  <PresentationFormat>Laajakuva</PresentationFormat>
  <Paragraphs>87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Bold</vt:lpstr>
      <vt:lpstr>Business_Finland</vt:lpstr>
      <vt:lpstr>Interim/Final report  (only for Foreign Beneficiaries) Production incentive for the audiovisual industry</vt:lpstr>
      <vt:lpstr>Instructions for reporting and cost statement</vt:lpstr>
      <vt:lpstr>Implementation</vt:lpstr>
      <vt:lpstr>Statistics</vt:lpstr>
      <vt:lpstr>Sustainability</vt:lpstr>
      <vt:lpstr>Cost statement</vt:lpstr>
      <vt:lpstr>Statement of the accountable project leader</vt:lpstr>
      <vt:lpstr>Please answer to these questions when submitting the final report  Services in Finland</vt:lpstr>
    </vt:vector>
  </TitlesOfParts>
  <Manager>merja.salonen@businessfinland.fi</Manager>
  <Company>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and cost statement</dc:title>
  <dc:creator>susanna.nummi@businessfinland.fi</dc:creator>
  <cp:lastModifiedBy>Nummi Susanna</cp:lastModifiedBy>
  <cp:revision>109</cp:revision>
  <dcterms:created xsi:type="dcterms:W3CDTF">2017-03-07T07:20:31Z</dcterms:created>
  <dcterms:modified xsi:type="dcterms:W3CDTF">2020-04-17T11:46:36Z</dcterms:modified>
</cp:coreProperties>
</file>